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sldIdLst>
    <p:sldId id="262" r:id="rId2"/>
    <p:sldId id="319" r:id="rId3"/>
    <p:sldId id="263" r:id="rId4"/>
    <p:sldId id="305" r:id="rId5"/>
    <p:sldId id="306" r:id="rId6"/>
    <p:sldId id="307" r:id="rId7"/>
    <p:sldId id="308" r:id="rId8"/>
    <p:sldId id="309" r:id="rId9"/>
    <p:sldId id="257" r:id="rId10"/>
    <p:sldId id="311" r:id="rId11"/>
    <p:sldId id="320" r:id="rId12"/>
    <p:sldId id="310" r:id="rId13"/>
    <p:sldId id="312" r:id="rId14"/>
    <p:sldId id="313" r:id="rId15"/>
    <p:sldId id="315" r:id="rId16"/>
    <p:sldId id="260" r:id="rId17"/>
    <p:sldId id="321" r:id="rId18"/>
    <p:sldId id="316" r:id="rId19"/>
    <p:sldId id="322" r:id="rId20"/>
    <p:sldId id="304" r:id="rId21"/>
    <p:sldId id="31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55331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11/15/2016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5100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11/15/2016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60727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68946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47488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11/15/2016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38561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11/15/2016</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22093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11/15/2016</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46087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33683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11/15/2016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51745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11/15/2016</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38417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11/15/2016</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26342225"/>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438150"/>
            <a:ext cx="11372850" cy="6124754"/>
          </a:xfrm>
          <a:prstGeom prst="rect">
            <a:avLst/>
          </a:prstGeom>
          <a:noFill/>
        </p:spPr>
        <p:txBody>
          <a:bodyPr wrap="square" rtlCol="0">
            <a:spAutoFit/>
          </a:bodyPr>
          <a:lstStyle/>
          <a:p>
            <a:r>
              <a:rPr lang="en-US" sz="3600" b="1" u="sng" dirty="0" smtClean="0"/>
              <a:t>Lee’s Summit Church (pray for a name)</a:t>
            </a:r>
            <a:endParaRPr lang="en-US" sz="3600" dirty="0" smtClean="0"/>
          </a:p>
          <a:p>
            <a:pPr marL="571500" indent="-571500">
              <a:buFontTx/>
              <a:buChar char="-"/>
            </a:pPr>
            <a:r>
              <a:rPr lang="en-US" sz="3200" dirty="0" smtClean="0"/>
              <a:t>They have signed a </a:t>
            </a:r>
          </a:p>
          <a:p>
            <a:r>
              <a:rPr lang="en-US" sz="3200" dirty="0" smtClean="0"/>
              <a:t>contract on a space in </a:t>
            </a:r>
          </a:p>
          <a:p>
            <a:r>
              <a:rPr lang="en-US" sz="3200" dirty="0" smtClean="0"/>
              <a:t>downtown Lee’s Summit.</a:t>
            </a:r>
            <a:endParaRPr lang="en-US" sz="3200" dirty="0"/>
          </a:p>
          <a:p>
            <a:pPr marL="571500" indent="-571500">
              <a:buFontTx/>
              <a:buChar char="-"/>
            </a:pPr>
            <a:r>
              <a:rPr lang="en-US" sz="3200" dirty="0" smtClean="0"/>
              <a:t>Pray for their meeting </a:t>
            </a:r>
          </a:p>
          <a:p>
            <a:r>
              <a:rPr lang="en-US" sz="3200" dirty="0" smtClean="0"/>
              <a:t>this morning to discuss </a:t>
            </a:r>
          </a:p>
          <a:p>
            <a:r>
              <a:rPr lang="en-US" sz="3200" dirty="0"/>
              <a:t>m</a:t>
            </a:r>
            <a:r>
              <a:rPr lang="en-US" sz="3200" dirty="0" smtClean="0"/>
              <a:t>ission and vision for </a:t>
            </a:r>
          </a:p>
          <a:p>
            <a:r>
              <a:rPr lang="en-US" sz="3200" dirty="0" smtClean="0"/>
              <a:t>the church.</a:t>
            </a:r>
            <a:endParaRPr lang="en-US" sz="3200" dirty="0"/>
          </a:p>
          <a:p>
            <a:pPr marL="571500" indent="-571500">
              <a:buFontTx/>
              <a:buChar char="-"/>
            </a:pPr>
            <a:r>
              <a:rPr lang="en-US" sz="3200" dirty="0" smtClean="0"/>
              <a:t>Pray for the leadership </a:t>
            </a:r>
          </a:p>
          <a:p>
            <a:r>
              <a:rPr lang="en-US" sz="3200" dirty="0" smtClean="0"/>
              <a:t>team as they begin making</a:t>
            </a:r>
          </a:p>
          <a:p>
            <a:r>
              <a:rPr lang="en-US" sz="3200" dirty="0" smtClean="0"/>
              <a:t>the vision practical.</a:t>
            </a:r>
            <a:r>
              <a:rPr lang="en-US" sz="3600" dirty="0"/>
              <a:t/>
            </a:r>
            <a:br>
              <a:rPr lang="en-US" sz="3600" dirty="0"/>
            </a:br>
            <a:endParaRPr lang="en-US" sz="3600" dirty="0"/>
          </a:p>
        </p:txBody>
      </p:sp>
      <p:pic>
        <p:nvPicPr>
          <p:cNvPr id="1028" name="Picture 4" descr="http://2.bp.blogspot.com/_COhjEfARgGI/TQ_QZ3PipFI/AAAAAAAABuI/M7Q7hyDKkaw/s1600/73270_1669620097419_1144856193_31849062_5468281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0975" y="1503680"/>
            <a:ext cx="6278880" cy="418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4658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438150"/>
            <a:ext cx="11372850" cy="4339650"/>
          </a:xfrm>
          <a:prstGeom prst="rect">
            <a:avLst/>
          </a:prstGeom>
          <a:noFill/>
        </p:spPr>
        <p:txBody>
          <a:bodyPr wrap="square" rtlCol="0">
            <a:spAutoFit/>
          </a:bodyPr>
          <a:lstStyle/>
          <a:p>
            <a:r>
              <a:rPr lang="en-US" sz="4400" b="1" u="sng" dirty="0" smtClean="0"/>
              <a:t>Revelation</a:t>
            </a:r>
            <a:endParaRPr lang="en-US" sz="4400" dirty="0" smtClean="0"/>
          </a:p>
          <a:p>
            <a:endParaRPr lang="en-US" sz="3600" dirty="0" smtClean="0"/>
          </a:p>
          <a:p>
            <a:r>
              <a:rPr lang="en-US" sz="4000" i="1" dirty="0"/>
              <a:t>19 Because that which may be known of God is manifest in them; for God hath shewed it unto </a:t>
            </a:r>
            <a:r>
              <a:rPr lang="en-US" sz="4000" i="1" dirty="0" smtClean="0"/>
              <a:t>them</a:t>
            </a:r>
          </a:p>
          <a:p>
            <a:endParaRPr lang="en-US" sz="4000" i="1" dirty="0"/>
          </a:p>
          <a:p>
            <a:endParaRPr lang="en-US" sz="4000" i="1" dirty="0"/>
          </a:p>
          <a:p>
            <a:endParaRPr lang="en-US" sz="3600" dirty="0"/>
          </a:p>
        </p:txBody>
      </p:sp>
    </p:spTree>
    <p:extLst>
      <p:ext uri="{BB962C8B-B14F-4D97-AF65-F5344CB8AC3E}">
        <p14:creationId xmlns:p14="http://schemas.microsoft.com/office/powerpoint/2010/main" val="656165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438150"/>
            <a:ext cx="11372850" cy="4339650"/>
          </a:xfrm>
          <a:prstGeom prst="rect">
            <a:avLst/>
          </a:prstGeom>
          <a:noFill/>
        </p:spPr>
        <p:txBody>
          <a:bodyPr wrap="square" rtlCol="0">
            <a:spAutoFit/>
          </a:bodyPr>
          <a:lstStyle/>
          <a:p>
            <a:r>
              <a:rPr lang="en-US" sz="4400" b="1" u="sng" dirty="0" smtClean="0"/>
              <a:t>Revelation</a:t>
            </a:r>
            <a:endParaRPr lang="en-US" sz="4400" dirty="0" smtClean="0"/>
          </a:p>
          <a:p>
            <a:endParaRPr lang="en-US" sz="3600" dirty="0" smtClean="0"/>
          </a:p>
          <a:p>
            <a:r>
              <a:rPr lang="en-US" sz="4000" i="1" dirty="0"/>
              <a:t>19 Because that which </a:t>
            </a:r>
            <a:r>
              <a:rPr lang="en-US" sz="4000" i="1" u="sng" dirty="0"/>
              <a:t>may be known </a:t>
            </a:r>
            <a:r>
              <a:rPr lang="en-US" sz="4000" i="1" dirty="0"/>
              <a:t>of God is manifest in them; for God hath shewed it unto </a:t>
            </a:r>
            <a:r>
              <a:rPr lang="en-US" sz="4000" i="1" dirty="0" smtClean="0"/>
              <a:t>them</a:t>
            </a:r>
          </a:p>
          <a:p>
            <a:endParaRPr lang="en-US" sz="4000" i="1" dirty="0"/>
          </a:p>
          <a:p>
            <a:endParaRPr lang="en-US" sz="4000" i="1" dirty="0"/>
          </a:p>
          <a:p>
            <a:endParaRPr lang="en-US" sz="3600" dirty="0"/>
          </a:p>
        </p:txBody>
      </p:sp>
      <p:sp>
        <p:nvSpPr>
          <p:cNvPr id="2" name="Rectangle 1"/>
          <p:cNvSpPr/>
          <p:nvPr/>
        </p:nvSpPr>
        <p:spPr>
          <a:xfrm>
            <a:off x="5295900" y="742950"/>
            <a:ext cx="3543300" cy="78105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sosceles Triangle 3"/>
          <p:cNvSpPr/>
          <p:nvPr/>
        </p:nvSpPr>
        <p:spPr>
          <a:xfrm flipV="1">
            <a:off x="6381750" y="1283433"/>
            <a:ext cx="457200" cy="571500"/>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657850" y="838646"/>
            <a:ext cx="4895850" cy="584775"/>
          </a:xfrm>
          <a:prstGeom prst="rect">
            <a:avLst/>
          </a:prstGeom>
          <a:noFill/>
        </p:spPr>
        <p:txBody>
          <a:bodyPr wrap="square" rtlCol="0">
            <a:spAutoFit/>
          </a:bodyPr>
          <a:lstStyle/>
          <a:p>
            <a:r>
              <a:rPr lang="en-US" sz="3200" dirty="0" smtClean="0">
                <a:solidFill>
                  <a:schemeClr val="bg1"/>
                </a:solidFill>
              </a:rPr>
              <a:t>Def “acquainted”</a:t>
            </a:r>
            <a:endParaRPr lang="en-US" sz="3200" dirty="0">
              <a:solidFill>
                <a:schemeClr val="bg1"/>
              </a:solidFill>
            </a:endParaRPr>
          </a:p>
        </p:txBody>
      </p:sp>
      <p:sp>
        <p:nvSpPr>
          <p:cNvPr id="6" name="TextBox 5"/>
          <p:cNvSpPr txBox="1"/>
          <p:nvPr/>
        </p:nvSpPr>
        <p:spPr>
          <a:xfrm>
            <a:off x="419100" y="3733474"/>
            <a:ext cx="7962900" cy="1600438"/>
          </a:xfrm>
          <a:prstGeom prst="rect">
            <a:avLst/>
          </a:prstGeom>
          <a:noFill/>
        </p:spPr>
        <p:txBody>
          <a:bodyPr wrap="square" rtlCol="0">
            <a:spAutoFit/>
          </a:bodyPr>
          <a:lstStyle/>
          <a:p>
            <a:r>
              <a:rPr lang="en-US" sz="4000" b="1" dirty="0"/>
              <a:t>The world is held accountable because the world knows the truth</a:t>
            </a:r>
          </a:p>
          <a:p>
            <a:endParaRPr lang="en-US" dirty="0"/>
          </a:p>
        </p:txBody>
      </p:sp>
    </p:spTree>
    <p:extLst>
      <p:ext uri="{BB962C8B-B14F-4D97-AF65-F5344CB8AC3E}">
        <p14:creationId xmlns:p14="http://schemas.microsoft.com/office/powerpoint/2010/main" val="2383377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438150"/>
            <a:ext cx="11372850" cy="4339650"/>
          </a:xfrm>
          <a:prstGeom prst="rect">
            <a:avLst/>
          </a:prstGeom>
          <a:noFill/>
        </p:spPr>
        <p:txBody>
          <a:bodyPr wrap="square" rtlCol="0">
            <a:spAutoFit/>
          </a:bodyPr>
          <a:lstStyle/>
          <a:p>
            <a:r>
              <a:rPr lang="en-US" sz="4400" b="1" u="sng" dirty="0" smtClean="0"/>
              <a:t>Revelation</a:t>
            </a:r>
            <a:endParaRPr lang="en-US" sz="4400" dirty="0" smtClean="0"/>
          </a:p>
          <a:p>
            <a:endParaRPr lang="en-US" sz="3600" dirty="0" smtClean="0"/>
          </a:p>
          <a:p>
            <a:r>
              <a:rPr lang="en-US" sz="4000" i="1" dirty="0"/>
              <a:t>19 Because that which may be known of God is manifest in them; for God </a:t>
            </a:r>
            <a:r>
              <a:rPr lang="en-US" sz="4000" i="1" u="sng" dirty="0"/>
              <a:t>hath shewed it unto </a:t>
            </a:r>
            <a:r>
              <a:rPr lang="en-US" sz="4000" i="1" u="sng" dirty="0" smtClean="0"/>
              <a:t>them</a:t>
            </a:r>
          </a:p>
          <a:p>
            <a:endParaRPr lang="en-US" sz="4000" i="1" dirty="0"/>
          </a:p>
          <a:p>
            <a:endParaRPr lang="en-US" sz="4000" i="1" dirty="0"/>
          </a:p>
          <a:p>
            <a:endParaRPr lang="en-US" sz="3600" dirty="0"/>
          </a:p>
        </p:txBody>
      </p:sp>
      <p:sp>
        <p:nvSpPr>
          <p:cNvPr id="2" name="Rectangle 1"/>
          <p:cNvSpPr/>
          <p:nvPr/>
        </p:nvSpPr>
        <p:spPr>
          <a:xfrm>
            <a:off x="7753350" y="3181350"/>
            <a:ext cx="3543300" cy="78105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sosceles Triangle 3"/>
          <p:cNvSpPr/>
          <p:nvPr/>
        </p:nvSpPr>
        <p:spPr>
          <a:xfrm>
            <a:off x="9448800" y="2914650"/>
            <a:ext cx="323850" cy="52432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962900" y="3279487"/>
            <a:ext cx="4895850" cy="584775"/>
          </a:xfrm>
          <a:prstGeom prst="rect">
            <a:avLst/>
          </a:prstGeom>
          <a:noFill/>
        </p:spPr>
        <p:txBody>
          <a:bodyPr wrap="square" rtlCol="0">
            <a:spAutoFit/>
          </a:bodyPr>
          <a:lstStyle/>
          <a:p>
            <a:r>
              <a:rPr lang="en-US" sz="3200" dirty="0" smtClean="0">
                <a:solidFill>
                  <a:schemeClr val="bg1"/>
                </a:solidFill>
              </a:rPr>
              <a:t>This is a promise </a:t>
            </a:r>
            <a:endParaRPr lang="en-US" sz="3200" dirty="0">
              <a:solidFill>
                <a:schemeClr val="bg1"/>
              </a:solidFill>
            </a:endParaRPr>
          </a:p>
        </p:txBody>
      </p:sp>
      <p:sp>
        <p:nvSpPr>
          <p:cNvPr id="6" name="TextBox 5"/>
          <p:cNvSpPr txBox="1"/>
          <p:nvPr/>
        </p:nvSpPr>
        <p:spPr>
          <a:xfrm>
            <a:off x="1098369" y="4100275"/>
            <a:ext cx="7962900" cy="1446550"/>
          </a:xfrm>
          <a:prstGeom prst="rect">
            <a:avLst/>
          </a:prstGeom>
          <a:noFill/>
        </p:spPr>
        <p:txBody>
          <a:bodyPr wrap="square" rtlCol="0">
            <a:spAutoFit/>
          </a:bodyPr>
          <a:lstStyle/>
          <a:p>
            <a:r>
              <a:rPr lang="en-US" sz="4400" b="1" dirty="0"/>
              <a:t>How </a:t>
            </a:r>
            <a:r>
              <a:rPr lang="en-US" sz="4400" b="1" dirty="0" smtClean="0"/>
              <a:t>is mankind </a:t>
            </a:r>
          </a:p>
          <a:p>
            <a:r>
              <a:rPr lang="en-US" sz="4400" b="1" dirty="0" smtClean="0"/>
              <a:t>acquainted </a:t>
            </a:r>
            <a:r>
              <a:rPr lang="en-US" sz="4400" b="1" dirty="0"/>
              <a:t>with God?</a:t>
            </a:r>
          </a:p>
        </p:txBody>
      </p:sp>
      <p:sp>
        <p:nvSpPr>
          <p:cNvPr id="7" name="TextBox 6"/>
          <p:cNvSpPr txBox="1"/>
          <p:nvPr/>
        </p:nvSpPr>
        <p:spPr>
          <a:xfrm flipH="1">
            <a:off x="6525497" y="3502312"/>
            <a:ext cx="748719" cy="2400657"/>
          </a:xfrm>
          <a:prstGeom prst="rect">
            <a:avLst/>
          </a:prstGeom>
          <a:noFill/>
        </p:spPr>
        <p:txBody>
          <a:bodyPr wrap="square" rtlCol="0">
            <a:spAutoFit/>
          </a:bodyPr>
          <a:lstStyle/>
          <a:p>
            <a:r>
              <a:rPr lang="en-US" sz="15000" dirty="0" smtClean="0"/>
              <a:t>{</a:t>
            </a:r>
            <a:endParaRPr lang="en-US" sz="15000" dirty="0"/>
          </a:p>
        </p:txBody>
      </p:sp>
      <p:sp>
        <p:nvSpPr>
          <p:cNvPr id="8" name="TextBox 7"/>
          <p:cNvSpPr txBox="1"/>
          <p:nvPr/>
        </p:nvSpPr>
        <p:spPr>
          <a:xfrm>
            <a:off x="7277100" y="4176475"/>
            <a:ext cx="3790950" cy="1323439"/>
          </a:xfrm>
          <a:prstGeom prst="rect">
            <a:avLst/>
          </a:prstGeom>
          <a:noFill/>
        </p:spPr>
        <p:txBody>
          <a:bodyPr wrap="square" rtlCol="0">
            <a:spAutoFit/>
          </a:bodyPr>
          <a:lstStyle/>
          <a:p>
            <a:r>
              <a:rPr lang="en-US" sz="4000" dirty="0" smtClean="0"/>
              <a:t>Faith to faith </a:t>
            </a:r>
            <a:r>
              <a:rPr lang="en-US" sz="4000" i="1" dirty="0" smtClean="0"/>
              <a:t>or</a:t>
            </a:r>
          </a:p>
          <a:p>
            <a:r>
              <a:rPr lang="en-US" sz="4000" dirty="0" smtClean="0"/>
              <a:t>Nature’s Wonder</a:t>
            </a:r>
            <a:endParaRPr lang="en-US" sz="4000" dirty="0"/>
          </a:p>
        </p:txBody>
      </p:sp>
    </p:spTree>
    <p:extLst>
      <p:ext uri="{BB962C8B-B14F-4D97-AF65-F5344CB8AC3E}">
        <p14:creationId xmlns:p14="http://schemas.microsoft.com/office/powerpoint/2010/main" val="1965486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438150"/>
            <a:ext cx="11372850" cy="6186309"/>
          </a:xfrm>
          <a:prstGeom prst="rect">
            <a:avLst/>
          </a:prstGeom>
          <a:noFill/>
        </p:spPr>
        <p:txBody>
          <a:bodyPr wrap="square" rtlCol="0">
            <a:spAutoFit/>
          </a:bodyPr>
          <a:lstStyle/>
          <a:p>
            <a:r>
              <a:rPr lang="en-US" sz="4400" b="1" u="sng" dirty="0" smtClean="0"/>
              <a:t>Clearly Seen</a:t>
            </a:r>
            <a:endParaRPr lang="en-US" sz="4400" dirty="0" smtClean="0"/>
          </a:p>
          <a:p>
            <a:endParaRPr lang="en-US" sz="3600" dirty="0" smtClean="0"/>
          </a:p>
          <a:p>
            <a:r>
              <a:rPr lang="en-US" sz="4800" b="1" i="1" dirty="0" smtClean="0"/>
              <a:t>20 </a:t>
            </a:r>
            <a:r>
              <a:rPr lang="en-US" sz="4800" i="1" dirty="0"/>
              <a:t>For the invisible things of him from the creation of the world are </a:t>
            </a:r>
            <a:r>
              <a:rPr lang="en-US" sz="4800" b="1" i="1" dirty="0"/>
              <a:t>clearly seen</a:t>
            </a:r>
            <a:r>
              <a:rPr lang="en-US" sz="4800" i="1" dirty="0"/>
              <a:t>, being understood by the things that are made, even his eternal power and Godhead; so that they are without excuse:</a:t>
            </a:r>
          </a:p>
          <a:p>
            <a:endParaRPr lang="en-US" sz="4000" i="1" dirty="0"/>
          </a:p>
          <a:p>
            <a:endParaRPr lang="en-US" sz="3600" dirty="0"/>
          </a:p>
        </p:txBody>
      </p:sp>
    </p:spTree>
    <p:extLst>
      <p:ext uri="{BB962C8B-B14F-4D97-AF65-F5344CB8AC3E}">
        <p14:creationId xmlns:p14="http://schemas.microsoft.com/office/powerpoint/2010/main" val="4089790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438150"/>
            <a:ext cx="11372850" cy="7417415"/>
          </a:xfrm>
          <a:prstGeom prst="rect">
            <a:avLst/>
          </a:prstGeom>
          <a:noFill/>
        </p:spPr>
        <p:txBody>
          <a:bodyPr wrap="square" rtlCol="0">
            <a:spAutoFit/>
          </a:bodyPr>
          <a:lstStyle/>
          <a:p>
            <a:r>
              <a:rPr lang="en-US" sz="3600" b="1" i="1" dirty="0"/>
              <a:t>Psalm </a:t>
            </a:r>
            <a:r>
              <a:rPr lang="en-US" sz="3600" b="1" i="1" dirty="0" smtClean="0"/>
              <a:t>19:</a:t>
            </a:r>
            <a:r>
              <a:rPr lang="en-US" sz="3600" dirty="0" smtClean="0"/>
              <a:t> </a:t>
            </a:r>
            <a:r>
              <a:rPr lang="en-US" sz="3600" b="1" i="1" dirty="0" smtClean="0"/>
              <a:t>1 </a:t>
            </a:r>
            <a:r>
              <a:rPr lang="en-US" sz="3600" i="1" dirty="0"/>
              <a:t>The heavens declare the glory of God; and the firmament </a:t>
            </a:r>
            <a:r>
              <a:rPr lang="en-US" sz="3600" i="1" dirty="0" err="1"/>
              <a:t>sheweth</a:t>
            </a:r>
            <a:r>
              <a:rPr lang="en-US" sz="3600" i="1" dirty="0"/>
              <a:t> his </a:t>
            </a:r>
            <a:r>
              <a:rPr lang="en-US" sz="3600" i="1" dirty="0" err="1" smtClean="0"/>
              <a:t>handywork</a:t>
            </a:r>
            <a:r>
              <a:rPr lang="en-US" sz="3600" i="1" dirty="0" smtClean="0"/>
              <a:t>.</a:t>
            </a:r>
            <a:r>
              <a:rPr lang="en-US" sz="3600" dirty="0" smtClean="0"/>
              <a:t> </a:t>
            </a:r>
            <a:r>
              <a:rPr lang="en-US" sz="3600" b="1" i="1" dirty="0" smtClean="0"/>
              <a:t>2 </a:t>
            </a:r>
            <a:r>
              <a:rPr lang="en-US" sz="3600" i="1" dirty="0"/>
              <a:t>Day unto day </a:t>
            </a:r>
            <a:r>
              <a:rPr lang="en-US" sz="3600" i="1" dirty="0" err="1"/>
              <a:t>uttereth</a:t>
            </a:r>
            <a:r>
              <a:rPr lang="en-US" sz="3600" i="1" dirty="0"/>
              <a:t> speech, </a:t>
            </a:r>
            <a:r>
              <a:rPr lang="en-US" sz="3600" i="1" dirty="0" smtClean="0"/>
              <a:t>and night </a:t>
            </a:r>
            <a:r>
              <a:rPr lang="en-US" sz="3600" i="1" dirty="0"/>
              <a:t>unto night </a:t>
            </a:r>
            <a:r>
              <a:rPr lang="en-US" sz="3600" i="1" dirty="0" err="1"/>
              <a:t>sheweth</a:t>
            </a:r>
            <a:r>
              <a:rPr lang="en-US" sz="3600" i="1" dirty="0"/>
              <a:t> </a:t>
            </a:r>
            <a:r>
              <a:rPr lang="en-US" sz="3600" i="1" dirty="0" smtClean="0"/>
              <a:t>knowledge.</a:t>
            </a:r>
            <a:r>
              <a:rPr lang="en-US" sz="3600" dirty="0" smtClean="0"/>
              <a:t> </a:t>
            </a:r>
            <a:r>
              <a:rPr lang="en-US" sz="3600" b="1" i="1" dirty="0" smtClean="0"/>
              <a:t>3 </a:t>
            </a:r>
            <a:r>
              <a:rPr lang="en-US" sz="3600" i="1" dirty="0"/>
              <a:t>There is no speech nor language, where their voice is not </a:t>
            </a:r>
            <a:r>
              <a:rPr lang="en-US" sz="3600" i="1" dirty="0" smtClean="0"/>
              <a:t>heard. </a:t>
            </a:r>
            <a:r>
              <a:rPr lang="en-US" sz="3600" b="1" i="1" dirty="0" smtClean="0"/>
              <a:t>4 </a:t>
            </a:r>
            <a:r>
              <a:rPr lang="en-US" sz="3600" i="1" dirty="0"/>
              <a:t>Their line is gone out through all the earth, </a:t>
            </a:r>
            <a:r>
              <a:rPr lang="en-US" sz="3600" i="1" dirty="0" smtClean="0"/>
              <a:t>and </a:t>
            </a:r>
            <a:r>
              <a:rPr lang="en-US" sz="3600" i="1" dirty="0"/>
              <a:t>their words to the end of the world. In them hath he set a tabernacle for the </a:t>
            </a:r>
            <a:r>
              <a:rPr lang="en-US" sz="3600" i="1" dirty="0" smtClean="0"/>
              <a:t>sun, </a:t>
            </a:r>
            <a:r>
              <a:rPr lang="en-US" sz="3600" b="1" i="1" dirty="0" smtClean="0"/>
              <a:t>5 </a:t>
            </a:r>
            <a:r>
              <a:rPr lang="en-US" sz="3600" i="1" dirty="0"/>
              <a:t>Which is as a bridegroom coming out of his chamber, and </a:t>
            </a:r>
            <a:r>
              <a:rPr lang="en-US" sz="3600" i="1" dirty="0" err="1"/>
              <a:t>rejoiceth</a:t>
            </a:r>
            <a:r>
              <a:rPr lang="en-US" sz="3600" i="1" dirty="0"/>
              <a:t> as a strong man to run a </a:t>
            </a:r>
            <a:r>
              <a:rPr lang="en-US" sz="3600" i="1" dirty="0" smtClean="0"/>
              <a:t>race.</a:t>
            </a:r>
            <a:r>
              <a:rPr lang="en-US" sz="3600" dirty="0" smtClean="0"/>
              <a:t> </a:t>
            </a:r>
            <a:r>
              <a:rPr lang="en-US" sz="3600" b="1" i="1" dirty="0" smtClean="0"/>
              <a:t>6 </a:t>
            </a:r>
            <a:r>
              <a:rPr lang="en-US" sz="3600" i="1" dirty="0"/>
              <a:t>His going forth is from the end of the heaven, and his circuit unto the ends of it: and there is nothing hid from the heat thereof.</a:t>
            </a:r>
            <a:endParaRPr lang="en-US" sz="3600" dirty="0"/>
          </a:p>
          <a:p>
            <a:r>
              <a:rPr lang="en-US" sz="4000" dirty="0"/>
              <a:t/>
            </a:r>
            <a:br>
              <a:rPr lang="en-US" sz="4000" dirty="0"/>
            </a:br>
            <a:endParaRPr lang="en-US" sz="4000" i="1" dirty="0"/>
          </a:p>
          <a:p>
            <a:endParaRPr lang="en-US" sz="3600" dirty="0"/>
          </a:p>
        </p:txBody>
      </p:sp>
    </p:spTree>
    <p:extLst>
      <p:ext uri="{BB962C8B-B14F-4D97-AF65-F5344CB8AC3E}">
        <p14:creationId xmlns:p14="http://schemas.microsoft.com/office/powerpoint/2010/main" val="1640096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277813"/>
            <a:ext cx="11391900" cy="5262979"/>
          </a:xfrm>
          <a:prstGeom prst="rect">
            <a:avLst/>
          </a:prstGeom>
          <a:noFill/>
        </p:spPr>
        <p:txBody>
          <a:bodyPr wrap="square" rtlCol="0">
            <a:spAutoFit/>
          </a:bodyPr>
          <a:lstStyle/>
          <a:p>
            <a:r>
              <a:rPr lang="en-US" sz="4400" b="1" u="sng" dirty="0" smtClean="0"/>
              <a:t>Without Excuse</a:t>
            </a:r>
            <a:endParaRPr lang="en-US" sz="4400" dirty="0" smtClean="0"/>
          </a:p>
          <a:p>
            <a:r>
              <a:rPr lang="en-US" sz="3600" b="1" i="1" dirty="0"/>
              <a:t>20 </a:t>
            </a:r>
            <a:r>
              <a:rPr lang="en-US" sz="3600" i="1" dirty="0"/>
              <a:t>For the invisible things of him </a:t>
            </a:r>
            <a:endParaRPr lang="en-US" sz="3600" i="1" dirty="0" smtClean="0"/>
          </a:p>
          <a:p>
            <a:r>
              <a:rPr lang="en-US" sz="3600" i="1" dirty="0" smtClean="0"/>
              <a:t>from </a:t>
            </a:r>
            <a:r>
              <a:rPr lang="en-US" sz="3600" i="1" dirty="0"/>
              <a:t>the creation of the world are </a:t>
            </a:r>
            <a:endParaRPr lang="en-US" sz="3600" i="1" dirty="0" smtClean="0"/>
          </a:p>
          <a:p>
            <a:r>
              <a:rPr lang="en-US" sz="3600" i="1" dirty="0" smtClean="0"/>
              <a:t>clearly </a:t>
            </a:r>
            <a:r>
              <a:rPr lang="en-US" sz="3600" i="1" dirty="0"/>
              <a:t>seen, being understood by </a:t>
            </a:r>
            <a:endParaRPr lang="en-US" sz="3600" i="1" dirty="0" smtClean="0"/>
          </a:p>
          <a:p>
            <a:r>
              <a:rPr lang="en-US" sz="3600" i="1" dirty="0" smtClean="0"/>
              <a:t>the </a:t>
            </a:r>
            <a:r>
              <a:rPr lang="en-US" sz="3600" i="1" dirty="0"/>
              <a:t>things that are </a:t>
            </a:r>
            <a:r>
              <a:rPr lang="en-US" sz="3600" i="1" dirty="0" err="1" smtClean="0"/>
              <a:t>made,even</a:t>
            </a:r>
            <a:r>
              <a:rPr lang="en-US" sz="3600" i="1" dirty="0" smtClean="0"/>
              <a:t> </a:t>
            </a:r>
            <a:r>
              <a:rPr lang="en-US" sz="3600" i="1" dirty="0"/>
              <a:t>his </a:t>
            </a:r>
            <a:endParaRPr lang="en-US" sz="3600" i="1" dirty="0" smtClean="0"/>
          </a:p>
          <a:p>
            <a:r>
              <a:rPr lang="en-US" sz="3600" i="1" dirty="0" smtClean="0"/>
              <a:t>eternal Power and </a:t>
            </a:r>
            <a:r>
              <a:rPr lang="en-US" sz="3600" i="1" dirty="0"/>
              <a:t>Godhead; </a:t>
            </a:r>
            <a:r>
              <a:rPr lang="en-US" sz="3600" b="1" i="1" dirty="0" smtClean="0"/>
              <a:t>so </a:t>
            </a:r>
          </a:p>
          <a:p>
            <a:r>
              <a:rPr lang="en-US" sz="3600" b="1" i="1" dirty="0"/>
              <a:t>t</a:t>
            </a:r>
            <a:r>
              <a:rPr lang="en-US" sz="3600" b="1" i="1" dirty="0" smtClean="0"/>
              <a:t>hat they </a:t>
            </a:r>
            <a:r>
              <a:rPr lang="en-US" sz="3600" b="1" i="1" dirty="0"/>
              <a:t>are </a:t>
            </a:r>
            <a:r>
              <a:rPr lang="en-US" sz="3600" b="1" i="1" dirty="0" smtClean="0"/>
              <a:t>without </a:t>
            </a:r>
            <a:r>
              <a:rPr lang="en-US" sz="3600" b="1" i="1" dirty="0"/>
              <a:t>excuse:</a:t>
            </a:r>
            <a:endParaRPr lang="en-US" sz="3600" dirty="0" smtClean="0"/>
          </a:p>
          <a:p>
            <a:endParaRPr lang="en-US" sz="4000" i="1" dirty="0"/>
          </a:p>
          <a:p>
            <a:endParaRPr lang="en-US" sz="3600" dirty="0"/>
          </a:p>
        </p:txBody>
      </p:sp>
      <p:pic>
        <p:nvPicPr>
          <p:cNvPr id="4" name="Picture 2" descr="https://aos.iacpublishinglabs.com/question/aq/700px-394px/is-the-sun-bigger-than-the-moon-and-earth_90c5de8cc1461ba6.jpg?domain=cx.aos.ask.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6226" y="130674"/>
            <a:ext cx="4033782" cy="2270443"/>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mage result for atp syntha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6226" y="2548256"/>
            <a:ext cx="4033782" cy="400689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19100" y="6185814"/>
            <a:ext cx="2837329" cy="646331"/>
          </a:xfrm>
          <a:prstGeom prst="rect">
            <a:avLst/>
          </a:prstGeom>
          <a:noFill/>
        </p:spPr>
        <p:txBody>
          <a:bodyPr wrap="square" rtlCol="0">
            <a:spAutoFit/>
          </a:bodyPr>
          <a:lstStyle/>
          <a:p>
            <a:r>
              <a:rPr lang="en-US" dirty="0" smtClean="0"/>
              <a:t>[1] idrenaline.net</a:t>
            </a:r>
          </a:p>
          <a:p>
            <a:r>
              <a:rPr lang="en-US" dirty="0" smtClean="0"/>
              <a:t>[2] Biology-forums.com</a:t>
            </a:r>
            <a:endParaRPr lang="en-US" dirty="0"/>
          </a:p>
        </p:txBody>
      </p:sp>
      <p:sp>
        <p:nvSpPr>
          <p:cNvPr id="5" name="TextBox 4"/>
          <p:cNvSpPr txBox="1"/>
          <p:nvPr/>
        </p:nvSpPr>
        <p:spPr>
          <a:xfrm>
            <a:off x="11050369" y="2037165"/>
            <a:ext cx="545479" cy="369332"/>
          </a:xfrm>
          <a:prstGeom prst="rect">
            <a:avLst/>
          </a:prstGeom>
          <a:noFill/>
        </p:spPr>
        <p:txBody>
          <a:bodyPr wrap="square" rtlCol="0">
            <a:spAutoFit/>
          </a:bodyPr>
          <a:lstStyle/>
          <a:p>
            <a:r>
              <a:rPr lang="en-US" dirty="0" smtClean="0"/>
              <a:t>[1]</a:t>
            </a:r>
            <a:endParaRPr lang="en-US" dirty="0"/>
          </a:p>
        </p:txBody>
      </p:sp>
      <p:sp>
        <p:nvSpPr>
          <p:cNvPr id="7" name="TextBox 6"/>
          <p:cNvSpPr txBox="1"/>
          <p:nvPr/>
        </p:nvSpPr>
        <p:spPr>
          <a:xfrm>
            <a:off x="11151906" y="6001148"/>
            <a:ext cx="545479" cy="369332"/>
          </a:xfrm>
          <a:prstGeom prst="rect">
            <a:avLst/>
          </a:prstGeom>
          <a:noFill/>
        </p:spPr>
        <p:txBody>
          <a:bodyPr wrap="square" rtlCol="0">
            <a:spAutoFit/>
          </a:bodyPr>
          <a:lstStyle/>
          <a:p>
            <a:r>
              <a:rPr lang="en-US" dirty="0" smtClean="0"/>
              <a:t>[2]</a:t>
            </a:r>
            <a:endParaRPr lang="en-US" dirty="0"/>
          </a:p>
        </p:txBody>
      </p:sp>
    </p:spTree>
    <p:extLst>
      <p:ext uri="{BB962C8B-B14F-4D97-AF65-F5344CB8AC3E}">
        <p14:creationId xmlns:p14="http://schemas.microsoft.com/office/powerpoint/2010/main" val="1415618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2450" y="2117598"/>
            <a:ext cx="7862765" cy="3255264"/>
          </a:xfrm>
        </p:spPr>
        <p:txBody>
          <a:bodyPr>
            <a:normAutofit fontScale="90000"/>
          </a:bodyPr>
          <a:lstStyle/>
          <a:p>
            <a:r>
              <a:rPr lang="en-US" b="1" dirty="0"/>
              <a:t>KEY </a:t>
            </a:r>
            <a:r>
              <a:rPr lang="en-US" b="1" dirty="0" smtClean="0"/>
              <a:t>POINT #1: </a:t>
            </a:r>
            <a:br>
              <a:rPr lang="en-US" b="1" dirty="0" smtClean="0"/>
            </a:br>
            <a:r>
              <a:rPr lang="en-US" b="1" dirty="0" smtClean="0"/>
              <a:t>God </a:t>
            </a:r>
            <a:r>
              <a:rPr lang="en-US" b="1" dirty="0"/>
              <a:t>holds us accountable for the truth we HAVE been given, not for what we have NOT been given. </a:t>
            </a:r>
            <a:r>
              <a:rPr lang="en-US" b="1" dirty="0" smtClean="0"/>
              <a:t/>
            </a:r>
            <a:br>
              <a:rPr lang="en-US" b="1" dirty="0" smtClean="0"/>
            </a:br>
            <a:r>
              <a:rPr lang="en-US" sz="4900" b="1" i="1" dirty="0" smtClean="0">
                <a:solidFill>
                  <a:schemeClr val="accent6">
                    <a:lumMod val="50000"/>
                  </a:schemeClr>
                </a:solidFill>
              </a:rPr>
              <a:t>Mat</a:t>
            </a:r>
            <a:r>
              <a:rPr lang="en-US" sz="4900" b="1" i="1" dirty="0">
                <a:solidFill>
                  <a:schemeClr val="accent6">
                    <a:lumMod val="50000"/>
                  </a:schemeClr>
                </a:solidFill>
              </a:rPr>
              <a:t>. 25:14-29; John 15:22</a:t>
            </a:r>
          </a:p>
        </p:txBody>
      </p:sp>
    </p:spTree>
    <p:extLst>
      <p:ext uri="{BB962C8B-B14F-4D97-AF65-F5344CB8AC3E}">
        <p14:creationId xmlns:p14="http://schemas.microsoft.com/office/powerpoint/2010/main" val="3138471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2450" y="3358569"/>
            <a:ext cx="7862765" cy="3255264"/>
          </a:xfrm>
        </p:spPr>
        <p:txBody>
          <a:bodyPr>
            <a:normAutofit fontScale="90000"/>
          </a:bodyPr>
          <a:lstStyle/>
          <a:p>
            <a:r>
              <a:rPr lang="en-US" b="1" dirty="0"/>
              <a:t>KEY </a:t>
            </a:r>
            <a:r>
              <a:rPr lang="en-US" b="1" dirty="0" smtClean="0"/>
              <a:t>POINT #2: </a:t>
            </a:r>
            <a:br>
              <a:rPr lang="en-US" b="1" dirty="0" smtClean="0"/>
            </a:br>
            <a:r>
              <a:rPr lang="en-US" b="1" dirty="0"/>
              <a:t>Your spiritual growth is contingent on how you respond to the faith proposition you are facing right now. </a:t>
            </a:r>
            <a:r>
              <a:rPr lang="en-US" sz="5300" b="1" i="1" dirty="0">
                <a:solidFill>
                  <a:schemeClr val="accent6">
                    <a:lumMod val="50000"/>
                  </a:schemeClr>
                </a:solidFill>
              </a:rPr>
              <a:t>1 Pet. 2:2; </a:t>
            </a:r>
            <a:r>
              <a:rPr lang="en-US" sz="5300" b="1" i="1" dirty="0" smtClean="0">
                <a:solidFill>
                  <a:schemeClr val="accent6">
                    <a:lumMod val="50000"/>
                  </a:schemeClr>
                </a:solidFill>
              </a:rPr>
              <a:t/>
            </a:r>
            <a:br>
              <a:rPr lang="en-US" sz="5300" b="1" i="1" dirty="0" smtClean="0">
                <a:solidFill>
                  <a:schemeClr val="accent6">
                    <a:lumMod val="50000"/>
                  </a:schemeClr>
                </a:solidFill>
              </a:rPr>
            </a:br>
            <a:r>
              <a:rPr lang="en-US" sz="5300" b="1" i="1" dirty="0" smtClean="0">
                <a:solidFill>
                  <a:schemeClr val="accent6">
                    <a:lumMod val="50000"/>
                  </a:schemeClr>
                </a:solidFill>
              </a:rPr>
              <a:t>Heb. 5:11-14</a:t>
            </a:r>
            <a:r>
              <a:rPr lang="en-US" sz="5300" b="1" i="1" dirty="0">
                <a:solidFill>
                  <a:schemeClr val="accent6">
                    <a:lumMod val="50000"/>
                  </a:schemeClr>
                </a:solidFill>
              </a:rPr>
              <a:t>; John 16:12</a:t>
            </a:r>
            <a:r>
              <a:rPr lang="en-US" b="1" dirty="0" smtClean="0"/>
              <a:t/>
            </a:r>
            <a:br>
              <a:rPr lang="en-US" b="1" dirty="0" smtClean="0"/>
            </a:br>
            <a:endParaRPr lang="en-US" sz="4900" b="1" i="1" dirty="0">
              <a:solidFill>
                <a:schemeClr val="accent6">
                  <a:lumMod val="50000"/>
                </a:schemeClr>
              </a:solidFill>
            </a:endParaRPr>
          </a:p>
        </p:txBody>
      </p:sp>
    </p:spTree>
    <p:extLst>
      <p:ext uri="{BB962C8B-B14F-4D97-AF65-F5344CB8AC3E}">
        <p14:creationId xmlns:p14="http://schemas.microsoft.com/office/powerpoint/2010/main" val="3517639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438150"/>
            <a:ext cx="11601450" cy="4832092"/>
          </a:xfrm>
          <a:prstGeom prst="rect">
            <a:avLst/>
          </a:prstGeom>
          <a:noFill/>
        </p:spPr>
        <p:txBody>
          <a:bodyPr wrap="square" rtlCol="0">
            <a:spAutoFit/>
          </a:bodyPr>
          <a:lstStyle/>
          <a:p>
            <a:r>
              <a:rPr lang="en-US" sz="4400" b="1" u="sng" dirty="0" smtClean="0"/>
              <a:t>Without Excuse</a:t>
            </a:r>
            <a:endParaRPr lang="en-US" sz="4400" dirty="0" smtClean="0"/>
          </a:p>
          <a:p>
            <a:endParaRPr lang="en-US" sz="4400" dirty="0" smtClean="0"/>
          </a:p>
          <a:p>
            <a:r>
              <a:rPr lang="en-US" sz="4400" i="1" dirty="0"/>
              <a:t>1 Cor. 3:1 And I, brethren, could not speak unto you as unto spiritual, but as unto carnal, even as unto babes in Christ. 2. I have fed you with milk, and not with meat: for hitherto ye were not able to bear it, neither yet now are ye able.</a:t>
            </a:r>
            <a:endParaRPr lang="en-US" sz="4400" dirty="0"/>
          </a:p>
        </p:txBody>
      </p:sp>
    </p:spTree>
    <p:extLst>
      <p:ext uri="{BB962C8B-B14F-4D97-AF65-F5344CB8AC3E}">
        <p14:creationId xmlns:p14="http://schemas.microsoft.com/office/powerpoint/2010/main" val="1743341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438150"/>
            <a:ext cx="11601450" cy="5386090"/>
          </a:xfrm>
          <a:prstGeom prst="rect">
            <a:avLst/>
          </a:prstGeom>
          <a:noFill/>
        </p:spPr>
        <p:txBody>
          <a:bodyPr wrap="square" rtlCol="0">
            <a:spAutoFit/>
          </a:bodyPr>
          <a:lstStyle/>
          <a:p>
            <a:r>
              <a:rPr lang="en-US" sz="4400" b="1" u="sng" dirty="0" smtClean="0"/>
              <a:t>Without Excuse</a:t>
            </a:r>
            <a:endParaRPr lang="en-US" sz="4400" dirty="0" smtClean="0"/>
          </a:p>
          <a:p>
            <a:endParaRPr lang="en-US" sz="4400" dirty="0" smtClean="0"/>
          </a:p>
          <a:p>
            <a:r>
              <a:rPr lang="en-US" sz="4400" i="1" dirty="0"/>
              <a:t>Luke 12:48</a:t>
            </a:r>
            <a:r>
              <a:rPr lang="en-US" sz="4400" dirty="0"/>
              <a:t> </a:t>
            </a:r>
            <a:r>
              <a:rPr lang="en-US" sz="4400" i="1" dirty="0"/>
              <a:t>But he that knew not, and did commit things worthy of stripes, shall be beaten with few stripes. For unto whomsoever much is given, of him shall be much required: and to whom men have committed much, of him they will ask the more.</a:t>
            </a:r>
          </a:p>
          <a:p>
            <a:endParaRPr lang="en-US" sz="3600" dirty="0"/>
          </a:p>
        </p:txBody>
      </p:sp>
    </p:spTree>
    <p:extLst>
      <p:ext uri="{BB962C8B-B14F-4D97-AF65-F5344CB8AC3E}">
        <p14:creationId xmlns:p14="http://schemas.microsoft.com/office/powerpoint/2010/main" val="4169757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438150"/>
            <a:ext cx="11372850" cy="6740307"/>
          </a:xfrm>
          <a:prstGeom prst="rect">
            <a:avLst/>
          </a:prstGeom>
          <a:noFill/>
        </p:spPr>
        <p:txBody>
          <a:bodyPr wrap="square" rtlCol="0">
            <a:spAutoFit/>
          </a:bodyPr>
          <a:lstStyle/>
          <a:p>
            <a:r>
              <a:rPr lang="en-US" sz="3600" b="1" u="sng" dirty="0" smtClean="0"/>
              <a:t>Introduction</a:t>
            </a:r>
            <a:endParaRPr lang="en-US" sz="3600" dirty="0" smtClean="0"/>
          </a:p>
          <a:p>
            <a:r>
              <a:rPr lang="en-US" sz="3600" dirty="0" smtClean="0"/>
              <a:t>The letter was written by Paul from Corinth in 56 AD.</a:t>
            </a:r>
          </a:p>
          <a:p>
            <a:endParaRPr lang="en-US" sz="3600" dirty="0"/>
          </a:p>
          <a:p>
            <a:r>
              <a:rPr lang="en-US" sz="3600" dirty="0" smtClean="0"/>
              <a:t>The letter was written in anticipation that he would be coming to Rome soon and wanted the people prepared for the doctrines he would be instilling.</a:t>
            </a:r>
          </a:p>
          <a:p>
            <a:endParaRPr lang="en-US" sz="3600" dirty="0"/>
          </a:p>
          <a:p>
            <a:r>
              <a:rPr lang="en-US" sz="3600" dirty="0" smtClean="0"/>
              <a:t>We just finished Paul’s inspiring introduction that has now set in to motion the presentation of some important doctrinal information. ARE YOU READY?</a:t>
            </a:r>
            <a:endParaRPr lang="en-US" sz="3600" dirty="0"/>
          </a:p>
          <a:p>
            <a:r>
              <a:rPr lang="en-US" sz="3600" dirty="0"/>
              <a:t/>
            </a:r>
            <a:br>
              <a:rPr lang="en-US" sz="3600" dirty="0"/>
            </a:br>
            <a:endParaRPr lang="en-US" sz="3600" dirty="0"/>
          </a:p>
        </p:txBody>
      </p:sp>
    </p:spTree>
    <p:extLst>
      <p:ext uri="{BB962C8B-B14F-4D97-AF65-F5344CB8AC3E}">
        <p14:creationId xmlns:p14="http://schemas.microsoft.com/office/powerpoint/2010/main" val="40456138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1364" y="1488948"/>
            <a:ext cx="9110786" cy="3255264"/>
          </a:xfrm>
        </p:spPr>
        <p:txBody>
          <a:bodyPr>
            <a:normAutofit/>
          </a:bodyPr>
          <a:lstStyle/>
          <a:p>
            <a:r>
              <a:rPr lang="en-US" b="1" dirty="0" smtClean="0"/>
              <a:t>Will </a:t>
            </a:r>
            <a:r>
              <a:rPr lang="en-US" b="1" dirty="0"/>
              <a:t>you be faithful with </a:t>
            </a:r>
            <a:r>
              <a:rPr lang="en-US" b="1" dirty="0" smtClean="0"/>
              <a:t/>
            </a:r>
            <a:br>
              <a:rPr lang="en-US" b="1" dirty="0" smtClean="0"/>
            </a:br>
            <a:r>
              <a:rPr lang="en-US" b="1" dirty="0" smtClean="0"/>
              <a:t>the </a:t>
            </a:r>
            <a:r>
              <a:rPr lang="en-US" b="1" dirty="0"/>
              <a:t>measure of truth God has committed to you?</a:t>
            </a:r>
            <a:endParaRPr lang="en-US" sz="8800" b="1" dirty="0"/>
          </a:p>
        </p:txBody>
      </p:sp>
    </p:spTree>
    <p:extLst>
      <p:ext uri="{BB962C8B-B14F-4D97-AF65-F5344CB8AC3E}">
        <p14:creationId xmlns:p14="http://schemas.microsoft.com/office/powerpoint/2010/main" val="4125936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1238250"/>
            <a:ext cx="11372850" cy="6124754"/>
          </a:xfrm>
          <a:prstGeom prst="rect">
            <a:avLst/>
          </a:prstGeom>
          <a:noFill/>
        </p:spPr>
        <p:txBody>
          <a:bodyPr wrap="square" rtlCol="0">
            <a:spAutoFit/>
          </a:bodyPr>
          <a:lstStyle/>
          <a:p>
            <a:r>
              <a:rPr lang="en-US" sz="4000" b="1" i="1" dirty="0"/>
              <a:t>Job 21: 26 </a:t>
            </a:r>
            <a:r>
              <a:rPr lang="en-US" sz="4000" i="1" dirty="0"/>
              <a:t>If I beheld the sun when it shined, or the moon walking in brightness;</a:t>
            </a:r>
            <a:endParaRPr lang="en-US" sz="4000" dirty="0"/>
          </a:p>
          <a:p>
            <a:r>
              <a:rPr lang="en-US" sz="4000" b="1" i="1" dirty="0"/>
              <a:t>27 </a:t>
            </a:r>
            <a:r>
              <a:rPr lang="en-US" sz="4000" i="1" dirty="0"/>
              <a:t>And my heart hath been secretly enticed, or my mouth hath kissed my hand:</a:t>
            </a:r>
            <a:endParaRPr lang="en-US" sz="4000" dirty="0"/>
          </a:p>
          <a:p>
            <a:r>
              <a:rPr lang="en-US" sz="4000" b="1" i="1" dirty="0"/>
              <a:t>28 </a:t>
            </a:r>
            <a:r>
              <a:rPr lang="en-US" sz="4000" i="1" dirty="0"/>
              <a:t>This also were an iniquity to be punished by the judge: for I should have denied the God that is above</a:t>
            </a:r>
            <a:r>
              <a:rPr lang="en-US" i="1" dirty="0"/>
              <a:t>.</a:t>
            </a:r>
            <a:endParaRPr lang="en-US" sz="3600" dirty="0"/>
          </a:p>
          <a:p>
            <a:r>
              <a:rPr lang="en-US" sz="3600" dirty="0"/>
              <a:t/>
            </a:r>
            <a:br>
              <a:rPr lang="en-US" sz="3600" dirty="0"/>
            </a:br>
            <a:r>
              <a:rPr lang="en-US" sz="4000" dirty="0"/>
              <a:t/>
            </a:r>
            <a:br>
              <a:rPr lang="en-US" sz="4000" dirty="0"/>
            </a:br>
            <a:endParaRPr lang="en-US" sz="4000" i="1" dirty="0"/>
          </a:p>
          <a:p>
            <a:endParaRPr lang="en-US" sz="3600" dirty="0"/>
          </a:p>
        </p:txBody>
      </p:sp>
    </p:spTree>
    <p:extLst>
      <p:ext uri="{BB962C8B-B14F-4D97-AF65-F5344CB8AC3E}">
        <p14:creationId xmlns:p14="http://schemas.microsoft.com/office/powerpoint/2010/main" val="3208547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Romans 1:17-21</a:t>
            </a:r>
            <a:br>
              <a:rPr lang="en-US" dirty="0" smtClean="0"/>
            </a:br>
            <a:r>
              <a:rPr lang="en-US" b="1" u="sng" dirty="0" smtClean="0"/>
              <a:t>Refusal </a:t>
            </a:r>
            <a:r>
              <a:rPr lang="en-US" b="1" u="sng" dirty="0"/>
              <a:t>in the Face of Revelation</a:t>
            </a:r>
            <a:endParaRPr lang="en-US" sz="8800" dirty="0"/>
          </a:p>
        </p:txBody>
      </p:sp>
      <p:sp>
        <p:nvSpPr>
          <p:cNvPr id="3" name="Subtitle 2"/>
          <p:cNvSpPr>
            <a:spLocks noGrp="1"/>
          </p:cNvSpPr>
          <p:nvPr>
            <p:ph type="subTitle" idx="1"/>
          </p:nvPr>
        </p:nvSpPr>
        <p:spPr/>
        <p:txBody>
          <a:bodyPr/>
          <a:lstStyle/>
          <a:p>
            <a:r>
              <a:rPr lang="en-US" dirty="0" smtClean="0"/>
              <a:t>Is every person in the world responsible for accepting the</a:t>
            </a:r>
          </a:p>
          <a:p>
            <a:r>
              <a:rPr lang="en-US" dirty="0" smtClean="0"/>
              <a:t>terms of the Christian faith?</a:t>
            </a:r>
            <a:endParaRPr lang="en-US" dirty="0"/>
          </a:p>
        </p:txBody>
      </p:sp>
    </p:spTree>
    <p:extLst>
      <p:ext uri="{BB962C8B-B14F-4D97-AF65-F5344CB8AC3E}">
        <p14:creationId xmlns:p14="http://schemas.microsoft.com/office/powerpoint/2010/main" val="3624820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438150"/>
            <a:ext cx="11372850" cy="4647426"/>
          </a:xfrm>
          <a:prstGeom prst="rect">
            <a:avLst/>
          </a:prstGeom>
          <a:noFill/>
        </p:spPr>
        <p:txBody>
          <a:bodyPr wrap="square" rtlCol="0">
            <a:spAutoFit/>
          </a:bodyPr>
          <a:lstStyle/>
          <a:p>
            <a:r>
              <a:rPr lang="en-US" sz="4400" b="1" u="sng" dirty="0" smtClean="0"/>
              <a:t>Revelation</a:t>
            </a:r>
            <a:endParaRPr lang="en-US" sz="4400" dirty="0" smtClean="0"/>
          </a:p>
          <a:p>
            <a:endParaRPr lang="en-US" sz="3600" dirty="0" smtClean="0"/>
          </a:p>
          <a:p>
            <a:r>
              <a:rPr lang="en-US" sz="3600" i="1" dirty="0" smtClean="0"/>
              <a:t>Romans 1:16 </a:t>
            </a:r>
            <a:r>
              <a:rPr lang="en-US" sz="3600" i="1" dirty="0"/>
              <a:t>For I am not ashamed of the gospel of Christ: for it is the power of God unto salvation to every one that believeth; to the Jew first, and also to the </a:t>
            </a:r>
            <a:r>
              <a:rPr lang="en-US" sz="3600" i="1" dirty="0" smtClean="0"/>
              <a:t>Greek. </a:t>
            </a:r>
            <a:r>
              <a:rPr lang="en-US" sz="3600" i="1" dirty="0"/>
              <a:t>17 For therein is the righteousness of God revealed from faith to faith: as it is written, The just shall live by faith</a:t>
            </a:r>
            <a:r>
              <a:rPr lang="en-US" sz="3600" dirty="0"/>
              <a:t/>
            </a:r>
            <a:br>
              <a:rPr lang="en-US" sz="3600" dirty="0"/>
            </a:br>
            <a:endParaRPr lang="en-US" sz="3600" dirty="0"/>
          </a:p>
        </p:txBody>
      </p:sp>
    </p:spTree>
    <p:extLst>
      <p:ext uri="{BB962C8B-B14F-4D97-AF65-F5344CB8AC3E}">
        <p14:creationId xmlns:p14="http://schemas.microsoft.com/office/powerpoint/2010/main" val="3916697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438150"/>
            <a:ext cx="11372850" cy="6555641"/>
          </a:xfrm>
          <a:prstGeom prst="rect">
            <a:avLst/>
          </a:prstGeom>
          <a:noFill/>
        </p:spPr>
        <p:txBody>
          <a:bodyPr wrap="square" rtlCol="0">
            <a:spAutoFit/>
          </a:bodyPr>
          <a:lstStyle/>
          <a:p>
            <a:r>
              <a:rPr lang="en-US" sz="4400" b="1" u="sng" dirty="0" smtClean="0"/>
              <a:t>Revelation</a:t>
            </a:r>
            <a:endParaRPr lang="en-US" sz="4400" dirty="0" smtClean="0"/>
          </a:p>
          <a:p>
            <a:endParaRPr lang="en-US" sz="3600" dirty="0" smtClean="0"/>
          </a:p>
          <a:p>
            <a:r>
              <a:rPr lang="en-US" sz="3600" i="1" dirty="0" smtClean="0"/>
              <a:t>17 </a:t>
            </a:r>
            <a:r>
              <a:rPr lang="en-US" sz="3600" i="1" dirty="0"/>
              <a:t>For therein is the </a:t>
            </a:r>
            <a:r>
              <a:rPr lang="en-US" sz="3600" i="1" u="sng" dirty="0"/>
              <a:t>righteousness of God revealed </a:t>
            </a:r>
            <a:r>
              <a:rPr lang="en-US" sz="3600" i="1" dirty="0"/>
              <a:t>from faith to faith: as it is written, The just shall live by </a:t>
            </a:r>
            <a:r>
              <a:rPr lang="en-US" sz="3600" i="1" dirty="0" smtClean="0"/>
              <a:t>faith</a:t>
            </a:r>
          </a:p>
          <a:p>
            <a:endParaRPr lang="en-US" sz="4000" i="1" dirty="0"/>
          </a:p>
          <a:p>
            <a:r>
              <a:rPr lang="en-US" sz="4000" dirty="0"/>
              <a:t>1. </a:t>
            </a:r>
            <a:r>
              <a:rPr lang="en-US" sz="4000" i="1" dirty="0"/>
              <a:t>What is revealed?</a:t>
            </a:r>
            <a:r>
              <a:rPr lang="en-US" sz="4000" dirty="0"/>
              <a:t> </a:t>
            </a:r>
            <a:r>
              <a:rPr lang="en-US" sz="4000" b="1" dirty="0"/>
              <a:t>Gods Righteousness Revealed</a:t>
            </a:r>
            <a:endParaRPr lang="en-US" sz="4000" dirty="0"/>
          </a:p>
          <a:p>
            <a:r>
              <a:rPr lang="en-US" sz="4000" dirty="0"/>
              <a:t>2. </a:t>
            </a:r>
            <a:r>
              <a:rPr lang="en-US" sz="4000" i="1" dirty="0"/>
              <a:t>How is it revealed? </a:t>
            </a:r>
            <a:r>
              <a:rPr lang="en-US" sz="4000" b="1" dirty="0"/>
              <a:t>From faith to faith </a:t>
            </a:r>
            <a:r>
              <a:rPr lang="en-US" sz="4000" b="1" i="1" dirty="0"/>
              <a:t>or</a:t>
            </a:r>
            <a:r>
              <a:rPr lang="en-US" sz="4000" b="1" dirty="0"/>
              <a:t> from the words and actions of one faithful life to another.</a:t>
            </a:r>
            <a:endParaRPr lang="en-US" sz="4000" dirty="0"/>
          </a:p>
          <a:p>
            <a:r>
              <a:rPr lang="en-US" sz="3600" dirty="0"/>
              <a:t/>
            </a:r>
            <a:br>
              <a:rPr lang="en-US" sz="3600" dirty="0"/>
            </a:br>
            <a:r>
              <a:rPr lang="en-US" sz="3600" dirty="0"/>
              <a:t/>
            </a:r>
            <a:br>
              <a:rPr lang="en-US" sz="3600" dirty="0"/>
            </a:br>
            <a:endParaRPr lang="en-US" sz="3600" dirty="0"/>
          </a:p>
        </p:txBody>
      </p:sp>
    </p:spTree>
    <p:extLst>
      <p:ext uri="{BB962C8B-B14F-4D97-AF65-F5344CB8AC3E}">
        <p14:creationId xmlns:p14="http://schemas.microsoft.com/office/powerpoint/2010/main" val="2031554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438150"/>
            <a:ext cx="11372850" cy="6801862"/>
          </a:xfrm>
          <a:prstGeom prst="rect">
            <a:avLst/>
          </a:prstGeom>
          <a:noFill/>
        </p:spPr>
        <p:txBody>
          <a:bodyPr wrap="square" rtlCol="0">
            <a:spAutoFit/>
          </a:bodyPr>
          <a:lstStyle/>
          <a:p>
            <a:r>
              <a:rPr lang="en-US" sz="4400" b="1" u="sng" dirty="0" smtClean="0"/>
              <a:t>Revelation</a:t>
            </a:r>
            <a:endParaRPr lang="en-US" sz="4400" dirty="0" smtClean="0"/>
          </a:p>
          <a:p>
            <a:endParaRPr lang="en-US" sz="4000" dirty="0" smtClean="0"/>
          </a:p>
          <a:p>
            <a:r>
              <a:rPr lang="en-US" sz="4000" i="1" dirty="0"/>
              <a:t>Romans 10:15 How then shall they call on him in whom they have not believed? and how shall they believe in him of whom they have not heard? </a:t>
            </a:r>
            <a:r>
              <a:rPr lang="en-US" sz="4000" i="1" u="sng" dirty="0"/>
              <a:t>and how shall they hear without a preacher?</a:t>
            </a:r>
            <a:r>
              <a:rPr lang="en-US" sz="4000" i="1" dirty="0"/>
              <a:t> 16 And how shall they preach, except they be sent? as it is written, How beautiful are the feet of them that preach the gospel of peace, and bring glad tidings of good things!</a:t>
            </a:r>
            <a:r>
              <a:rPr lang="en-US" sz="3600" dirty="0"/>
              <a:t/>
            </a:r>
            <a:br>
              <a:rPr lang="en-US" sz="3600" dirty="0"/>
            </a:br>
            <a:r>
              <a:rPr lang="en-US" sz="3600" dirty="0"/>
              <a:t/>
            </a:r>
            <a:br>
              <a:rPr lang="en-US" sz="3600" dirty="0"/>
            </a:br>
            <a:endParaRPr lang="en-US" sz="3600" dirty="0"/>
          </a:p>
        </p:txBody>
      </p:sp>
    </p:spTree>
    <p:extLst>
      <p:ext uri="{BB962C8B-B14F-4D97-AF65-F5344CB8AC3E}">
        <p14:creationId xmlns:p14="http://schemas.microsoft.com/office/powerpoint/2010/main" val="3644333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438150"/>
            <a:ext cx="11372850" cy="5755422"/>
          </a:xfrm>
          <a:prstGeom prst="rect">
            <a:avLst/>
          </a:prstGeom>
          <a:noFill/>
        </p:spPr>
        <p:txBody>
          <a:bodyPr wrap="square" rtlCol="0">
            <a:spAutoFit/>
          </a:bodyPr>
          <a:lstStyle/>
          <a:p>
            <a:r>
              <a:rPr lang="en-US" sz="4400" b="1" u="sng" dirty="0" smtClean="0"/>
              <a:t>Revelation</a:t>
            </a:r>
            <a:endParaRPr lang="en-US" sz="4400" dirty="0" smtClean="0"/>
          </a:p>
          <a:p>
            <a:endParaRPr lang="en-US" sz="3600" dirty="0" smtClean="0"/>
          </a:p>
          <a:p>
            <a:r>
              <a:rPr lang="en-US" sz="3600" i="1" dirty="0"/>
              <a:t>18 For the </a:t>
            </a:r>
            <a:r>
              <a:rPr lang="en-US" sz="3600" i="1" u="sng" dirty="0"/>
              <a:t>wrath of God is revealed </a:t>
            </a:r>
            <a:r>
              <a:rPr lang="en-US" sz="3600" i="1" dirty="0"/>
              <a:t>from heaven against all ungodliness and unrighteousness of men, who </a:t>
            </a:r>
            <a:r>
              <a:rPr lang="en-US" sz="3600" i="1" dirty="0" smtClean="0"/>
              <a:t>hold </a:t>
            </a:r>
            <a:r>
              <a:rPr lang="en-US" sz="3600" i="1" dirty="0"/>
              <a:t>the truth in unrighteousness;</a:t>
            </a:r>
            <a:endParaRPr lang="en-US" sz="3600" dirty="0"/>
          </a:p>
          <a:p>
            <a:endParaRPr lang="en-US" sz="3600" i="1" dirty="0"/>
          </a:p>
          <a:p>
            <a:r>
              <a:rPr lang="en-US" sz="3600" dirty="0"/>
              <a:t>1. What is revealed? </a:t>
            </a:r>
            <a:r>
              <a:rPr lang="en-US" sz="3600" b="1" dirty="0"/>
              <a:t>God's Wrath from heaven</a:t>
            </a:r>
            <a:endParaRPr lang="en-US" sz="3600" dirty="0"/>
          </a:p>
          <a:p>
            <a:r>
              <a:rPr lang="en-US" sz="3600" i="1" dirty="0"/>
              <a:t>2. Why is it revealed?</a:t>
            </a:r>
            <a:r>
              <a:rPr lang="en-US" sz="3600" dirty="0"/>
              <a:t> </a:t>
            </a:r>
            <a:r>
              <a:rPr lang="en-US" sz="3600" b="1" dirty="0"/>
              <a:t>It's revealed in response </a:t>
            </a:r>
            <a:r>
              <a:rPr lang="en-US" sz="3600" b="1" dirty="0" smtClean="0"/>
              <a:t>to: </a:t>
            </a:r>
            <a:endParaRPr lang="en-US" sz="3600" dirty="0"/>
          </a:p>
          <a:p>
            <a:r>
              <a:rPr lang="en-US" sz="3600" b="1" dirty="0" smtClean="0"/>
              <a:t>				a</a:t>
            </a:r>
            <a:r>
              <a:rPr lang="en-US" sz="3600" b="1" dirty="0"/>
              <a:t>) </a:t>
            </a:r>
            <a:r>
              <a:rPr lang="en-US" sz="3600" b="1" i="1" dirty="0" smtClean="0"/>
              <a:t>wicked </a:t>
            </a:r>
            <a:r>
              <a:rPr lang="en-US" sz="3600" b="1" i="1" dirty="0"/>
              <a:t>actions</a:t>
            </a:r>
            <a:r>
              <a:rPr lang="en-US" sz="3600" b="1" dirty="0"/>
              <a:t> - unrighteousness of men</a:t>
            </a:r>
            <a:endParaRPr lang="en-US" sz="3600" dirty="0"/>
          </a:p>
          <a:p>
            <a:r>
              <a:rPr lang="en-US" sz="3600" b="1" dirty="0" smtClean="0"/>
              <a:t>				b</a:t>
            </a:r>
            <a:r>
              <a:rPr lang="en-US" sz="3600" b="1" dirty="0"/>
              <a:t>) </a:t>
            </a:r>
            <a:r>
              <a:rPr lang="en-US" sz="3600" b="1" i="1" dirty="0"/>
              <a:t>wicked stewardship</a:t>
            </a:r>
            <a:r>
              <a:rPr lang="en-US" sz="3600" b="1" dirty="0"/>
              <a:t> - neglect the </a:t>
            </a:r>
            <a:r>
              <a:rPr lang="en-US" sz="3600" b="1" dirty="0" smtClean="0"/>
              <a:t>truth</a:t>
            </a:r>
            <a:endParaRPr lang="en-US" sz="3600" dirty="0"/>
          </a:p>
        </p:txBody>
      </p:sp>
    </p:spTree>
    <p:extLst>
      <p:ext uri="{BB962C8B-B14F-4D97-AF65-F5344CB8AC3E}">
        <p14:creationId xmlns:p14="http://schemas.microsoft.com/office/powerpoint/2010/main" val="2372422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9100" y="438150"/>
            <a:ext cx="11372850" cy="4401205"/>
          </a:xfrm>
          <a:prstGeom prst="rect">
            <a:avLst/>
          </a:prstGeom>
          <a:noFill/>
        </p:spPr>
        <p:txBody>
          <a:bodyPr wrap="square" rtlCol="0">
            <a:spAutoFit/>
          </a:bodyPr>
          <a:lstStyle/>
          <a:p>
            <a:r>
              <a:rPr lang="en-US" sz="4400" b="1" u="sng" dirty="0" smtClean="0"/>
              <a:t>Revelation</a:t>
            </a:r>
            <a:endParaRPr lang="en-US" sz="4400" dirty="0" smtClean="0"/>
          </a:p>
          <a:p>
            <a:endParaRPr lang="en-US" sz="3600" dirty="0" smtClean="0"/>
          </a:p>
          <a:p>
            <a:r>
              <a:rPr lang="en-US" sz="4000" dirty="0"/>
              <a:t>In other words, mankind is responsible for how they regard and respond to God’s </a:t>
            </a:r>
            <a:r>
              <a:rPr lang="en-US" sz="4000" dirty="0" smtClean="0"/>
              <a:t>Words.</a:t>
            </a:r>
          </a:p>
          <a:p>
            <a:endParaRPr lang="en-US" sz="4000" dirty="0"/>
          </a:p>
          <a:p>
            <a:r>
              <a:rPr lang="en-US" sz="4000" dirty="0" smtClean="0"/>
              <a:t>God’s wrath is the consequence for refusing to follow his call.</a:t>
            </a:r>
            <a:endParaRPr lang="en-US" sz="4000" dirty="0"/>
          </a:p>
        </p:txBody>
      </p:sp>
    </p:spTree>
    <p:extLst>
      <p:ext uri="{BB962C8B-B14F-4D97-AF65-F5344CB8AC3E}">
        <p14:creationId xmlns:p14="http://schemas.microsoft.com/office/powerpoint/2010/main" val="2029704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7614" y="1148282"/>
            <a:ext cx="7777285" cy="3255264"/>
          </a:xfrm>
        </p:spPr>
        <p:txBody>
          <a:bodyPr>
            <a:normAutofit fontScale="90000"/>
          </a:bodyPr>
          <a:lstStyle/>
          <a:p>
            <a:r>
              <a:rPr lang="en-US" b="1" dirty="0"/>
              <a:t>KEY QUESTION: </a:t>
            </a:r>
            <a:r>
              <a:rPr lang="en-US" b="1" dirty="0" smtClean="0"/>
              <a:t/>
            </a:r>
            <a:br>
              <a:rPr lang="en-US" b="1" dirty="0" smtClean="0"/>
            </a:br>
            <a:r>
              <a:rPr lang="en-US" b="1" dirty="0" smtClean="0"/>
              <a:t>Are all people in the world </a:t>
            </a:r>
            <a:r>
              <a:rPr lang="en-US" b="1" dirty="0"/>
              <a:t>accountable for accepting God?</a:t>
            </a:r>
            <a:r>
              <a:rPr lang="en-US" b="1" dirty="0" smtClean="0"/>
              <a:t>?</a:t>
            </a:r>
            <a:endParaRPr lang="en-US" sz="8800" b="1"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84059217"/>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545</TotalTime>
  <Words>941</Words>
  <Application>Microsoft Office PowerPoint</Application>
  <PresentationFormat>Widescreen</PresentationFormat>
  <Paragraphs>97</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Corbel</vt:lpstr>
      <vt:lpstr>Wingdings 2</vt:lpstr>
      <vt:lpstr>Frame</vt:lpstr>
      <vt:lpstr>PowerPoint Presentation</vt:lpstr>
      <vt:lpstr>PowerPoint Presentation</vt:lpstr>
      <vt:lpstr>Romans 1:17-21 Refusal in the Face of Revelation</vt:lpstr>
      <vt:lpstr>PowerPoint Presentation</vt:lpstr>
      <vt:lpstr>PowerPoint Presentation</vt:lpstr>
      <vt:lpstr>PowerPoint Presentation</vt:lpstr>
      <vt:lpstr>PowerPoint Presentation</vt:lpstr>
      <vt:lpstr>PowerPoint Presentation</vt:lpstr>
      <vt:lpstr>KEY QUESTION:  Are all people in the world accountable for accepting God??</vt:lpstr>
      <vt:lpstr>PowerPoint Presentation</vt:lpstr>
      <vt:lpstr>PowerPoint Presentation</vt:lpstr>
      <vt:lpstr>PowerPoint Presentation</vt:lpstr>
      <vt:lpstr>PowerPoint Presentation</vt:lpstr>
      <vt:lpstr>PowerPoint Presentation</vt:lpstr>
      <vt:lpstr>PowerPoint Presentation</vt:lpstr>
      <vt:lpstr>KEY POINT #1:  God holds us accountable for the truth we HAVE been given, not for what we have NOT been given.  Mat. 25:14-29; John 15:22</vt:lpstr>
      <vt:lpstr>KEY POINT #2:  Your spiritual growth is contingent on how you respond to the faith proposition you are facing right now. 1 Pet. 2:2;  Heb. 5:11-14; John 16:12 </vt:lpstr>
      <vt:lpstr>PowerPoint Presentation</vt:lpstr>
      <vt:lpstr>PowerPoint Presentation</vt:lpstr>
      <vt:lpstr>Will you be faithful with  the measure of truth God has committed to you?</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Romans 1:1 Introduction</dc:title>
  <dc:creator>Brandon Briscoe</dc:creator>
  <cp:lastModifiedBy>LFBI</cp:lastModifiedBy>
  <cp:revision>30</cp:revision>
  <dcterms:created xsi:type="dcterms:W3CDTF">2016-10-02T11:38:46Z</dcterms:created>
  <dcterms:modified xsi:type="dcterms:W3CDTF">2016-11-15T22:58:39Z</dcterms:modified>
</cp:coreProperties>
</file>