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embeddedFontLst>
    <p:embeddedFont>
      <p:font typeface="Lato" panose="020B0604020202020204" charset="0"/>
      <p:regular r:id="rId24"/>
      <p:bold r:id="rId25"/>
      <p:italic r:id="rId26"/>
      <p:boldItalic r:id="rId27"/>
    </p:embeddedFont>
    <p:embeddedFont>
      <p:font typeface="Raleway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81536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77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9532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4151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4696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7690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67714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4012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5357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8391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4914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4723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70652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18030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6091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7526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9832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3438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433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7172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6414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470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099" cy="1538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0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799" cy="15419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599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599" cy="63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7999" cy="2806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199" cy="3835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199" cy="1318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599" cy="300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199" cy="1318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review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955906" y="62029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latin typeface="Arial"/>
                <a:ea typeface="Arial"/>
                <a:cs typeface="Arial"/>
                <a:sym typeface="Arial"/>
              </a:rPr>
              <a:t>Man's spiritual growth is contingent on whether or not we say ‘yes’ to the faith proposition before us.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/>
              <a:t>Last weeks closing question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64705"/>
              <a:buFont typeface="Arial"/>
              <a:buNone/>
            </a:pPr>
            <a:r>
              <a:rPr lang="en" sz="17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Will you be faithful with the measure of truth God has committed to you?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30800" y="406404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1 : Intelligence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326891" y="1919595"/>
            <a:ext cx="8282400" cy="239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1">
                <a:latin typeface="Arial"/>
                <a:ea typeface="Arial"/>
                <a:cs typeface="Arial"/>
                <a:sym typeface="Arial"/>
              </a:rPr>
              <a:t>23 </a:t>
            </a:r>
            <a:r>
              <a:rPr lang="en" sz="1800" i="1">
                <a:latin typeface="Arial"/>
                <a:ea typeface="Arial"/>
                <a:cs typeface="Arial"/>
                <a:sym typeface="Arial"/>
              </a:rPr>
              <a:t>And changed the glory of the uncorruptible God into an image made like to corruptible man, and to birds, and fourfooted beasts, and creeping things.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i="1"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latin typeface="Arial"/>
                <a:ea typeface="Arial"/>
                <a:cs typeface="Arial"/>
                <a:sym typeface="Arial"/>
              </a:rPr>
              <a:t>Psalm 14:1 [[To the chief Musician, [A Psalm] of David.]] The fool hath said in his heart, [There is] no God. They are corrupt, they have done abominable works, [there is] none that doeth good.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i="1"/>
          </a:p>
        </p:txBody>
      </p:sp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30810" y="764915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Even the fool has to worship something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430800" y="406404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2: Ignorance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30800" y="743007"/>
            <a:ext cx="6321600" cy="286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Principle #2 Be aware of your desires and remember their potential to become idols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sz="2200" b="0"/>
              <a:t>Leviticus 19:4 Turn ye not unto idols, nor make to yourselves molten gods: I [am] the LORD your God.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Stage3: Indulgence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2"/>
          </p:nvPr>
        </p:nvSpPr>
        <p:spPr>
          <a:xfrm>
            <a:off x="2400400" y="1285200"/>
            <a:ext cx="6321600" cy="331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i="1">
                <a:latin typeface="Arial"/>
                <a:ea typeface="Arial"/>
                <a:cs typeface="Arial"/>
                <a:sym typeface="Arial"/>
              </a:rPr>
              <a:t>24 </a:t>
            </a:r>
            <a:r>
              <a:rPr lang="en" sz="1700" i="1">
                <a:latin typeface="Arial"/>
                <a:ea typeface="Arial"/>
                <a:cs typeface="Arial"/>
                <a:sym typeface="Arial"/>
              </a:rPr>
              <a:t>Wherefore God also gave them up to uncleanness through the lusts of their own hearts, to dishonour their own bodies between themselves: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i="1">
                <a:latin typeface="Arial"/>
                <a:ea typeface="Arial"/>
                <a:cs typeface="Arial"/>
                <a:sym typeface="Arial"/>
              </a:rPr>
              <a:t>25 </a:t>
            </a:r>
            <a:r>
              <a:rPr lang="en" sz="1700" i="1">
                <a:latin typeface="Arial"/>
                <a:ea typeface="Arial"/>
                <a:cs typeface="Arial"/>
                <a:sym typeface="Arial"/>
              </a:rPr>
              <a:t>Who changed the truth of God into a lie, and worshipped and served the creature more than the Creator, who is blessed for ever. Amen.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30800" y="368122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3: Indulgence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2"/>
          </p:nvPr>
        </p:nvSpPr>
        <p:spPr>
          <a:xfrm>
            <a:off x="430800" y="1263599"/>
            <a:ext cx="8282400" cy="344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The “lie” is that man is his own God and that he should worship and serve himself and not the Creator.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Arial"/>
                <a:ea typeface="Arial"/>
                <a:cs typeface="Arial"/>
                <a:sym typeface="Arial"/>
              </a:rPr>
              <a:t>This was Satan's lie from the beginning, that we would “be as gods” Gen. 3:5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30807" y="628192"/>
            <a:ext cx="6321600" cy="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Exchange for Lies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Stage3: Indulgence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2"/>
          </p:nvPr>
        </p:nvSpPr>
        <p:spPr>
          <a:xfrm>
            <a:off x="2400400" y="1285200"/>
            <a:ext cx="6321600" cy="331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i="1">
                <a:latin typeface="Arial"/>
                <a:ea typeface="Arial"/>
                <a:cs typeface="Arial"/>
                <a:sym typeface="Arial"/>
              </a:rPr>
              <a:t>24 </a:t>
            </a:r>
            <a:r>
              <a:rPr lang="en" sz="1700" i="1">
                <a:latin typeface="Arial"/>
                <a:ea typeface="Arial"/>
                <a:cs typeface="Arial"/>
                <a:sym typeface="Arial"/>
              </a:rPr>
              <a:t>Wherefore God also gave them up to uncleanness through the lusts of their own hearts, to dishonour their own bodies between themselves: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i="1">
                <a:latin typeface="Arial"/>
                <a:ea typeface="Arial"/>
                <a:cs typeface="Arial"/>
                <a:sym typeface="Arial"/>
              </a:rPr>
              <a:t>25 </a:t>
            </a:r>
            <a:r>
              <a:rPr lang="en" sz="1700" i="1">
                <a:latin typeface="Arial"/>
                <a:ea typeface="Arial"/>
                <a:cs typeface="Arial"/>
                <a:sym typeface="Arial"/>
              </a:rPr>
              <a:t>Who changed the truth of God into a lie, and worshipped and served the creature more than the Creator, who is blessed for ever. Amen.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Stage3: Indulgence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2"/>
          </p:nvPr>
        </p:nvSpPr>
        <p:spPr>
          <a:xfrm>
            <a:off x="2400400" y="1285200"/>
            <a:ext cx="6321600" cy="331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1">
                <a:latin typeface="Arial"/>
                <a:ea typeface="Arial"/>
                <a:cs typeface="Arial"/>
                <a:sym typeface="Arial"/>
              </a:rPr>
              <a:t>26 </a:t>
            </a:r>
            <a:r>
              <a:rPr lang="en" sz="1800" i="1">
                <a:latin typeface="Arial"/>
                <a:ea typeface="Arial"/>
                <a:cs typeface="Arial"/>
                <a:sym typeface="Arial"/>
              </a:rPr>
              <a:t>For this cause God </a:t>
            </a:r>
            <a:r>
              <a:rPr lang="en" sz="1800" i="1" u="sng">
                <a:latin typeface="Arial"/>
                <a:ea typeface="Arial"/>
                <a:cs typeface="Arial"/>
                <a:sym typeface="Arial"/>
              </a:rPr>
              <a:t>gave them up unto vile affections</a:t>
            </a:r>
            <a:r>
              <a:rPr lang="en" sz="1800" i="1">
                <a:latin typeface="Arial"/>
                <a:ea typeface="Arial"/>
                <a:cs typeface="Arial"/>
                <a:sym typeface="Arial"/>
              </a:rPr>
              <a:t>: for even their women did change the natural use into that which is against nature: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1">
                <a:latin typeface="Arial"/>
                <a:ea typeface="Arial"/>
                <a:cs typeface="Arial"/>
                <a:sym typeface="Arial"/>
              </a:rPr>
              <a:t>27 </a:t>
            </a:r>
            <a:r>
              <a:rPr lang="en" sz="1800" i="1">
                <a:latin typeface="Arial"/>
                <a:ea typeface="Arial"/>
                <a:cs typeface="Arial"/>
                <a:sym typeface="Arial"/>
              </a:rPr>
              <a:t>And likewise also the men, leaving the natural use of the woman, burned in their lust one toward another; men with men working that which is unseemly, </a:t>
            </a:r>
            <a:r>
              <a:rPr lang="en" sz="1800" i="1" u="sng">
                <a:latin typeface="Arial"/>
                <a:ea typeface="Arial"/>
                <a:cs typeface="Arial"/>
                <a:sym typeface="Arial"/>
              </a:rPr>
              <a:t>and receiving in themselves that recompence of their error which was meet.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30800" y="368122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3: Indulgence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2"/>
          </p:nvPr>
        </p:nvSpPr>
        <p:spPr>
          <a:xfrm>
            <a:off x="430800" y="1263599"/>
            <a:ext cx="8282400" cy="344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latin typeface="Arial"/>
                <a:ea typeface="Arial"/>
                <a:cs typeface="Arial"/>
                <a:sym typeface="Arial"/>
              </a:rPr>
              <a:t>There comes a point in the indulgence process when God gives people exactly what they want.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800" i="1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18 </a:t>
            </a:r>
            <a:r>
              <a:rPr lang="en" sz="1800" i="1" u="sng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For the wrath of God is revealed from heaven against all ungodliness</a:t>
            </a:r>
            <a:r>
              <a:rPr lang="en" sz="18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and unrighteousness of men, who hold the truth in unrighteousness;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30807" y="628192"/>
            <a:ext cx="6321600" cy="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Gave Them Up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Stage4: Impenitence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2"/>
          </p:nvPr>
        </p:nvSpPr>
        <p:spPr>
          <a:xfrm>
            <a:off x="2400250" y="1115664"/>
            <a:ext cx="6321600" cy="331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1">
                <a:latin typeface="Arial"/>
                <a:ea typeface="Arial"/>
                <a:cs typeface="Arial"/>
                <a:sym typeface="Arial"/>
              </a:rPr>
              <a:t>28 </a:t>
            </a:r>
            <a:r>
              <a:rPr lang="en" sz="1600" i="1">
                <a:latin typeface="Arial"/>
                <a:ea typeface="Arial"/>
                <a:cs typeface="Arial"/>
                <a:sym typeface="Arial"/>
              </a:rPr>
              <a:t>And even as they did not like to retain God in their knowledge, </a:t>
            </a:r>
            <a:r>
              <a:rPr lang="en" sz="1600" i="1" u="sng">
                <a:latin typeface="Arial"/>
                <a:ea typeface="Arial"/>
                <a:cs typeface="Arial"/>
                <a:sym typeface="Arial"/>
              </a:rPr>
              <a:t>God gave them over to a reprobate mind</a:t>
            </a:r>
            <a:r>
              <a:rPr lang="en" sz="1600" i="1">
                <a:latin typeface="Arial"/>
                <a:ea typeface="Arial"/>
                <a:cs typeface="Arial"/>
                <a:sym typeface="Arial"/>
              </a:rPr>
              <a:t>, to do those things which are not convenient;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1">
                <a:latin typeface="Arial"/>
                <a:ea typeface="Arial"/>
                <a:cs typeface="Arial"/>
                <a:sym typeface="Arial"/>
              </a:rPr>
              <a:t>29 </a:t>
            </a:r>
            <a:r>
              <a:rPr lang="en" sz="1600" i="1">
                <a:latin typeface="Arial"/>
                <a:ea typeface="Arial"/>
                <a:cs typeface="Arial"/>
                <a:sym typeface="Arial"/>
              </a:rPr>
              <a:t>Being filled with all unrighteousness, fornication, wickedness, covetousness, maliciousness; full of envy, murder, debate, deceit, malignity; whisperers,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1">
                <a:latin typeface="Arial"/>
                <a:ea typeface="Arial"/>
                <a:cs typeface="Arial"/>
                <a:sym typeface="Arial"/>
              </a:rPr>
              <a:t>30 </a:t>
            </a:r>
            <a:r>
              <a:rPr lang="en" sz="1600" i="1">
                <a:latin typeface="Arial"/>
                <a:ea typeface="Arial"/>
                <a:cs typeface="Arial"/>
                <a:sym typeface="Arial"/>
              </a:rPr>
              <a:t>Backbiters, haters of God, despiteful, proud, boasters, inventors of evil things, disobedient to parents,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1">
                <a:latin typeface="Arial"/>
                <a:ea typeface="Arial"/>
                <a:cs typeface="Arial"/>
                <a:sym typeface="Arial"/>
              </a:rPr>
              <a:t>31 </a:t>
            </a:r>
            <a:r>
              <a:rPr lang="en" sz="1600" i="1">
                <a:latin typeface="Arial"/>
                <a:ea typeface="Arial"/>
                <a:cs typeface="Arial"/>
                <a:sym typeface="Arial"/>
              </a:rPr>
              <a:t>Without understanding, covenantbreakers, without natural affection, implacable, unmerciful: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i="1">
                <a:latin typeface="Arial"/>
                <a:ea typeface="Arial"/>
                <a:cs typeface="Arial"/>
                <a:sym typeface="Arial"/>
              </a:rPr>
              <a:t>32 </a:t>
            </a:r>
            <a:r>
              <a:rPr lang="en" sz="1600" i="1">
                <a:latin typeface="Arial"/>
                <a:ea typeface="Arial"/>
                <a:cs typeface="Arial"/>
                <a:sym typeface="Arial"/>
              </a:rPr>
              <a:t>Who knowing the judgment of God, that they which commit such things are worthy of death, not only do the same, but have pleasure in them that do them.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1" i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30800" y="368122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4: Impenitence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2"/>
          </p:nvPr>
        </p:nvSpPr>
        <p:spPr>
          <a:xfrm>
            <a:off x="430800" y="1263599"/>
            <a:ext cx="8282400" cy="344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Reprobate means depraved.</a:t>
            </a:r>
            <a:r>
              <a:rPr lang="en" sz="19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 This mind is reserved for those who exchanged God for a lie. They saw the truth and chose another more convenient answer.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Reprobate is used 6 times in English, 8 times in the Greek sometimes translated castaway or rejected.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A lost person who refuses to respond rightly to God's proposal will sometimes harden their own hearts and when they do, sometimes God will indulge them.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430807" y="628192"/>
            <a:ext cx="6321600" cy="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a Reprobate Mind?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30800" y="368122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4: Impenitence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2"/>
          </p:nvPr>
        </p:nvSpPr>
        <p:spPr>
          <a:xfrm>
            <a:off x="430800" y="1263599"/>
            <a:ext cx="8282400" cy="344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1 Cor 5:1 It is reported commonly that there is fornication among you, and such fornication as is not so much as named among the Gentiles, that one should have his father's wife. 2 And ye are puffed up, and have not rather mourned, that he that hath done this deed might be taken away from among you.</a:t>
            </a:r>
            <a:br>
              <a:rPr lang="en" sz="17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17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3 For I verily, as absent in body, but present in spirit, have judged already, as though I were present, concerning him that hath so done this deed,</a:t>
            </a:r>
            <a:br>
              <a:rPr lang="en" sz="17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17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4 In the name of our Lord Jesus Christ, when ye are gathered together, and my spirit, with the power of our Lord Jesus Christ,</a:t>
            </a:r>
            <a:br>
              <a:rPr lang="en" sz="17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" sz="1700" i="1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5 To deliver such an one unto Satan for the destruction of the flesh, that the spirit may be saved in the day of the Lord Jesus.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430807" y="628192"/>
            <a:ext cx="6321600" cy="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Immorality in a Christian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260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Romans: Refusal in the Face of Revelation pt. 2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Romans 1:17-32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What becomes of those who say ‘no’ to God?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430800" y="406404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4: Impenitence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430800" y="743007"/>
            <a:ext cx="6321600" cy="286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Principle #3 There is hope for even the hardest heart and the most reprobate mind.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 Cor 6:9-11; Acts 17:16-34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199" cy="1318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/>
              <a:t>Invitation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Are you or is  a loved one in danger of exchanging the truth of God for a lie?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There is hope in the penetrating message of the gospel!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Stage 1 : Intelligence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2400400" y="1285200"/>
            <a:ext cx="6321600" cy="331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55000"/>
              <a:buFont typeface="Arial"/>
              <a:buNone/>
            </a:pPr>
            <a:r>
              <a:rPr lang="en" sz="2000" b="1" i="1">
                <a:latin typeface="Arial"/>
                <a:ea typeface="Arial"/>
                <a:cs typeface="Arial"/>
                <a:sym typeface="Arial"/>
              </a:rPr>
              <a:t>20 </a:t>
            </a:r>
            <a:r>
              <a:rPr lang="en" sz="2000" i="1">
                <a:latin typeface="Arial"/>
                <a:ea typeface="Arial"/>
                <a:cs typeface="Arial"/>
                <a:sym typeface="Arial"/>
              </a:rPr>
              <a:t>For the invisible things of him from the creation of the world are clearly seen, being understood by the things that are made, even his eternal power and Godhead; </a:t>
            </a:r>
            <a:r>
              <a:rPr lang="en" sz="2000" b="1" i="1">
                <a:latin typeface="Arial"/>
                <a:ea typeface="Arial"/>
                <a:cs typeface="Arial"/>
                <a:sym typeface="Arial"/>
              </a:rPr>
              <a:t>so that they are without excuse:</a:t>
            </a:r>
            <a:r>
              <a:rPr lang="en" sz="20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000" b="1">
                <a:latin typeface="Arial"/>
                <a:ea typeface="Arial"/>
                <a:cs typeface="Arial"/>
                <a:sym typeface="Arial"/>
              </a:rPr>
              <a:t>21 Because that, when they knew God, they glorified him not as God, neither were thankful; but became vain in their imaginations</a:t>
            </a:r>
            <a:r>
              <a:rPr lang="en" sz="1000" b="1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" sz="1000" b="1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</a:br>
            <a:endParaRPr lang="en" sz="1000" b="1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30800" y="406404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700"/>
              <a:t>Stage 1 : Intelligence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430800" y="1263599"/>
            <a:ext cx="8282400" cy="344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the Great Flood of Genesis 6-9</a:t>
            </a:r>
            <a:b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the destruction of Sodom and Gomorrah - Genesis 19</a:t>
            </a:r>
          </a:p>
          <a:p>
            <a:pPr lvl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the midst of the plagues of Egypt - Exodus 7-13</a:t>
            </a:r>
          </a:p>
          <a:p>
            <a:pPr lvl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In the drowning of Pharaoh's armies - Exodus 14</a:t>
            </a:r>
          </a:p>
          <a:p>
            <a:pPr lvl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Amorites knew him in Joshua 5 when he dried up the Jordan and when he brought down the walls of Jericho</a:t>
            </a:r>
          </a:p>
          <a:p>
            <a:pPr lvl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5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The Philistines saw God in 1 Sam. 5-6 when they stole the Ark of the Covenant and it resulted in the desolation of Dagon's temple and the plague of hemorrhoids on the Gentile Nations. 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30807" y="628192"/>
            <a:ext cx="6321600" cy="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Gentiles Knew God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30800" y="406404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1 : Intelligence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310484" y="2357107"/>
            <a:ext cx="8282400" cy="239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i="1">
                <a:latin typeface="Arial"/>
                <a:ea typeface="Arial"/>
                <a:cs typeface="Arial"/>
                <a:sym typeface="Arial"/>
              </a:rPr>
              <a:t>21 Because that, </a:t>
            </a:r>
            <a:r>
              <a:rPr lang="en" sz="2000" i="1" u="sng">
                <a:latin typeface="Arial"/>
                <a:ea typeface="Arial"/>
                <a:cs typeface="Arial"/>
                <a:sym typeface="Arial"/>
              </a:rPr>
              <a:t>when they knew God,</a:t>
            </a:r>
            <a:r>
              <a:rPr lang="en" sz="2000" i="1">
                <a:latin typeface="Arial"/>
                <a:ea typeface="Arial"/>
                <a:cs typeface="Arial"/>
                <a:sym typeface="Arial"/>
              </a:rPr>
              <a:t> they glorified him not as God, </a:t>
            </a:r>
            <a:r>
              <a:rPr lang="en" sz="2000" b="1" i="1" u="sng">
                <a:latin typeface="Arial"/>
                <a:ea typeface="Arial"/>
                <a:cs typeface="Arial"/>
                <a:sym typeface="Arial"/>
              </a:rPr>
              <a:t>neither were thankful; but became vain in their imaginations</a:t>
            </a:r>
            <a:br>
              <a:rPr lang="en" sz="2000" b="1" i="1" u="sng">
                <a:latin typeface="Arial"/>
                <a:ea typeface="Arial"/>
                <a:cs typeface="Arial"/>
                <a:sym typeface="Arial"/>
              </a:rPr>
            </a:br>
            <a:endParaRPr lang="en" sz="2000" b="1" i="1" u="sng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-"/>
            </a:pPr>
            <a:r>
              <a:rPr lang="en" sz="1800" i="1">
                <a:latin typeface="Arial"/>
                <a:ea typeface="Arial"/>
                <a:cs typeface="Arial"/>
                <a:sym typeface="Arial"/>
              </a:rPr>
              <a:t>they became unthankful - 2 Tim 3:1-7</a:t>
            </a:r>
          </a:p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-"/>
            </a:pPr>
            <a:r>
              <a:rPr lang="en" sz="1800" i="1">
                <a:latin typeface="Arial"/>
                <a:ea typeface="Arial"/>
                <a:cs typeface="Arial"/>
                <a:sym typeface="Arial"/>
              </a:rPr>
              <a:t>they became empty in their thinking - Ps 2:1</a:t>
            </a:r>
          </a:p>
          <a:p>
            <a:pPr marL="0" lvl="0" indent="-69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61111"/>
              <a:buFont typeface="Arial"/>
              <a:buNone/>
            </a:pPr>
            <a:endParaRPr sz="1800" i="1"/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30807" y="775853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Gentile Nations have always defied God, just as Rome did and just as we do today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30800" y="406404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1 : Intelligence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30800" y="743007"/>
            <a:ext cx="6321600" cy="286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Principle #1 Respond right to what God is showing you by…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AutoNum type="arabicParenR"/>
            </a:pPr>
            <a:r>
              <a:rPr lang="en"/>
              <a:t>Being thankful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 b="0" i="1"/>
              <a:t>Psalm 136:26 O give thanks unto the God of heaven: for his mercy [endureth] for ever.</a:t>
            </a:r>
          </a:p>
          <a:p>
            <a:pPr marL="457200" lvl="0" indent="-228600" rtl="0">
              <a:spcBef>
                <a:spcPts val="0"/>
              </a:spcBef>
              <a:buAutoNum type="arabicParenR"/>
            </a:pPr>
            <a:r>
              <a:rPr lang="en"/>
              <a:t>Committing your works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 b="0" i="1"/>
              <a:t>Proverbs 16:3 Commit thy works unto the LORD, and thy thoughts shall be established.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Stage 2: Ignorance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2"/>
          </p:nvPr>
        </p:nvSpPr>
        <p:spPr>
          <a:xfrm>
            <a:off x="2400400" y="1285200"/>
            <a:ext cx="6321600" cy="331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i="1">
                <a:latin typeface="Arial"/>
                <a:ea typeface="Arial"/>
                <a:cs typeface="Arial"/>
                <a:sym typeface="Arial"/>
              </a:rPr>
              <a:t>22 </a:t>
            </a:r>
            <a:r>
              <a:rPr lang="en" sz="2200" i="1" u="sng">
                <a:latin typeface="Arial"/>
                <a:ea typeface="Arial"/>
                <a:cs typeface="Arial"/>
                <a:sym typeface="Arial"/>
              </a:rPr>
              <a:t>Professing themselves to be wise, they became fools,</a:t>
            </a:r>
            <a:r>
              <a:rPr lang="en" sz="2200" i="1">
                <a:latin typeface="Arial"/>
                <a:ea typeface="Arial"/>
                <a:cs typeface="Arial"/>
                <a:sym typeface="Arial"/>
              </a:rPr>
              <a:t>23 And changed the glory of the uncorruptible God into an image made like to corruptible man, and to birds, and fourfooted beasts, and creeping things</a:t>
            </a:r>
            <a:r>
              <a:rPr lang="en" sz="1000" i="1"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30800" y="368122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2: Ignorance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2"/>
          </p:nvPr>
        </p:nvSpPr>
        <p:spPr>
          <a:xfrm>
            <a:off x="430800" y="1263599"/>
            <a:ext cx="8282400" cy="344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61111"/>
              <a:buFont typeface="Arial"/>
              <a:buNone/>
            </a:pPr>
            <a:r>
              <a:rPr lang="en" sz="1800" i="1">
                <a:latin typeface="Arial"/>
                <a:ea typeface="Arial"/>
                <a:cs typeface="Arial"/>
                <a:sym typeface="Arial"/>
              </a:rPr>
              <a:t>1 Cor. 1:18 For the preaching of the cross is to them that perish foolishness; but unto us which are saved it is the power of God.</a:t>
            </a:r>
            <a:br>
              <a:rPr lang="en" sz="1800" i="1">
                <a:latin typeface="Arial"/>
                <a:ea typeface="Arial"/>
                <a:cs typeface="Arial"/>
                <a:sym typeface="Arial"/>
              </a:rPr>
            </a:br>
            <a:r>
              <a:rPr lang="en" sz="1800" i="1">
                <a:latin typeface="Arial"/>
                <a:ea typeface="Arial"/>
                <a:cs typeface="Arial"/>
                <a:sym typeface="Arial"/>
              </a:rPr>
              <a:t>19 For it is written, I will destroy the wisdom of the wise, and will bring to nothing the understanding of the prudent.</a:t>
            </a:r>
            <a:br>
              <a:rPr lang="en" sz="1800" i="1">
                <a:latin typeface="Arial"/>
                <a:ea typeface="Arial"/>
                <a:cs typeface="Arial"/>
                <a:sym typeface="Arial"/>
              </a:rPr>
            </a:br>
            <a:r>
              <a:rPr lang="en" sz="1800" i="1">
                <a:latin typeface="Arial"/>
                <a:ea typeface="Arial"/>
                <a:cs typeface="Arial"/>
                <a:sym typeface="Arial"/>
              </a:rPr>
              <a:t>20 Where is the wise? where is the scribe? where is the disputer of this world? hath not God made foolish the wisdom of this world?</a:t>
            </a:r>
            <a:br>
              <a:rPr lang="en" sz="1800" i="1">
                <a:latin typeface="Arial"/>
                <a:ea typeface="Arial"/>
                <a:cs typeface="Arial"/>
                <a:sym typeface="Arial"/>
              </a:rPr>
            </a:br>
            <a:r>
              <a:rPr lang="en" sz="1800" i="1">
                <a:latin typeface="Arial"/>
                <a:ea typeface="Arial"/>
                <a:cs typeface="Arial"/>
                <a:sym typeface="Arial"/>
              </a:rPr>
              <a:t>21 For after that in the wisdom of God the world by wisdom knew not God, it pleased God by the foolishness of preaching to save them that believe.</a:t>
            </a:r>
            <a:br>
              <a:rPr lang="en" sz="1800" i="1">
                <a:latin typeface="Arial"/>
                <a:ea typeface="Arial"/>
                <a:cs typeface="Arial"/>
                <a:sym typeface="Arial"/>
              </a:rPr>
            </a:br>
            <a:r>
              <a:rPr lang="en" sz="1800" i="1">
                <a:latin typeface="Arial"/>
                <a:ea typeface="Arial"/>
                <a:cs typeface="Arial"/>
                <a:sym typeface="Arial"/>
              </a:rPr>
              <a:t>22 For the Jews require a sign, and the Greeks seek after wisdom:</a:t>
            </a:r>
            <a:br>
              <a:rPr lang="en" sz="1800" i="1">
                <a:latin typeface="Arial"/>
                <a:ea typeface="Arial"/>
                <a:cs typeface="Arial"/>
                <a:sym typeface="Arial"/>
              </a:rPr>
            </a:br>
            <a:r>
              <a:rPr lang="en" sz="1800" i="1">
                <a:latin typeface="Arial"/>
                <a:ea typeface="Arial"/>
                <a:cs typeface="Arial"/>
                <a:sym typeface="Arial"/>
              </a:rPr>
              <a:t>23 But we preach Christ crucified, unto the Jews a stumblingblock, and unto the Greeks foolishness;</a:t>
            </a:r>
            <a:br>
              <a:rPr lang="en" sz="1800" i="1">
                <a:latin typeface="Arial"/>
                <a:ea typeface="Arial"/>
                <a:cs typeface="Arial"/>
                <a:sym typeface="Arial"/>
              </a:rPr>
            </a:br>
            <a:endParaRPr lang="en" sz="1800" i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30807" y="628192"/>
            <a:ext cx="6321600" cy="63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They Became Fools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30800" y="368122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700"/>
              <a:t>Stage 2: Ignorance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2"/>
          </p:nvPr>
        </p:nvSpPr>
        <p:spPr>
          <a:xfrm>
            <a:off x="430800" y="734302"/>
            <a:ext cx="8282400" cy="344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latin typeface="Arial"/>
                <a:ea typeface="Arial"/>
                <a:cs typeface="Arial"/>
                <a:sym typeface="Arial"/>
              </a:rPr>
              <a:t>24 But unto them which are called, both Jews and Greeks, Christ the power of God, and the wisdom of God.</a:t>
            </a:r>
            <a:br>
              <a:rPr lang="en" sz="1600" i="1">
                <a:latin typeface="Arial"/>
                <a:ea typeface="Arial"/>
                <a:cs typeface="Arial"/>
                <a:sym typeface="Arial"/>
              </a:rPr>
            </a:br>
            <a:r>
              <a:rPr lang="en" sz="1600" i="1">
                <a:latin typeface="Arial"/>
                <a:ea typeface="Arial"/>
                <a:cs typeface="Arial"/>
                <a:sym typeface="Arial"/>
              </a:rPr>
              <a:t>25 Because the foolishness of God is wiser than men; and the weakness of God is stronger than men.</a:t>
            </a:r>
            <a:br>
              <a:rPr lang="en" sz="1600" i="1">
                <a:latin typeface="Arial"/>
                <a:ea typeface="Arial"/>
                <a:cs typeface="Arial"/>
                <a:sym typeface="Arial"/>
              </a:rPr>
            </a:br>
            <a:r>
              <a:rPr lang="en" sz="1600" i="1">
                <a:latin typeface="Arial"/>
                <a:ea typeface="Arial"/>
                <a:cs typeface="Arial"/>
                <a:sym typeface="Arial"/>
              </a:rPr>
              <a:t>26 For ye see your calling, brethren, how that not many wise men after the flesh, not many mighty, not many noble, are called:</a:t>
            </a:r>
            <a:br>
              <a:rPr lang="en" sz="1600" i="1">
                <a:latin typeface="Arial"/>
                <a:ea typeface="Arial"/>
                <a:cs typeface="Arial"/>
                <a:sym typeface="Arial"/>
              </a:rPr>
            </a:br>
            <a:r>
              <a:rPr lang="en" sz="1600" i="1">
                <a:latin typeface="Arial"/>
                <a:ea typeface="Arial"/>
                <a:cs typeface="Arial"/>
                <a:sym typeface="Arial"/>
              </a:rPr>
              <a:t>27 But God hath chosen the foolish things of the world to confound the wise; and God hath chosen the weak things of the world to confound the things which are mighty;</a:t>
            </a:r>
            <a:br>
              <a:rPr lang="en" sz="1600" i="1">
                <a:latin typeface="Arial"/>
                <a:ea typeface="Arial"/>
                <a:cs typeface="Arial"/>
                <a:sym typeface="Arial"/>
              </a:rPr>
            </a:br>
            <a:r>
              <a:rPr lang="en" sz="1600" i="1">
                <a:latin typeface="Arial"/>
                <a:ea typeface="Arial"/>
                <a:cs typeface="Arial"/>
                <a:sym typeface="Arial"/>
              </a:rPr>
              <a:t>28 And base things of the world, and things which are despised, hath God chosen, yea, and things which are not, to bring to nought things that are:</a:t>
            </a:r>
            <a:br>
              <a:rPr lang="en" sz="1600" i="1">
                <a:latin typeface="Arial"/>
                <a:ea typeface="Arial"/>
                <a:cs typeface="Arial"/>
                <a:sym typeface="Arial"/>
              </a:rPr>
            </a:br>
            <a:r>
              <a:rPr lang="en" sz="1600" i="1">
                <a:latin typeface="Arial"/>
                <a:ea typeface="Arial"/>
                <a:cs typeface="Arial"/>
                <a:sym typeface="Arial"/>
              </a:rPr>
              <a:t>29 That no flesh should glory in his presence.</a:t>
            </a:r>
            <a:br>
              <a:rPr lang="en" sz="1600" i="1">
                <a:latin typeface="Arial"/>
                <a:ea typeface="Arial"/>
                <a:cs typeface="Arial"/>
                <a:sym typeface="Arial"/>
              </a:rPr>
            </a:br>
            <a:r>
              <a:rPr lang="en" sz="1600" i="1">
                <a:latin typeface="Arial"/>
                <a:ea typeface="Arial"/>
                <a:cs typeface="Arial"/>
                <a:sym typeface="Arial"/>
              </a:rPr>
              <a:t>30 But of him are ye in Christ Jesus, who of God is made unto us wisdom, and righteousness, and sanctification, and redemption:</a:t>
            </a:r>
            <a:br>
              <a:rPr lang="en" sz="1600" i="1">
                <a:latin typeface="Arial"/>
                <a:ea typeface="Arial"/>
                <a:cs typeface="Arial"/>
                <a:sym typeface="Arial"/>
              </a:rPr>
            </a:br>
            <a:r>
              <a:rPr lang="en" sz="1600" i="1">
                <a:latin typeface="Arial"/>
                <a:ea typeface="Arial"/>
                <a:cs typeface="Arial"/>
                <a:sym typeface="Arial"/>
              </a:rPr>
              <a:t>31 That, according as it is written, He that glorieth, let him glory in the Lord.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i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1140</Words>
  <Application>Microsoft Office PowerPoint</Application>
  <PresentationFormat>On-screen Show (16:9)</PresentationFormat>
  <Paragraphs>86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Lato</vt:lpstr>
      <vt:lpstr>Raleway</vt:lpstr>
      <vt:lpstr>Arial</vt:lpstr>
      <vt:lpstr>swiss-2</vt:lpstr>
      <vt:lpstr>review</vt:lpstr>
      <vt:lpstr>Romans: Refusal in the Face of Revelation pt. 2</vt:lpstr>
      <vt:lpstr>Stage 1 : Intelligence</vt:lpstr>
      <vt:lpstr>Stage 1 : Intelligence</vt:lpstr>
      <vt:lpstr>Stage 1 : Intelligence</vt:lpstr>
      <vt:lpstr>Stage 1 : Intelligence</vt:lpstr>
      <vt:lpstr>Stage 2: Ignorance</vt:lpstr>
      <vt:lpstr>Stage 2: Ignorance</vt:lpstr>
      <vt:lpstr>Stage 2: Ignorance</vt:lpstr>
      <vt:lpstr>Stage 1 : Intelligence</vt:lpstr>
      <vt:lpstr>Stage 2: Ignorance</vt:lpstr>
      <vt:lpstr>Stage3: Indulgence</vt:lpstr>
      <vt:lpstr>Stage 3: Indulgence</vt:lpstr>
      <vt:lpstr>Stage3: Indulgence</vt:lpstr>
      <vt:lpstr>Stage3: Indulgence</vt:lpstr>
      <vt:lpstr>Stage 3: Indulgence</vt:lpstr>
      <vt:lpstr>Stage4: Impenitence</vt:lpstr>
      <vt:lpstr>Stage 4: Impenitence</vt:lpstr>
      <vt:lpstr>Stage 4: Impenitence</vt:lpstr>
      <vt:lpstr>Stage 4: Impenitence</vt:lpstr>
      <vt:lpstr>Invitation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LFBI</dc:creator>
  <cp:lastModifiedBy>LFBI</cp:lastModifiedBy>
  <cp:revision>1</cp:revision>
  <dcterms:modified xsi:type="dcterms:W3CDTF">2016-11-15T22:59:11Z</dcterms:modified>
</cp:coreProperties>
</file>