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9" r:id="rId3"/>
    <p:sldId id="343" r:id="rId4"/>
    <p:sldId id="312" r:id="rId5"/>
    <p:sldId id="344" r:id="rId6"/>
    <p:sldId id="345" r:id="rId7"/>
    <p:sldId id="346" r:id="rId8"/>
    <p:sldId id="348" r:id="rId9"/>
    <p:sldId id="349" r:id="rId10"/>
    <p:sldId id="351" r:id="rId11"/>
    <p:sldId id="350" r:id="rId12"/>
    <p:sldId id="352" r:id="rId13"/>
    <p:sldId id="353" r:id="rId14"/>
    <p:sldId id="354" r:id="rId15"/>
    <p:sldId id="355" r:id="rId16"/>
    <p:sldId id="356" r:id="rId17"/>
    <p:sldId id="359" r:id="rId18"/>
    <p:sldId id="361" r:id="rId19"/>
    <p:sldId id="360" r:id="rId20"/>
    <p:sldId id="365" r:id="rId21"/>
    <p:sldId id="362" r:id="rId22"/>
    <p:sldId id="363" r:id="rId23"/>
    <p:sldId id="36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9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rot="21381971">
            <a:off x="2797286" y="3611576"/>
            <a:ext cx="3237201" cy="399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ROMANS 3:21-31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440812">
            <a:off x="598632" y="1165430"/>
            <a:ext cx="7858091" cy="1944290"/>
          </a:xfrm>
        </p:spPr>
        <p:txBody>
          <a:bodyPr>
            <a:noAutofit/>
          </a:bodyPr>
          <a:lstStyle/>
          <a:p>
            <a:r>
              <a:rPr lang="en-US" sz="5200" dirty="0" smtClean="0"/>
              <a:t>ROMANS</a:t>
            </a:r>
            <a:endParaRPr lang="en-US" sz="5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440812">
            <a:off x="541348" y="2136585"/>
            <a:ext cx="7935757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800" dirty="0" smtClean="0"/>
              <a:t>God’s Answer for the Guilty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608551"/>
            <a:ext cx="8211824" cy="3255740"/>
          </a:xfrm>
        </p:spPr>
        <p:txBody>
          <a:bodyPr>
            <a:noAutofit/>
          </a:bodyPr>
          <a:lstStyle/>
          <a:p>
            <a:pPr algn="l"/>
            <a:endParaRPr lang="en-US" b="1" i="1" dirty="0" smtClean="0"/>
          </a:p>
          <a:p>
            <a:pPr indent="-457200" algn="l" fontAlgn="base"/>
            <a:endParaRPr lang="en-US" dirty="0" smtClean="0"/>
          </a:p>
          <a:p>
            <a:pPr indent="-457200" algn="l" fontAlgn="base"/>
            <a:r>
              <a:rPr lang="en-US" b="1" i="1" u="sng" dirty="0" smtClean="0"/>
              <a:t>Freely</a:t>
            </a:r>
          </a:p>
          <a:p>
            <a:pPr indent="-457200" algn="l" fontAlgn="base"/>
            <a:r>
              <a:rPr lang="en-US" dirty="0" smtClean="0"/>
              <a:t>The </a:t>
            </a:r>
            <a:r>
              <a:rPr lang="en-US" dirty="0"/>
              <a:t>word “freely” is translated in John 15:25 as “without a cause”. </a:t>
            </a:r>
            <a:endParaRPr lang="en-US" dirty="0" smtClean="0"/>
          </a:p>
          <a:p>
            <a:pPr indent="-457200" algn="l" fontAlgn="base"/>
            <a:endParaRPr lang="en-US" dirty="0"/>
          </a:p>
          <a:p>
            <a:pPr indent="-457200" algn="l" fontAlgn="base"/>
            <a:r>
              <a:rPr lang="en-US" i="1" dirty="0"/>
              <a:t>John 15:25 But this cometh to pass, that the word might be fulfilled that is written in their law, They hated me </a:t>
            </a:r>
            <a:r>
              <a:rPr lang="en-US" i="1" u="sng" dirty="0"/>
              <a:t>without a cause</a:t>
            </a:r>
            <a:r>
              <a:rPr lang="en-US" i="1" dirty="0"/>
              <a:t>.</a:t>
            </a:r>
            <a:endParaRPr lang="en-US" dirty="0"/>
          </a:p>
          <a:p>
            <a:pPr algn="l"/>
            <a:endParaRPr lang="en-US" i="1" dirty="0"/>
          </a:p>
          <a:p>
            <a:pPr algn="l"/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069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415744"/>
            <a:ext cx="8211824" cy="3255740"/>
          </a:xfrm>
        </p:spPr>
        <p:txBody>
          <a:bodyPr>
            <a:noAutofit/>
          </a:bodyPr>
          <a:lstStyle/>
          <a:p>
            <a:pPr algn="l"/>
            <a:endParaRPr lang="en-US" b="1" i="1" dirty="0" smtClean="0"/>
          </a:p>
          <a:p>
            <a:pPr algn="l"/>
            <a:r>
              <a:rPr lang="en-US" b="1" i="1" u="sng" dirty="0" smtClean="0"/>
              <a:t>Grace</a:t>
            </a:r>
          </a:p>
          <a:p>
            <a:pPr algn="l"/>
            <a:r>
              <a:rPr lang="en-US" b="1" i="1" dirty="0" smtClean="0"/>
              <a:t>24 </a:t>
            </a:r>
            <a:r>
              <a:rPr lang="en-US" i="1" dirty="0"/>
              <a:t>Being justified freely </a:t>
            </a:r>
            <a:r>
              <a:rPr lang="en-US" i="1" u="sng" dirty="0"/>
              <a:t>by his grace </a:t>
            </a:r>
            <a:r>
              <a:rPr lang="en-US" i="1" dirty="0"/>
              <a:t>through the redemption that is in Christ Jesus</a:t>
            </a:r>
            <a:r>
              <a:rPr lang="en-US" i="1" dirty="0" smtClean="0"/>
              <a:t>:</a:t>
            </a:r>
          </a:p>
          <a:p>
            <a:pPr algn="l"/>
            <a:endParaRPr lang="en-US" i="1" dirty="0"/>
          </a:p>
          <a:p>
            <a:pPr algn="l"/>
            <a:r>
              <a:rPr lang="en-US" i="1" dirty="0" smtClean="0"/>
              <a:t>Def. Grace </a:t>
            </a:r>
            <a:r>
              <a:rPr lang="en-US" i="1" dirty="0"/>
              <a:t>is unmerited favor. </a:t>
            </a:r>
            <a:endParaRPr lang="en-US" i="1" dirty="0" smtClean="0"/>
          </a:p>
          <a:p>
            <a:pPr algn="l"/>
            <a:endParaRPr lang="en-US" i="1" dirty="0"/>
          </a:p>
          <a:p>
            <a:pPr algn="l"/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6987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274129"/>
            <a:ext cx="8391908" cy="3239408"/>
          </a:xfrm>
        </p:spPr>
        <p:txBody>
          <a:bodyPr/>
          <a:lstStyle/>
          <a:p>
            <a:pPr algn="l"/>
            <a:r>
              <a:rPr lang="en-US" b="1" i="1" u="sng" dirty="0" smtClean="0"/>
              <a:t>Propitiation</a:t>
            </a:r>
          </a:p>
          <a:p>
            <a:pPr algn="l"/>
            <a:r>
              <a:rPr lang="en-US" sz="2800" b="1" i="1" dirty="0"/>
              <a:t>25 </a:t>
            </a:r>
            <a:r>
              <a:rPr lang="en-US" sz="2800" i="1" dirty="0"/>
              <a:t>Whom God hath set forth </a:t>
            </a:r>
            <a:r>
              <a:rPr lang="en-US" sz="2800" b="1" i="1" u="sng" dirty="0"/>
              <a:t>to be a propitiation</a:t>
            </a:r>
            <a:r>
              <a:rPr lang="en-US" sz="2800" i="1" dirty="0"/>
              <a:t> through faith in his blood, to declare his righteousness for the remission of sins that are past, through the forbearance of God;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93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274129"/>
            <a:ext cx="8391908" cy="323940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Propitiation </a:t>
            </a:r>
            <a:r>
              <a:rPr lang="en-US" dirty="0"/>
              <a:t>means satisfying God’s holy law so that those under it can receive a full pardon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 fontAlgn="base"/>
            <a:r>
              <a:rPr lang="en-US" dirty="0" smtClean="0"/>
              <a:t>Jesus </a:t>
            </a:r>
            <a:r>
              <a:rPr lang="en-US" dirty="0"/>
              <a:t>was our propitiation. He stood in the </a:t>
            </a:r>
            <a:r>
              <a:rPr lang="en-US" dirty="0" smtClean="0"/>
              <a:t>gap to </a:t>
            </a:r>
            <a:r>
              <a:rPr lang="en-US" dirty="0"/>
              <a:t>obstruct God’s view of our sins.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467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274129"/>
            <a:ext cx="8391908" cy="3239408"/>
          </a:xfrm>
        </p:spPr>
        <p:txBody>
          <a:bodyPr>
            <a:normAutofit/>
          </a:bodyPr>
          <a:lstStyle/>
          <a:p>
            <a:pPr algn="l"/>
            <a:r>
              <a:rPr lang="en-US" b="1" i="1" u="sng" dirty="0" smtClean="0"/>
              <a:t>Faith</a:t>
            </a:r>
          </a:p>
          <a:p>
            <a:pPr algn="l"/>
            <a:r>
              <a:rPr lang="en-US" b="1" i="1" dirty="0"/>
              <a:t>25 </a:t>
            </a:r>
            <a:r>
              <a:rPr lang="en-US" i="1" dirty="0"/>
              <a:t>Whom God hath set forth to be a propitiation </a:t>
            </a:r>
            <a:r>
              <a:rPr lang="en-US" b="1" i="1" u="sng" dirty="0"/>
              <a:t>through faith in his blood,</a:t>
            </a:r>
            <a:r>
              <a:rPr lang="en-US" i="1" dirty="0"/>
              <a:t> to declare his righteousness for the remission of sins that are past, through the forbearance of God;</a:t>
            </a:r>
            <a:endParaRPr lang="en-US" dirty="0" smtClean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39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274129"/>
            <a:ext cx="8391908" cy="323940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Faith </a:t>
            </a:r>
            <a:r>
              <a:rPr lang="en-US" b="1" dirty="0"/>
              <a:t>is only as good as its object</a:t>
            </a:r>
            <a:r>
              <a:rPr lang="en-US" b="1" dirty="0" smtClean="0"/>
              <a:t>.</a:t>
            </a:r>
          </a:p>
          <a:p>
            <a:pPr algn="l"/>
            <a:endParaRPr lang="en-US" b="1" dirty="0"/>
          </a:p>
          <a:p>
            <a:pPr algn="l"/>
            <a:r>
              <a:rPr lang="en-US" u="sng" dirty="0"/>
              <a:t>Faith in Christ saves us and more specifically, faith in his blood.</a:t>
            </a:r>
            <a:r>
              <a:rPr lang="en-US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047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The Nature of Salvation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274129"/>
            <a:ext cx="8391908" cy="3239408"/>
          </a:xfrm>
        </p:spPr>
        <p:txBody>
          <a:bodyPr>
            <a:normAutofit/>
          </a:bodyPr>
          <a:lstStyle/>
          <a:p>
            <a:pPr algn="l"/>
            <a:r>
              <a:rPr lang="en-US" b="1" i="1" dirty="0"/>
              <a:t>What is Christianity's obsession with blood</a:t>
            </a:r>
            <a:r>
              <a:rPr lang="en-US" b="1" i="1" dirty="0" smtClean="0"/>
              <a:t>?</a:t>
            </a:r>
          </a:p>
          <a:p>
            <a:pPr algn="l"/>
            <a:r>
              <a:rPr lang="en-US" dirty="0" smtClean="0"/>
              <a:t>Blood is </a:t>
            </a:r>
            <a:r>
              <a:rPr lang="en-US" dirty="0"/>
              <a:t>not just a symbol of life, it is </a:t>
            </a:r>
            <a:r>
              <a:rPr lang="en-US" dirty="0" smtClean="0"/>
              <a:t>life.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God values the power of blood.</a:t>
            </a:r>
          </a:p>
          <a:p>
            <a:pPr algn="l"/>
            <a:r>
              <a:rPr lang="en-US" sz="2800" dirty="0" smtClean="0"/>
              <a:t>Passover – </a:t>
            </a:r>
            <a:r>
              <a:rPr lang="en-US" sz="2800" dirty="0" err="1" smtClean="0"/>
              <a:t>Exo</a:t>
            </a:r>
            <a:r>
              <a:rPr lang="en-US" sz="2800" dirty="0" smtClean="0"/>
              <a:t> 12</a:t>
            </a:r>
          </a:p>
          <a:p>
            <a:pPr algn="l"/>
            <a:r>
              <a:rPr lang="en-US" dirty="0"/>
              <a:t>Jewish Day of Atonement </a:t>
            </a:r>
            <a:r>
              <a:rPr lang="en-US" dirty="0" smtClean="0"/>
              <a:t>- Leviticus </a:t>
            </a:r>
            <a:r>
              <a:rPr lang="en-US" dirty="0"/>
              <a:t>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34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579029"/>
            <a:ext cx="8160063" cy="43541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200" i="1" dirty="0"/>
              <a:t>John 6:53 Then Jesus said unto them, Verily, verily, I say unto you, Except ye eat the flesh of the Son of man, and drink his blood, ye have no life in you.</a:t>
            </a:r>
            <a:endParaRPr lang="en-US" sz="3200" dirty="0"/>
          </a:p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Isaiah 53:5 But he was wounded for our transgressions, he was bruised for our iniquities: the chastisement of our peace was upon him; and with his stripes we are healed.</a:t>
            </a:r>
          </a:p>
          <a:p>
            <a:pPr algn="l"/>
            <a:endParaRPr lang="en-US" sz="3200" i="1" dirty="0"/>
          </a:p>
          <a:p>
            <a:pPr algn="l"/>
            <a:r>
              <a:rPr lang="en-US" sz="3200" i="1" dirty="0"/>
              <a:t>Col 1:14 In whom we have redemption through his blood, even the forgiveness of sins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2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 fontAlgn="base"/>
            <a:r>
              <a:rPr lang="en-US" dirty="0" smtClean="0"/>
              <a:t>The blood of the eternal God is the only blood that could grant us eternal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37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The Nature of Salvation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391908" cy="3239408"/>
          </a:xfrm>
        </p:spPr>
        <p:txBody>
          <a:bodyPr>
            <a:noAutofit/>
          </a:bodyPr>
          <a:lstStyle/>
          <a:p>
            <a:pPr algn="l"/>
            <a:r>
              <a:rPr lang="en-US" sz="2400" b="1" i="1" dirty="0"/>
              <a:t>25 </a:t>
            </a:r>
            <a:r>
              <a:rPr lang="en-US" sz="2400" i="1" dirty="0"/>
              <a:t>Whom God hath set forth to be a propitiation </a:t>
            </a:r>
            <a:r>
              <a:rPr lang="en-US" sz="2400" b="1" i="1" u="sng" dirty="0"/>
              <a:t>through faith in his blood,</a:t>
            </a:r>
            <a:r>
              <a:rPr lang="en-US" sz="2400" i="1" dirty="0"/>
              <a:t> to declare his righteousness for the remission of sins that are past, through the forbearance of </a:t>
            </a:r>
            <a:r>
              <a:rPr lang="en-US" sz="2400" i="1" dirty="0" smtClean="0"/>
              <a:t>God;</a:t>
            </a:r>
            <a:r>
              <a:rPr lang="en-US" sz="2400" dirty="0" smtClean="0"/>
              <a:t> </a:t>
            </a:r>
            <a:r>
              <a:rPr lang="en-US" sz="2400" b="1" i="1" dirty="0" smtClean="0"/>
              <a:t>26 </a:t>
            </a:r>
            <a:r>
              <a:rPr lang="en-US" sz="2400" i="1" dirty="0"/>
              <a:t>To declare, I say, at this time his righteousness: </a:t>
            </a:r>
            <a:r>
              <a:rPr lang="en-US" sz="2400" i="1" u="sng" dirty="0"/>
              <a:t>that he might be just, and the justifier of him which believeth in Jesus.</a:t>
            </a:r>
            <a:endParaRPr lang="en-US" sz="2400" u="sng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484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410853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21 But now the righteousness of God</a:t>
            </a:r>
            <a:r>
              <a:rPr lang="en-US" i="1" dirty="0"/>
              <a:t> without the law is manifested, being witnessed by the law and the prophets;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How do we get righteousness?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9059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 fontAlgn="base"/>
            <a:r>
              <a:rPr lang="en-US" dirty="0"/>
              <a:t>The one who is just is also the one who justifies.</a:t>
            </a:r>
          </a:p>
          <a:p>
            <a:pPr algn="l" fontAlgn="base"/>
            <a:r>
              <a:rPr lang="en-US" dirty="0"/>
              <a:t>The one who pays the debt also declares you forever set free.</a:t>
            </a:r>
          </a:p>
        </p:txBody>
      </p:sp>
    </p:spTree>
    <p:extLst>
      <p:ext uri="{BB962C8B-B14F-4D97-AF65-F5344CB8AC3E}">
        <p14:creationId xmlns:p14="http://schemas.microsoft.com/office/powerpoint/2010/main" val="648517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Not by the law, by faith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391908" cy="3239408"/>
          </a:xfrm>
        </p:spPr>
        <p:txBody>
          <a:bodyPr>
            <a:noAutofit/>
          </a:bodyPr>
          <a:lstStyle/>
          <a:p>
            <a:pPr algn="l"/>
            <a:r>
              <a:rPr lang="en-US" sz="2000" b="1" i="1" dirty="0"/>
              <a:t>27 </a:t>
            </a:r>
            <a:r>
              <a:rPr lang="en-US" sz="2000" i="1" dirty="0"/>
              <a:t>Where is boasting then? It is excluded. By what law? of works? Nay: but by the law of faith.</a:t>
            </a:r>
            <a:endParaRPr lang="en-US" sz="2000" dirty="0"/>
          </a:p>
          <a:p>
            <a:pPr algn="l"/>
            <a:r>
              <a:rPr lang="en-US" sz="2000" b="1" i="1" dirty="0"/>
              <a:t>28 </a:t>
            </a:r>
            <a:r>
              <a:rPr lang="en-US" sz="2000" i="1" dirty="0"/>
              <a:t>Therefore we conclude that a man is</a:t>
            </a:r>
            <a:r>
              <a:rPr lang="en-US" sz="2000" b="1" i="1" dirty="0"/>
              <a:t> justified by faith without the deeds of the law.</a:t>
            </a:r>
            <a:endParaRPr lang="en-US" sz="2000" dirty="0"/>
          </a:p>
          <a:p>
            <a:pPr algn="l"/>
            <a:r>
              <a:rPr lang="en-US" sz="2000" b="1" i="1" dirty="0"/>
              <a:t>29 </a:t>
            </a:r>
            <a:r>
              <a:rPr lang="en-US" sz="2000" i="1" dirty="0"/>
              <a:t>Is he the God of the Jews only? is he not also of the Gentiles? Yes, of the Gentiles also:</a:t>
            </a:r>
            <a:endParaRPr lang="en-US" sz="2000" dirty="0"/>
          </a:p>
          <a:p>
            <a:pPr algn="l"/>
            <a:r>
              <a:rPr lang="en-US" sz="2000" b="1" i="1" dirty="0"/>
              <a:t>30 </a:t>
            </a:r>
            <a:r>
              <a:rPr lang="en-US" sz="2000" i="1" dirty="0"/>
              <a:t>Seeing it is one God, which shall justify the circumcision by faith, and uncircumcision through faith.</a:t>
            </a:r>
            <a:endParaRPr lang="en-US" sz="2000" dirty="0"/>
          </a:p>
          <a:p>
            <a:pPr algn="l"/>
            <a:r>
              <a:rPr lang="en-US" sz="2000" b="1" i="1" dirty="0"/>
              <a:t>31 </a:t>
            </a:r>
            <a:r>
              <a:rPr lang="en-US" sz="2000" i="1" dirty="0"/>
              <a:t>Do we then make void the law through faith? God forbid: yea, we establish the law.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26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Not by the law, by faith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391908" cy="3239408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Justification by faith is not against the law but establishes it.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9065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Not by the law, by faith</a:t>
            </a:r>
            <a:endParaRPr lang="en-US" sz="32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1694632"/>
            <a:ext cx="8391908" cy="3239408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It is our responsibility as Christians to </a:t>
            </a:r>
            <a:r>
              <a:rPr lang="en-US" b="1" dirty="0"/>
              <a:t>take the message of “justified freely by faith” to the whole </a:t>
            </a:r>
            <a:r>
              <a:rPr lang="en-US" b="1" dirty="0" smtClean="0"/>
              <a:t>world.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634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410853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God has </a:t>
            </a:r>
            <a:r>
              <a:rPr lang="en-US" dirty="0" smtClean="0"/>
              <a:t>revealed </a:t>
            </a:r>
            <a:r>
              <a:rPr lang="en-US" dirty="0"/>
              <a:t>his righteousness many ways throughout </a:t>
            </a:r>
            <a:r>
              <a:rPr lang="en-US" dirty="0" smtClean="0"/>
              <a:t>time.</a:t>
            </a:r>
          </a:p>
          <a:p>
            <a:pPr algn="l"/>
            <a:endParaRPr lang="en-US" sz="2400" dirty="0"/>
          </a:p>
          <a:p>
            <a:pPr algn="l"/>
            <a:r>
              <a:rPr lang="en-US" dirty="0"/>
              <a:t>The law bore “witness” to the righteousness </a:t>
            </a:r>
            <a:r>
              <a:rPr lang="en-US" dirty="0" smtClean="0"/>
              <a:t>but </a:t>
            </a:r>
            <a:r>
              <a:rPr lang="en-US" dirty="0"/>
              <a:t>it couldn’t provide righteousness.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How do we get righteousness?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1329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KEY POINT</a:t>
            </a:r>
          </a:p>
          <a:p>
            <a:pPr algn="l" fontAlgn="base"/>
            <a:r>
              <a:rPr lang="en-US" dirty="0"/>
              <a:t>Our righteousness required an intercessor, an </a:t>
            </a:r>
            <a:r>
              <a:rPr lang="en-US" dirty="0" smtClean="0"/>
              <a:t>Emmanuel.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9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410853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22 </a:t>
            </a:r>
            <a:r>
              <a:rPr lang="en-US" i="1" dirty="0"/>
              <a:t>Even the </a:t>
            </a:r>
            <a:r>
              <a:rPr lang="en-US" b="1" i="1" dirty="0"/>
              <a:t>righteousness of God which is </a:t>
            </a:r>
            <a:r>
              <a:rPr lang="en-US" b="1" i="1" u="sng" dirty="0"/>
              <a:t>by faith of Jesus Christ unto all and upon all them that believe:</a:t>
            </a:r>
            <a:r>
              <a:rPr lang="en-US" i="1" dirty="0"/>
              <a:t> for there is no difference: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How do we get righteousness?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0187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410853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This is Paul giving us a</a:t>
            </a:r>
            <a:r>
              <a:rPr lang="en-US" b="1" dirty="0"/>
              <a:t> legal deposition, explaining just how the accused </a:t>
            </a:r>
            <a:r>
              <a:rPr lang="en-US" b="1" dirty="0" smtClean="0"/>
              <a:t>may be acquitted </a:t>
            </a:r>
            <a:r>
              <a:rPr lang="en-US" b="1" dirty="0"/>
              <a:t>of their crimes. </a:t>
            </a:r>
            <a:endParaRPr lang="en-US" dirty="0"/>
          </a:p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 smtClean="0"/>
              <a:t>How do we get righteousness?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7860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79716"/>
            <a:ext cx="8211824" cy="3255740"/>
          </a:xfrm>
        </p:spPr>
        <p:txBody>
          <a:bodyPr>
            <a:noAutofit/>
          </a:bodyPr>
          <a:lstStyle/>
          <a:p>
            <a:pPr algn="l"/>
            <a:endParaRPr lang="en-US" b="1" i="1" dirty="0" smtClean="0"/>
          </a:p>
          <a:p>
            <a:pPr algn="l"/>
            <a:r>
              <a:rPr lang="en-US" b="1" i="1" dirty="0" smtClean="0"/>
              <a:t>We must begin with </a:t>
            </a:r>
            <a:r>
              <a:rPr lang="en-US" b="1" i="1" u="sng" dirty="0" smtClean="0"/>
              <a:t>falling short</a:t>
            </a:r>
            <a:r>
              <a:rPr lang="en-US" b="1" i="1" dirty="0" smtClean="0"/>
              <a:t>.</a:t>
            </a:r>
          </a:p>
          <a:p>
            <a:pPr algn="l"/>
            <a:endParaRPr lang="en-US" b="1" i="1" dirty="0" smtClean="0"/>
          </a:p>
          <a:p>
            <a:pPr algn="l"/>
            <a:r>
              <a:rPr lang="en-US" b="1" i="1" dirty="0" smtClean="0"/>
              <a:t>23 </a:t>
            </a:r>
            <a:r>
              <a:rPr lang="en-US" i="1" dirty="0"/>
              <a:t>For all have sinned, and come short of the </a:t>
            </a:r>
            <a:r>
              <a:rPr lang="en-US" dirty="0"/>
              <a:t>glory of God; </a:t>
            </a:r>
            <a:endParaRPr lang="en-US" dirty="0" smtClean="0"/>
          </a:p>
          <a:p>
            <a:pPr algn="l"/>
            <a:r>
              <a:rPr lang="en-US" dirty="0" smtClean="0"/>
              <a:t>Romans </a:t>
            </a:r>
            <a:r>
              <a:rPr lang="en-US" dirty="0"/>
              <a:t>6:23, Romans 5:12, 1 John </a:t>
            </a:r>
            <a:r>
              <a:rPr lang="en-US" dirty="0" smtClean="0"/>
              <a:t>1:8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7631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415744"/>
            <a:ext cx="8211824" cy="3255740"/>
          </a:xfrm>
        </p:spPr>
        <p:txBody>
          <a:bodyPr>
            <a:noAutofit/>
          </a:bodyPr>
          <a:lstStyle/>
          <a:p>
            <a:pPr algn="l"/>
            <a:endParaRPr lang="en-US" b="1" i="1" dirty="0" smtClean="0"/>
          </a:p>
          <a:p>
            <a:pPr algn="l"/>
            <a:r>
              <a:rPr lang="en-US" b="1" i="1" u="sng" dirty="0" smtClean="0"/>
              <a:t>Justified</a:t>
            </a:r>
          </a:p>
          <a:p>
            <a:pPr algn="l"/>
            <a:r>
              <a:rPr lang="en-US" b="1" i="1" dirty="0" smtClean="0"/>
              <a:t>24 </a:t>
            </a:r>
            <a:r>
              <a:rPr lang="en-US" i="1" dirty="0"/>
              <a:t>Being </a:t>
            </a:r>
            <a:r>
              <a:rPr lang="en-US" i="1" u="sng" dirty="0"/>
              <a:t>justified </a:t>
            </a:r>
            <a:r>
              <a:rPr lang="en-US" i="1" dirty="0"/>
              <a:t>freely by his grace through the redemption that is in Christ Jesus</a:t>
            </a:r>
            <a:r>
              <a:rPr lang="en-US" i="1" dirty="0" smtClean="0"/>
              <a:t>:</a:t>
            </a:r>
          </a:p>
          <a:p>
            <a:pPr algn="l"/>
            <a:endParaRPr lang="en-US" i="1" dirty="0"/>
          </a:p>
          <a:p>
            <a:pPr algn="l"/>
            <a:r>
              <a:rPr lang="en-US" i="1" dirty="0" smtClean="0"/>
              <a:t>Justified </a:t>
            </a:r>
            <a:r>
              <a:rPr lang="en-US" dirty="0" smtClean="0"/>
              <a:t>means </a:t>
            </a:r>
            <a:r>
              <a:rPr lang="en-US" i="1" dirty="0"/>
              <a:t>declared or made righteous in the sight of God.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9645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887760"/>
            <a:ext cx="8211824" cy="3255740"/>
          </a:xfrm>
        </p:spPr>
        <p:txBody>
          <a:bodyPr>
            <a:noAutofit/>
          </a:bodyPr>
          <a:lstStyle/>
          <a:p>
            <a:pPr algn="l"/>
            <a:endParaRPr lang="en-US" b="1" i="1" dirty="0" smtClean="0"/>
          </a:p>
          <a:p>
            <a:pPr algn="l"/>
            <a:endParaRPr lang="en-US" b="1" i="1" dirty="0" smtClean="0"/>
          </a:p>
          <a:p>
            <a:pPr algn="l"/>
            <a:r>
              <a:rPr lang="en-US" b="1" i="1" dirty="0" smtClean="0"/>
              <a:t>Forgiveness</a:t>
            </a:r>
          </a:p>
          <a:p>
            <a:pPr algn="l"/>
            <a:r>
              <a:rPr lang="en-US" b="1" i="1" dirty="0" smtClean="0"/>
              <a:t>…makes us clean</a:t>
            </a:r>
          </a:p>
          <a:p>
            <a:pPr algn="l"/>
            <a:endParaRPr lang="en-US" b="1" i="1" dirty="0"/>
          </a:p>
          <a:p>
            <a:pPr algn="l"/>
            <a:r>
              <a:rPr lang="en-US" b="1" i="1" dirty="0" smtClean="0"/>
              <a:t>Justification</a:t>
            </a:r>
          </a:p>
          <a:p>
            <a:pPr algn="l"/>
            <a:r>
              <a:rPr lang="en-US" b="1" i="1" dirty="0" smtClean="0"/>
              <a:t>…makes us able to participate in God’s divine plan</a:t>
            </a: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3200" b="1" u="sng" dirty="0"/>
              <a:t>The Nature of Salvation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261959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3122</TotalTime>
  <Words>811</Words>
  <Application>Microsoft Office PowerPoint</Application>
  <PresentationFormat>On-screen Show (16:9)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Adelle-Regular</vt:lpstr>
      <vt:lpstr>Apple Chancery</vt:lpstr>
      <vt:lpstr>Arial</vt:lpstr>
      <vt:lpstr>Trebuchet MS</vt:lpstr>
      <vt:lpstr>Default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Lisa Brockmeyer</cp:lastModifiedBy>
  <cp:revision>76</cp:revision>
  <dcterms:created xsi:type="dcterms:W3CDTF">2014-03-26T14:03:34Z</dcterms:created>
  <dcterms:modified xsi:type="dcterms:W3CDTF">2017-01-29T14:34:45Z</dcterms:modified>
</cp:coreProperties>
</file>