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2" r:id="rId3"/>
    <p:sldId id="289" r:id="rId4"/>
    <p:sldId id="366" r:id="rId5"/>
    <p:sldId id="343" r:id="rId6"/>
    <p:sldId id="344"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31" d="100"/>
          <a:sy n="31" d="100"/>
        </p:scale>
        <p:origin x="66" y="60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2/12/2017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4:9-25</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ROMANS</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2800" dirty="0" smtClean="0"/>
              <a:t>Justified by Faith: Abraham pt.2</a:t>
            </a:r>
            <a:endParaRPr lang="en-US" sz="2800" dirty="0"/>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199128"/>
            <a:ext cx="8211824" cy="3255740"/>
          </a:xfrm>
        </p:spPr>
        <p:txBody>
          <a:bodyPr>
            <a:noAutofit/>
          </a:bodyPr>
          <a:lstStyle/>
          <a:p>
            <a:pPr algn="l"/>
            <a:r>
              <a:rPr lang="en-US" i="1" dirty="0"/>
              <a:t>In Acts 7:2-3 </a:t>
            </a:r>
            <a:r>
              <a:rPr lang="en-US" b="1" i="1" dirty="0" smtClean="0"/>
              <a:t>God is purposeful</a:t>
            </a:r>
          </a:p>
          <a:p>
            <a:pPr algn="l"/>
            <a:r>
              <a:rPr lang="en-US" i="1" dirty="0"/>
              <a:t>Genesis 12:1-32 </a:t>
            </a:r>
            <a:r>
              <a:rPr lang="en-US" b="1" i="1" dirty="0"/>
              <a:t>God is </a:t>
            </a:r>
            <a:r>
              <a:rPr lang="en-US" b="1" i="1" dirty="0" smtClean="0"/>
              <a:t>personal</a:t>
            </a:r>
          </a:p>
          <a:p>
            <a:pPr algn="l"/>
            <a:r>
              <a:rPr lang="en-US" i="1" dirty="0"/>
              <a:t>Genesis 12:5-7 </a:t>
            </a:r>
            <a:r>
              <a:rPr lang="en-US" b="1" i="1" dirty="0"/>
              <a:t>God is </a:t>
            </a:r>
            <a:r>
              <a:rPr lang="en-US" b="1" i="1" dirty="0" smtClean="0"/>
              <a:t>persistent</a:t>
            </a:r>
          </a:p>
          <a:p>
            <a:pPr algn="l"/>
            <a:r>
              <a:rPr lang="en-US" i="1" dirty="0"/>
              <a:t>Genesis 12:17-20 </a:t>
            </a:r>
            <a:r>
              <a:rPr lang="en-US" b="1" i="1" dirty="0"/>
              <a:t>God is powerful</a:t>
            </a:r>
          </a:p>
          <a:p>
            <a:pPr algn="l"/>
            <a:endParaRPr lang="en-US" b="1" i="1" dirty="0"/>
          </a:p>
          <a:p>
            <a:pPr algn="l"/>
            <a:endParaRPr lang="en-US" b="1" i="1" dirty="0"/>
          </a:p>
          <a:p>
            <a:pPr algn="l"/>
            <a:endParaRPr lang="en-US" b="1" i="1" dirty="0" smtClean="0"/>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422013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3649555"/>
            <a:ext cx="8211824" cy="3255740"/>
          </a:xfrm>
        </p:spPr>
        <p:txBody>
          <a:bodyPr>
            <a:noAutofit/>
          </a:bodyPr>
          <a:lstStyle/>
          <a:p>
            <a:pPr algn="l"/>
            <a:r>
              <a:rPr lang="en-US" i="1" dirty="0"/>
              <a:t>In Acts 7:2-3 </a:t>
            </a:r>
            <a:r>
              <a:rPr lang="en-US" b="1" i="1" dirty="0" smtClean="0"/>
              <a:t>God is purposeful</a:t>
            </a:r>
          </a:p>
          <a:p>
            <a:pPr algn="l"/>
            <a:r>
              <a:rPr lang="en-US" i="1" dirty="0"/>
              <a:t>Genesis 12:1-32 </a:t>
            </a:r>
            <a:r>
              <a:rPr lang="en-US" b="1" i="1" dirty="0"/>
              <a:t>God is </a:t>
            </a:r>
            <a:r>
              <a:rPr lang="en-US" b="1" i="1" dirty="0" smtClean="0"/>
              <a:t>personal</a:t>
            </a:r>
          </a:p>
          <a:p>
            <a:pPr algn="l"/>
            <a:r>
              <a:rPr lang="en-US" i="1" dirty="0"/>
              <a:t>Genesis 12:5-7 </a:t>
            </a:r>
            <a:r>
              <a:rPr lang="en-US" b="1" i="1" dirty="0"/>
              <a:t>God is </a:t>
            </a:r>
            <a:r>
              <a:rPr lang="en-US" b="1" i="1" dirty="0" smtClean="0"/>
              <a:t>persistent</a:t>
            </a:r>
          </a:p>
          <a:p>
            <a:pPr algn="l"/>
            <a:r>
              <a:rPr lang="en-US" i="1" dirty="0"/>
              <a:t>Genesis 12:17-20 </a:t>
            </a:r>
            <a:r>
              <a:rPr lang="en-US" b="1" i="1" dirty="0"/>
              <a:t>God is </a:t>
            </a:r>
            <a:r>
              <a:rPr lang="en-US" b="1" i="1" dirty="0" smtClean="0"/>
              <a:t>powerful</a:t>
            </a:r>
          </a:p>
          <a:p>
            <a:pPr algn="l"/>
            <a:r>
              <a:rPr lang="en-US" i="1" dirty="0"/>
              <a:t>Genesis 13:4  </a:t>
            </a:r>
            <a:r>
              <a:rPr lang="en-US" b="1" i="1" dirty="0"/>
              <a:t>God of </a:t>
            </a:r>
            <a:r>
              <a:rPr lang="en-US" b="1" i="1" dirty="0" smtClean="0"/>
              <a:t>prayer</a:t>
            </a:r>
          </a:p>
          <a:p>
            <a:pPr algn="l"/>
            <a:r>
              <a:rPr lang="en-US" i="1" dirty="0"/>
              <a:t>Genesis 13:14-18 </a:t>
            </a:r>
            <a:r>
              <a:rPr lang="en-US" b="1" i="1" dirty="0"/>
              <a:t>God of plenty</a:t>
            </a:r>
          </a:p>
          <a:p>
            <a:pPr algn="l"/>
            <a:endParaRPr lang="en-US" b="1" i="1" dirty="0"/>
          </a:p>
          <a:p>
            <a:pPr algn="l"/>
            <a:endParaRPr lang="en-US" b="1" i="1" dirty="0" smtClean="0"/>
          </a:p>
          <a:p>
            <a:pPr algn="l"/>
            <a:endParaRPr lang="en-US" i="1" dirty="0"/>
          </a:p>
          <a:p>
            <a:pPr algn="l"/>
            <a:endParaRPr lang="en-US" b="1" i="1" dirty="0"/>
          </a:p>
          <a:p>
            <a:pPr algn="l"/>
            <a:endParaRPr lang="en-US" b="1" i="1" dirty="0"/>
          </a:p>
          <a:p>
            <a:pPr algn="l"/>
            <a:endParaRPr lang="en-US" b="1" i="1" dirty="0" smtClean="0"/>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2207537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451376"/>
            <a:ext cx="8211824" cy="3255740"/>
          </a:xfrm>
        </p:spPr>
        <p:txBody>
          <a:bodyPr>
            <a:noAutofit/>
          </a:bodyPr>
          <a:lstStyle/>
          <a:p>
            <a:pPr algn="l"/>
            <a:r>
              <a:rPr lang="en-US" i="1" dirty="0"/>
              <a:t>Genesis 14:12-16 </a:t>
            </a:r>
            <a:r>
              <a:rPr lang="en-US" b="1" i="1" dirty="0"/>
              <a:t>God of protection</a:t>
            </a:r>
          </a:p>
          <a:p>
            <a:pPr algn="l"/>
            <a:endParaRPr lang="en-US" b="1" i="1" dirty="0"/>
          </a:p>
          <a:p>
            <a:pPr algn="l"/>
            <a:endParaRPr lang="en-US" b="1" i="1" dirty="0" smtClean="0"/>
          </a:p>
          <a:p>
            <a:pPr algn="l"/>
            <a:endParaRPr lang="en-US" i="1" dirty="0"/>
          </a:p>
          <a:p>
            <a:pPr algn="l"/>
            <a:endParaRPr lang="en-US" b="1" i="1" dirty="0"/>
          </a:p>
          <a:p>
            <a:pPr algn="l"/>
            <a:endParaRPr lang="en-US" b="1" i="1" dirty="0"/>
          </a:p>
          <a:p>
            <a:pPr algn="l"/>
            <a:endParaRPr lang="en-US" b="1" i="1" dirty="0" smtClean="0"/>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2970675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3050466"/>
            <a:ext cx="8211824" cy="3255740"/>
          </a:xfrm>
        </p:spPr>
        <p:txBody>
          <a:bodyPr>
            <a:noAutofit/>
          </a:bodyPr>
          <a:lstStyle/>
          <a:p>
            <a:pPr algn="l"/>
            <a:r>
              <a:rPr lang="en-US" i="1" dirty="0"/>
              <a:t>Genesis 14:12-16 </a:t>
            </a:r>
            <a:r>
              <a:rPr lang="en-US" b="1" i="1" dirty="0"/>
              <a:t>God of </a:t>
            </a:r>
            <a:r>
              <a:rPr lang="en-US" b="1" i="1" dirty="0" smtClean="0"/>
              <a:t>protection</a:t>
            </a:r>
          </a:p>
          <a:p>
            <a:pPr algn="l"/>
            <a:r>
              <a:rPr lang="en-US" i="1" dirty="0"/>
              <a:t>Genesis 14:17-24 </a:t>
            </a:r>
            <a:r>
              <a:rPr lang="en-US" b="1" i="1" dirty="0"/>
              <a:t>God for all people</a:t>
            </a:r>
          </a:p>
          <a:p>
            <a:pPr algn="l"/>
            <a:endParaRPr lang="en-US" i="1" dirty="0"/>
          </a:p>
          <a:p>
            <a:pPr algn="l"/>
            <a:endParaRPr lang="en-US" b="1" i="1" dirty="0"/>
          </a:p>
          <a:p>
            <a:pPr algn="l"/>
            <a:endParaRPr lang="en-US" b="1" i="1" dirty="0" smtClean="0"/>
          </a:p>
          <a:p>
            <a:pPr algn="l"/>
            <a:endParaRPr lang="en-US" i="1" dirty="0"/>
          </a:p>
          <a:p>
            <a:pPr algn="l"/>
            <a:endParaRPr lang="en-US" b="1" i="1" dirty="0"/>
          </a:p>
          <a:p>
            <a:pPr algn="l"/>
            <a:endParaRPr lang="en-US" b="1" i="1" dirty="0"/>
          </a:p>
          <a:p>
            <a:pPr algn="l"/>
            <a:endParaRPr lang="en-US" b="1" i="1" dirty="0" smtClean="0"/>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1959324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3279148"/>
            <a:ext cx="8211824" cy="3255740"/>
          </a:xfrm>
        </p:spPr>
        <p:txBody>
          <a:bodyPr>
            <a:noAutofit/>
          </a:bodyPr>
          <a:lstStyle/>
          <a:p>
            <a:pPr algn="l"/>
            <a:r>
              <a:rPr lang="en-US" i="1" dirty="0"/>
              <a:t>Genesis 14:12-16 </a:t>
            </a:r>
            <a:r>
              <a:rPr lang="en-US" b="1" i="1" dirty="0"/>
              <a:t>God of </a:t>
            </a:r>
            <a:r>
              <a:rPr lang="en-US" b="1" i="1" dirty="0" smtClean="0"/>
              <a:t>protection</a:t>
            </a:r>
          </a:p>
          <a:p>
            <a:pPr algn="l"/>
            <a:r>
              <a:rPr lang="en-US" i="1" dirty="0"/>
              <a:t>Genesis 14:17-24 </a:t>
            </a:r>
            <a:r>
              <a:rPr lang="en-US" b="1" i="1" dirty="0"/>
              <a:t>God for all </a:t>
            </a:r>
            <a:r>
              <a:rPr lang="en-US" b="1" i="1" dirty="0" smtClean="0"/>
              <a:t>people</a:t>
            </a:r>
          </a:p>
          <a:p>
            <a:pPr algn="l"/>
            <a:r>
              <a:rPr lang="en-US" i="1" dirty="0"/>
              <a:t>Genesis 15:1-6 </a:t>
            </a:r>
            <a:r>
              <a:rPr lang="en-US" b="1" i="1" u="sng" dirty="0"/>
              <a:t>God of the </a:t>
            </a:r>
            <a:r>
              <a:rPr lang="en-US" b="1" i="1" u="sng" dirty="0" smtClean="0"/>
              <a:t>propitiation</a:t>
            </a:r>
            <a:endParaRPr lang="en-US" i="1" dirty="0"/>
          </a:p>
          <a:p>
            <a:pPr algn="l"/>
            <a:endParaRPr lang="en-US" i="1" dirty="0"/>
          </a:p>
          <a:p>
            <a:pPr algn="l"/>
            <a:endParaRPr lang="en-US" b="1" i="1" dirty="0"/>
          </a:p>
          <a:p>
            <a:pPr algn="l"/>
            <a:endParaRPr lang="en-US" b="1" i="1" dirty="0" smtClean="0"/>
          </a:p>
          <a:p>
            <a:pPr algn="l"/>
            <a:endParaRPr lang="en-US" i="1" dirty="0"/>
          </a:p>
          <a:p>
            <a:pPr algn="l"/>
            <a:endParaRPr lang="en-US" b="1" i="1" dirty="0"/>
          </a:p>
          <a:p>
            <a:pPr algn="l"/>
            <a:endParaRPr lang="en-US" b="1" i="1" dirty="0"/>
          </a:p>
          <a:p>
            <a:pPr algn="l"/>
            <a:endParaRPr lang="en-US" b="1" i="1" dirty="0" smtClean="0"/>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3081076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POINT #2</a:t>
            </a:r>
          </a:p>
          <a:p>
            <a:pPr algn="l" fontAlgn="base"/>
            <a:r>
              <a:rPr lang="en-US" b="1" dirty="0" smtClean="0"/>
              <a:t>Faith </a:t>
            </a:r>
            <a:r>
              <a:rPr lang="en-US" b="1" dirty="0"/>
              <a:t>decisions are momentous but faith discovery is not - so be prayerful and patient for those we love.</a:t>
            </a:r>
            <a:endParaRPr lang="en-US" dirty="0"/>
          </a:p>
        </p:txBody>
      </p:sp>
    </p:spTree>
    <p:extLst>
      <p:ext uri="{BB962C8B-B14F-4D97-AF65-F5344CB8AC3E}">
        <p14:creationId xmlns:p14="http://schemas.microsoft.com/office/powerpoint/2010/main" val="3501755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3633790"/>
            <a:ext cx="8211824" cy="3255740"/>
          </a:xfrm>
        </p:spPr>
        <p:txBody>
          <a:bodyPr>
            <a:noAutofit/>
          </a:bodyPr>
          <a:lstStyle/>
          <a:p>
            <a:pPr algn="l"/>
            <a:r>
              <a:rPr lang="en-US" sz="2000" i="1" dirty="0" smtClean="0"/>
              <a:t>Years after his salvation, when Abraham </a:t>
            </a:r>
            <a:r>
              <a:rPr lang="en-US" sz="2000" i="1" dirty="0"/>
              <a:t>is ninety nine years old, </a:t>
            </a:r>
            <a:r>
              <a:rPr lang="en-US" sz="2000" i="1" dirty="0" smtClean="0"/>
              <a:t>he </a:t>
            </a:r>
            <a:r>
              <a:rPr lang="en-US" sz="2000" i="1" dirty="0"/>
              <a:t>receives the message of the need for circumcision</a:t>
            </a:r>
            <a:r>
              <a:rPr lang="en-US" sz="2000" i="1" dirty="0" smtClean="0"/>
              <a:t>.</a:t>
            </a:r>
          </a:p>
          <a:p>
            <a:pPr algn="l"/>
            <a:endParaRPr lang="en-US" sz="2000" i="1" dirty="0"/>
          </a:p>
          <a:p>
            <a:pPr algn="l"/>
            <a:r>
              <a:rPr lang="en-US" sz="2000" i="1" dirty="0"/>
              <a:t>Genesis 17:23 And Abraham took Ishmael his son, and all that were born in his house, and all that were bought with his money, every male among the men of Abraham's house; and circumcised the flesh of their foreskin in the selfsame day, as God had said unto him.24And Abraham was ninety years old and nine, when he was circumcised in the flesh of his foreskin.</a:t>
            </a:r>
          </a:p>
          <a:p>
            <a:pPr algn="l"/>
            <a:endParaRPr lang="en-US" b="1" i="1" dirty="0"/>
          </a:p>
          <a:p>
            <a:pPr algn="l"/>
            <a:endParaRPr lang="en-US" b="1" i="1" dirty="0" smtClean="0"/>
          </a:p>
          <a:p>
            <a:pPr algn="l"/>
            <a:endParaRPr lang="en-US" i="1" dirty="0"/>
          </a:p>
          <a:p>
            <a:pPr algn="l"/>
            <a:endParaRPr lang="en-US" b="1" i="1" dirty="0"/>
          </a:p>
          <a:p>
            <a:pPr algn="l"/>
            <a:endParaRPr lang="en-US" b="1" i="1" dirty="0"/>
          </a:p>
          <a:p>
            <a:pPr algn="l"/>
            <a:endParaRPr lang="en-US" b="1" i="1" dirty="0" smtClean="0"/>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Obedience</a:t>
            </a:r>
            <a:endParaRPr lang="en-US" sz="3200" dirty="0" smtClean="0"/>
          </a:p>
        </p:txBody>
      </p:sp>
    </p:spTree>
    <p:extLst>
      <p:ext uri="{BB962C8B-B14F-4D97-AF65-F5344CB8AC3E}">
        <p14:creationId xmlns:p14="http://schemas.microsoft.com/office/powerpoint/2010/main" val="2555050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3633790"/>
            <a:ext cx="8211824" cy="3255740"/>
          </a:xfrm>
        </p:spPr>
        <p:txBody>
          <a:bodyPr>
            <a:noAutofit/>
          </a:bodyPr>
          <a:lstStyle/>
          <a:p>
            <a:pPr algn="l"/>
            <a:r>
              <a:rPr lang="en-US" sz="2400" i="1" dirty="0"/>
              <a:t>Romans 4: 11 And he received the sign of circumcision, a seal of the righteousness of the faith which he had yet being uncircumcised: that he might be the father of all them that believe, though they be not circumcised; that righteousness might be imputed unto them also:</a:t>
            </a:r>
            <a:r>
              <a:rPr lang="en-US" sz="2400" dirty="0"/>
              <a:t> </a:t>
            </a:r>
            <a:r>
              <a:rPr lang="en-US" sz="2400" i="1" dirty="0"/>
              <a:t>Romans 4:12 For the promise, that he should be the heir of the world, was </a:t>
            </a:r>
            <a:r>
              <a:rPr lang="en-US" sz="2400" i="1" u="sng" dirty="0"/>
              <a:t>not</a:t>
            </a:r>
            <a:r>
              <a:rPr lang="en-US" sz="2400" i="1" dirty="0"/>
              <a:t> to Abraham, or to his seed, </a:t>
            </a:r>
            <a:r>
              <a:rPr lang="en-US" sz="2400" i="1" u="sng" dirty="0"/>
              <a:t>through the law, but through the righteousness of faith.</a:t>
            </a:r>
            <a:endParaRPr lang="en-US" sz="2400" u="sng" dirty="0"/>
          </a:p>
          <a:p>
            <a:pPr algn="l"/>
            <a:r>
              <a:rPr lang="en-US" sz="2400" dirty="0"/>
              <a:t/>
            </a:r>
            <a:br>
              <a:rPr lang="en-US" sz="2400" dirty="0"/>
            </a:br>
            <a:endParaRPr lang="en-US" sz="2400" b="1" i="1" dirty="0"/>
          </a:p>
          <a:p>
            <a:pPr algn="l"/>
            <a:endParaRPr lang="en-US" sz="2400" b="1" i="1" dirty="0" smtClean="0"/>
          </a:p>
          <a:p>
            <a:pPr algn="l"/>
            <a:endParaRPr lang="en-US" sz="2400" i="1" dirty="0"/>
          </a:p>
          <a:p>
            <a:pPr algn="l"/>
            <a:endParaRPr lang="en-US" sz="2400" b="1" i="1" dirty="0"/>
          </a:p>
          <a:p>
            <a:pPr algn="l"/>
            <a:endParaRPr lang="en-US" sz="2400" b="1" i="1" dirty="0"/>
          </a:p>
          <a:p>
            <a:pPr algn="l"/>
            <a:endParaRPr lang="en-US" sz="2400" b="1" i="1" dirty="0" smtClean="0"/>
          </a:p>
          <a:p>
            <a:pPr algn="l"/>
            <a:endParaRPr lang="en-US" sz="2400"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The Father of Belief</a:t>
            </a:r>
            <a:endParaRPr lang="en-US" sz="3200" dirty="0" smtClean="0"/>
          </a:p>
        </p:txBody>
      </p:sp>
    </p:spTree>
    <p:extLst>
      <p:ext uri="{BB962C8B-B14F-4D97-AF65-F5344CB8AC3E}">
        <p14:creationId xmlns:p14="http://schemas.microsoft.com/office/powerpoint/2010/main" val="367196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POINT #3</a:t>
            </a:r>
          </a:p>
          <a:p>
            <a:pPr algn="l" fontAlgn="base"/>
            <a:r>
              <a:rPr lang="en-US" b="1" dirty="0" smtClean="0"/>
              <a:t>If </a:t>
            </a:r>
            <a:r>
              <a:rPr lang="en-US" b="1" dirty="0"/>
              <a:t>salvation is about “trying” then it can’t be about “trusting”</a:t>
            </a:r>
            <a:endParaRPr lang="en-US" dirty="0"/>
          </a:p>
        </p:txBody>
      </p:sp>
    </p:spTree>
    <p:extLst>
      <p:ext uri="{BB962C8B-B14F-4D97-AF65-F5344CB8AC3E}">
        <p14:creationId xmlns:p14="http://schemas.microsoft.com/office/powerpoint/2010/main" val="849560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3160825"/>
            <a:ext cx="8211824" cy="3255740"/>
          </a:xfrm>
        </p:spPr>
        <p:txBody>
          <a:bodyPr>
            <a:noAutofit/>
          </a:bodyPr>
          <a:lstStyle/>
          <a:p>
            <a:pPr algn="l"/>
            <a:r>
              <a:rPr lang="en-US" sz="2000" i="1" dirty="0"/>
              <a:t>17 (As it is written, I have made thee a father of many nations,) before him whom he believed, even God, who </a:t>
            </a:r>
            <a:r>
              <a:rPr lang="en-US" sz="2000" i="1" dirty="0" err="1"/>
              <a:t>quickeneth</a:t>
            </a:r>
            <a:r>
              <a:rPr lang="en-US" sz="2000" i="1" dirty="0"/>
              <a:t> the dead, and </a:t>
            </a:r>
            <a:r>
              <a:rPr lang="en-US" sz="2000" i="1" dirty="0" err="1"/>
              <a:t>calleth</a:t>
            </a:r>
            <a:r>
              <a:rPr lang="en-US" sz="2000" i="1" dirty="0"/>
              <a:t> those things which be not as though they were.</a:t>
            </a:r>
            <a:endParaRPr lang="en-US" sz="2000" dirty="0"/>
          </a:p>
          <a:p>
            <a:pPr algn="l"/>
            <a:r>
              <a:rPr lang="en-US" sz="2000" i="1" dirty="0"/>
              <a:t>18 Who against hope believed in hope, that he might become the father of many nations, according to that which was spoken, So shall thy seed be.</a:t>
            </a:r>
            <a:endParaRPr lang="en-US" sz="2000" dirty="0"/>
          </a:p>
          <a:p>
            <a:pPr algn="l"/>
            <a:r>
              <a:rPr lang="en-US" sz="2000" i="1" dirty="0" smtClean="0"/>
              <a:t>19 And being not weak in faith, he considered not his own body now dead, when he was about an hundred years old, neither yet the deadness of Sarah's womb:</a:t>
            </a:r>
            <a:endParaRPr lang="en-US" sz="2000" dirty="0" smtClean="0"/>
          </a:p>
          <a:p>
            <a:pPr algn="l"/>
            <a:r>
              <a:rPr lang="en-US" sz="2000" dirty="0"/>
              <a:t/>
            </a:r>
            <a:br>
              <a:rPr lang="en-US" sz="2000" dirty="0"/>
            </a:br>
            <a:r>
              <a:rPr lang="en-US" sz="2000" dirty="0"/>
              <a:t/>
            </a:r>
            <a:br>
              <a:rPr lang="en-US" sz="2000" dirty="0"/>
            </a:br>
            <a:endParaRPr lang="en-US" sz="2000" b="1" i="1" dirty="0"/>
          </a:p>
          <a:p>
            <a:pPr algn="l"/>
            <a:endParaRPr lang="en-US" sz="2000" b="1" i="1" dirty="0" smtClean="0"/>
          </a:p>
          <a:p>
            <a:pPr algn="l"/>
            <a:endParaRPr lang="en-US" sz="2000" i="1" dirty="0"/>
          </a:p>
          <a:p>
            <a:pPr algn="l"/>
            <a:endParaRPr lang="en-US" sz="2000" b="1" i="1" dirty="0"/>
          </a:p>
          <a:p>
            <a:pPr algn="l"/>
            <a:endParaRPr lang="en-US" sz="2000" b="1" i="1" dirty="0"/>
          </a:p>
          <a:p>
            <a:pPr algn="l"/>
            <a:endParaRPr lang="en-US" sz="2000" b="1" i="1" dirty="0" smtClean="0"/>
          </a:p>
          <a:p>
            <a:pPr algn="l"/>
            <a:endParaRPr lang="en-US" sz="2000" i="1" dirty="0" smtClean="0"/>
          </a:p>
          <a:p>
            <a:pPr algn="l"/>
            <a:r>
              <a:rPr lang="en-US" sz="2000" dirty="0"/>
              <a:t/>
            </a:r>
            <a:br>
              <a:rPr lang="en-US" sz="2000" dirty="0"/>
            </a:b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Strong Faith</a:t>
            </a:r>
            <a:endParaRPr lang="en-US" sz="3200" dirty="0" smtClean="0"/>
          </a:p>
        </p:txBody>
      </p:sp>
    </p:spTree>
    <p:extLst>
      <p:ext uri="{BB962C8B-B14F-4D97-AF65-F5344CB8AC3E}">
        <p14:creationId xmlns:p14="http://schemas.microsoft.com/office/powerpoint/2010/main" val="2768889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POINT #1</a:t>
            </a:r>
          </a:p>
          <a:p>
            <a:pPr algn="l" fontAlgn="base"/>
            <a:r>
              <a:rPr lang="en-US" b="1" dirty="0" smtClean="0"/>
              <a:t>Satan’s </a:t>
            </a:r>
            <a:r>
              <a:rPr lang="en-US" b="1" dirty="0"/>
              <a:t>primary strategy in the world is to convince people that being “good” and following religious protocol gains them God’s favor</a:t>
            </a:r>
            <a:endParaRPr lang="en-US" dirty="0"/>
          </a:p>
        </p:txBody>
      </p:sp>
    </p:spTree>
    <p:extLst>
      <p:ext uri="{BB962C8B-B14F-4D97-AF65-F5344CB8AC3E}">
        <p14:creationId xmlns:p14="http://schemas.microsoft.com/office/powerpoint/2010/main" val="635692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3160825"/>
            <a:ext cx="8211824" cy="3255740"/>
          </a:xfrm>
        </p:spPr>
        <p:txBody>
          <a:bodyPr>
            <a:noAutofit/>
          </a:bodyPr>
          <a:lstStyle/>
          <a:p>
            <a:pPr algn="l"/>
            <a:r>
              <a:rPr lang="en-US" sz="2000" i="1" dirty="0"/>
              <a:t>20 </a:t>
            </a:r>
            <a:r>
              <a:rPr lang="en-US" sz="2000" b="1" i="1" u="sng" dirty="0"/>
              <a:t>He staggered not at the promise of God through unbelief</a:t>
            </a:r>
            <a:r>
              <a:rPr lang="en-US" sz="2000" i="1" dirty="0"/>
              <a:t>; but was </a:t>
            </a:r>
            <a:r>
              <a:rPr lang="en-US" sz="2000" b="1" i="1" u="sng" dirty="0"/>
              <a:t>strong in faith, giving glory to </a:t>
            </a:r>
            <a:r>
              <a:rPr lang="en-US" sz="2000" b="1" i="1" u="sng" dirty="0" smtClean="0"/>
              <a:t>God</a:t>
            </a:r>
            <a:r>
              <a:rPr lang="en-US" sz="2000" i="1" dirty="0" smtClean="0"/>
              <a:t>;</a:t>
            </a:r>
            <a:r>
              <a:rPr lang="en-US" sz="2000" dirty="0" smtClean="0"/>
              <a:t> </a:t>
            </a:r>
            <a:r>
              <a:rPr lang="en-US" sz="2000" i="1" dirty="0" smtClean="0"/>
              <a:t>21 </a:t>
            </a:r>
            <a:r>
              <a:rPr lang="en-US" sz="2000" i="1" dirty="0"/>
              <a:t>And being fully persuaded that, what he had promised, he was able also to </a:t>
            </a:r>
            <a:r>
              <a:rPr lang="en-US" sz="2000" i="1" dirty="0" smtClean="0"/>
              <a:t>perform.</a:t>
            </a:r>
            <a:r>
              <a:rPr lang="en-US" sz="2000" dirty="0" smtClean="0"/>
              <a:t> </a:t>
            </a:r>
            <a:r>
              <a:rPr lang="en-US" sz="2000" i="1" dirty="0" smtClean="0"/>
              <a:t>22 </a:t>
            </a:r>
            <a:r>
              <a:rPr lang="en-US" sz="2000" i="1" dirty="0"/>
              <a:t>And therefore it was imputed to him for </a:t>
            </a:r>
            <a:r>
              <a:rPr lang="en-US" sz="2000" i="1" dirty="0" smtClean="0"/>
              <a:t>righteousness.</a:t>
            </a:r>
            <a:r>
              <a:rPr lang="en-US" sz="2000" dirty="0" smtClean="0"/>
              <a:t> </a:t>
            </a:r>
            <a:r>
              <a:rPr lang="en-US" sz="2000" i="1" dirty="0" smtClean="0"/>
              <a:t>23 </a:t>
            </a:r>
            <a:r>
              <a:rPr lang="en-US" sz="2000" i="1" u="sng" dirty="0"/>
              <a:t>Now it was not written for his sake alone, that it was imputed to </a:t>
            </a:r>
            <a:r>
              <a:rPr lang="en-US" sz="2000" i="1" u="sng" dirty="0" smtClean="0"/>
              <a:t>him;</a:t>
            </a:r>
            <a:r>
              <a:rPr lang="en-US" sz="2000" u="sng" dirty="0" smtClean="0"/>
              <a:t> </a:t>
            </a:r>
            <a:r>
              <a:rPr lang="en-US" sz="2000" i="1" dirty="0" smtClean="0"/>
              <a:t>24 </a:t>
            </a:r>
            <a:r>
              <a:rPr lang="en-US" sz="2000" i="1" dirty="0"/>
              <a:t>But for us also, to whom it shall be imputed, if we believe on him that raised up Jesus our Lord from the </a:t>
            </a:r>
            <a:r>
              <a:rPr lang="en-US" sz="2000" i="1" dirty="0" smtClean="0"/>
              <a:t>dead;</a:t>
            </a:r>
            <a:r>
              <a:rPr lang="en-US" sz="2000" dirty="0" smtClean="0"/>
              <a:t> </a:t>
            </a:r>
            <a:r>
              <a:rPr lang="en-US" sz="2000" i="1" dirty="0" smtClean="0"/>
              <a:t>25 </a:t>
            </a:r>
            <a:r>
              <a:rPr lang="en-US" sz="2000" i="1" dirty="0"/>
              <a:t>Who was delivered for our offences, and was raised again for our justification.</a:t>
            </a:r>
            <a:r>
              <a:rPr lang="en-US" sz="2000" dirty="0"/>
              <a:t/>
            </a:r>
            <a:br>
              <a:rPr lang="en-US" sz="2000" dirty="0"/>
            </a:br>
            <a:r>
              <a:rPr lang="en-US" sz="2000" dirty="0"/>
              <a:t/>
            </a:r>
            <a:br>
              <a:rPr lang="en-US" sz="2000" dirty="0"/>
            </a:br>
            <a:endParaRPr lang="en-US" sz="2000" b="1" i="1" dirty="0"/>
          </a:p>
          <a:p>
            <a:pPr algn="l"/>
            <a:endParaRPr lang="en-US" sz="2000" b="1" i="1" dirty="0" smtClean="0"/>
          </a:p>
          <a:p>
            <a:pPr algn="l"/>
            <a:endParaRPr lang="en-US" sz="2000" i="1" dirty="0"/>
          </a:p>
          <a:p>
            <a:pPr algn="l"/>
            <a:endParaRPr lang="en-US" sz="2000" b="1" i="1" dirty="0"/>
          </a:p>
          <a:p>
            <a:pPr algn="l"/>
            <a:endParaRPr lang="en-US" sz="2000" b="1" i="1" dirty="0"/>
          </a:p>
          <a:p>
            <a:pPr algn="l"/>
            <a:endParaRPr lang="en-US" sz="2000" b="1" i="1" dirty="0" smtClean="0"/>
          </a:p>
          <a:p>
            <a:pPr algn="l"/>
            <a:endParaRPr lang="en-US" sz="2000" i="1" dirty="0" smtClean="0"/>
          </a:p>
          <a:p>
            <a:pPr algn="l"/>
            <a:r>
              <a:rPr lang="en-US" sz="2000" dirty="0"/>
              <a:t/>
            </a:r>
            <a:br>
              <a:rPr lang="en-US" sz="2000" dirty="0"/>
            </a:b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Strong Faith</a:t>
            </a:r>
            <a:endParaRPr lang="en-US" sz="3200" dirty="0" smtClean="0"/>
          </a:p>
        </p:txBody>
      </p:sp>
    </p:spTree>
    <p:extLst>
      <p:ext uri="{BB962C8B-B14F-4D97-AF65-F5344CB8AC3E}">
        <p14:creationId xmlns:p14="http://schemas.microsoft.com/office/powerpoint/2010/main" val="990719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“staggered not”</a:t>
            </a:r>
          </a:p>
          <a:p>
            <a:pPr algn="l"/>
            <a:endParaRPr lang="en-US" sz="4000" b="1" dirty="0" smtClean="0"/>
          </a:p>
          <a:p>
            <a:pPr algn="l"/>
            <a:r>
              <a:rPr lang="en-US" sz="4000" b="1" dirty="0" smtClean="0"/>
              <a:t>KEY POINT #4</a:t>
            </a:r>
          </a:p>
          <a:p>
            <a:pPr algn="l" fontAlgn="base"/>
            <a:r>
              <a:rPr lang="en-US" b="1" dirty="0" smtClean="0"/>
              <a:t>Faith </a:t>
            </a:r>
            <a:r>
              <a:rPr lang="en-US" b="1" dirty="0"/>
              <a:t>makes it possible to do things the world would perceive as impossible.</a:t>
            </a:r>
            <a:endParaRPr lang="en-US" dirty="0"/>
          </a:p>
        </p:txBody>
      </p:sp>
    </p:spTree>
    <p:extLst>
      <p:ext uri="{BB962C8B-B14F-4D97-AF65-F5344CB8AC3E}">
        <p14:creationId xmlns:p14="http://schemas.microsoft.com/office/powerpoint/2010/main" val="2064812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“strong in faith”</a:t>
            </a:r>
          </a:p>
          <a:p>
            <a:pPr algn="l"/>
            <a:endParaRPr lang="en-US" sz="4000" b="1" dirty="0"/>
          </a:p>
          <a:p>
            <a:pPr algn="l"/>
            <a:r>
              <a:rPr lang="en-US" sz="4000" b="1" dirty="0" smtClean="0"/>
              <a:t>KEY POINT #5</a:t>
            </a:r>
          </a:p>
          <a:p>
            <a:pPr algn="l" fontAlgn="base"/>
            <a:r>
              <a:rPr lang="en-US" b="1" dirty="0"/>
              <a:t>Strong faith proclaims the reality of God as the authority in this world, thereby giving him glory.</a:t>
            </a:r>
            <a:endParaRPr lang="en-US" dirty="0"/>
          </a:p>
        </p:txBody>
      </p:sp>
    </p:spTree>
    <p:extLst>
      <p:ext uri="{BB962C8B-B14F-4D97-AF65-F5344CB8AC3E}">
        <p14:creationId xmlns:p14="http://schemas.microsoft.com/office/powerpoint/2010/main" val="1581943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2400" i="1" dirty="0"/>
              <a:t>23 Now it was not written for his sake alone, that it was imputed to him;</a:t>
            </a:r>
            <a:endParaRPr lang="en-US" sz="2400" dirty="0"/>
          </a:p>
          <a:p>
            <a:pPr algn="l"/>
            <a:r>
              <a:rPr lang="en-US" sz="2400" b="1" i="1" u="sng" dirty="0"/>
              <a:t>24 But for us also, to whom it shall be imputed, if we believe on him that raised up Jesus our Lord from the dead;</a:t>
            </a:r>
            <a:endParaRPr lang="en-US" sz="2400" dirty="0"/>
          </a:p>
          <a:p>
            <a:pPr algn="l"/>
            <a:r>
              <a:rPr lang="en-US" sz="2400" b="1" i="1" u="sng" dirty="0"/>
              <a:t>25 Who was delivered for our offences, and was raised again for our justification.</a:t>
            </a:r>
            <a:endParaRPr lang="en-US" sz="2400" dirty="0"/>
          </a:p>
        </p:txBody>
      </p:sp>
    </p:spTree>
    <p:extLst>
      <p:ext uri="{BB962C8B-B14F-4D97-AF65-F5344CB8AC3E}">
        <p14:creationId xmlns:p14="http://schemas.microsoft.com/office/powerpoint/2010/main" val="455840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sz="2400" b="1" i="1" dirty="0"/>
              <a:t>8 </a:t>
            </a:r>
            <a:r>
              <a:rPr lang="en-US" sz="2400" i="1" dirty="0"/>
              <a:t>Blessed is the man to whom the Lord will not impute sin.</a:t>
            </a:r>
            <a:endParaRPr lang="en-US" sz="2400" dirty="0"/>
          </a:p>
          <a:p>
            <a:pPr algn="l"/>
            <a:r>
              <a:rPr lang="en-US" sz="2400" b="1" i="1" dirty="0"/>
              <a:t>9 </a:t>
            </a:r>
            <a:r>
              <a:rPr lang="en-US" sz="2400" i="1" dirty="0"/>
              <a:t>Cometh this blessedness then upon the circumcision only, or upon the uncircumcision also? for we say that faith was reckoned to Abraham for righteousness.</a:t>
            </a:r>
            <a:endParaRPr lang="en-US" sz="2400" dirty="0"/>
          </a:p>
          <a:p>
            <a:pPr algn="l"/>
            <a:r>
              <a:rPr lang="en-US" sz="2400" b="1" i="1" dirty="0"/>
              <a:t>10 </a:t>
            </a:r>
            <a:r>
              <a:rPr lang="en-US" sz="2400" i="1" dirty="0"/>
              <a:t>How was it then reckoned? when he was in circumcision, or in uncircumcision? Not in circumcision, but in uncircumcision.</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Righteousness by Faith</a:t>
            </a:r>
            <a:endParaRPr lang="en-US" sz="3200" dirty="0" smtClean="0"/>
          </a:p>
        </p:txBody>
      </p:sp>
    </p:spTree>
    <p:extLst>
      <p:ext uri="{BB962C8B-B14F-4D97-AF65-F5344CB8AC3E}">
        <p14:creationId xmlns:p14="http://schemas.microsoft.com/office/powerpoint/2010/main" val="3690597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QUESTION</a:t>
            </a:r>
          </a:p>
          <a:p>
            <a:pPr algn="l" fontAlgn="base"/>
            <a:r>
              <a:rPr lang="en-US" b="1" i="1" dirty="0" smtClean="0"/>
              <a:t>Does </a:t>
            </a:r>
            <a:r>
              <a:rPr lang="en-US" b="1" i="1" dirty="0"/>
              <a:t>God’s mercy only extend itself to those who obey his laws</a:t>
            </a:r>
            <a:r>
              <a:rPr lang="en-US" b="1" i="1" dirty="0" smtClean="0"/>
              <a:t>? Rom 4:2-3</a:t>
            </a:r>
            <a:endParaRPr lang="en-US" dirty="0"/>
          </a:p>
        </p:txBody>
      </p:sp>
    </p:spTree>
    <p:extLst>
      <p:ext uri="{BB962C8B-B14F-4D97-AF65-F5344CB8AC3E}">
        <p14:creationId xmlns:p14="http://schemas.microsoft.com/office/powerpoint/2010/main" val="1739366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dirty="0"/>
              <a:t>Abraham could not have been saved through the works of the law….</a:t>
            </a:r>
            <a:r>
              <a:rPr lang="en-US" dirty="0" smtClean="0"/>
              <a:t>why?</a:t>
            </a: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How did Abraham get righteousness?</a:t>
            </a:r>
            <a:endParaRPr lang="en-US" sz="3200" dirty="0" smtClean="0"/>
          </a:p>
        </p:txBody>
      </p:sp>
    </p:spTree>
    <p:extLst>
      <p:ext uri="{BB962C8B-B14F-4D97-AF65-F5344CB8AC3E}">
        <p14:creationId xmlns:p14="http://schemas.microsoft.com/office/powerpoint/2010/main" val="3113298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sz="2400" i="1" dirty="0"/>
              <a:t>Romans 4:2 For if Abraham were justified by works, he hath whereof to glory; but not before God. 3 For what </a:t>
            </a:r>
            <a:r>
              <a:rPr lang="en-US" sz="2400" i="1" dirty="0" err="1"/>
              <a:t>saith</a:t>
            </a:r>
            <a:r>
              <a:rPr lang="en-US" sz="2400" i="1" dirty="0"/>
              <a:t> the scripture? Abraham believed God, and it was counted unto him for righteousness</a:t>
            </a:r>
            <a:r>
              <a:rPr lang="en-US" sz="2400" i="1" dirty="0" smtClean="0"/>
              <a:t>.</a:t>
            </a:r>
          </a:p>
          <a:p>
            <a:pPr algn="l"/>
            <a:endParaRPr lang="en-US" sz="2400" i="1" dirty="0"/>
          </a:p>
          <a:p>
            <a:pPr algn="l"/>
            <a:r>
              <a:rPr lang="en-US" sz="2400" dirty="0" smtClean="0"/>
              <a:t>4:10 How </a:t>
            </a:r>
            <a:r>
              <a:rPr lang="en-US" sz="2400" dirty="0"/>
              <a:t>was it then reckoned? when he was in circumcision, or in uncircumcision? Not in circumcision, but in uncircumcision.</a:t>
            </a:r>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2501870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890590"/>
            <a:ext cx="8211824" cy="3255740"/>
          </a:xfrm>
        </p:spPr>
        <p:txBody>
          <a:bodyPr>
            <a:noAutofit/>
          </a:bodyPr>
          <a:lstStyle/>
          <a:p>
            <a:pPr algn="l"/>
            <a:r>
              <a:rPr lang="en-US" i="1" dirty="0"/>
              <a:t>In Acts 7:2-3 </a:t>
            </a:r>
            <a:r>
              <a:rPr lang="en-US" b="1" i="1" dirty="0" smtClean="0"/>
              <a:t>God is purposeful</a:t>
            </a:r>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4114517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79776"/>
            <a:ext cx="8211824" cy="3255740"/>
          </a:xfrm>
        </p:spPr>
        <p:txBody>
          <a:bodyPr>
            <a:noAutofit/>
          </a:bodyPr>
          <a:lstStyle/>
          <a:p>
            <a:pPr algn="l"/>
            <a:r>
              <a:rPr lang="en-US" i="1" dirty="0"/>
              <a:t>In Acts 7:2-3 </a:t>
            </a:r>
            <a:r>
              <a:rPr lang="en-US" b="1" i="1" dirty="0" smtClean="0"/>
              <a:t>God is purposeful</a:t>
            </a:r>
          </a:p>
          <a:p>
            <a:pPr algn="l"/>
            <a:r>
              <a:rPr lang="en-US" i="1" dirty="0"/>
              <a:t>Genesis 12:1-32 </a:t>
            </a:r>
            <a:r>
              <a:rPr lang="en-US" b="1" i="1" dirty="0"/>
              <a:t>God is personal</a:t>
            </a:r>
          </a:p>
          <a:p>
            <a:pPr algn="l"/>
            <a:endParaRPr lang="en-US" b="1" i="1" dirty="0" smtClean="0"/>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431049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552742"/>
            <a:ext cx="8211824" cy="3255740"/>
          </a:xfrm>
        </p:spPr>
        <p:txBody>
          <a:bodyPr>
            <a:noAutofit/>
          </a:bodyPr>
          <a:lstStyle/>
          <a:p>
            <a:pPr algn="l"/>
            <a:r>
              <a:rPr lang="en-US" i="1" dirty="0"/>
              <a:t>In Acts 7:2-3 </a:t>
            </a:r>
            <a:r>
              <a:rPr lang="en-US" b="1" i="1" dirty="0" smtClean="0"/>
              <a:t>God is purposeful</a:t>
            </a:r>
          </a:p>
          <a:p>
            <a:pPr algn="l"/>
            <a:r>
              <a:rPr lang="en-US" i="1" dirty="0"/>
              <a:t>Genesis 12:1-32 </a:t>
            </a:r>
            <a:r>
              <a:rPr lang="en-US" b="1" i="1" dirty="0"/>
              <a:t>God is </a:t>
            </a:r>
            <a:r>
              <a:rPr lang="en-US" b="1" i="1" dirty="0" smtClean="0"/>
              <a:t>personal</a:t>
            </a:r>
          </a:p>
          <a:p>
            <a:pPr algn="l"/>
            <a:r>
              <a:rPr lang="en-US" i="1" dirty="0"/>
              <a:t>Genesis 12:5-7 </a:t>
            </a:r>
            <a:r>
              <a:rPr lang="en-US" b="1" i="1" dirty="0"/>
              <a:t>God is </a:t>
            </a:r>
            <a:r>
              <a:rPr lang="en-US" b="1" i="1" dirty="0" smtClean="0"/>
              <a:t>persistent</a:t>
            </a:r>
            <a:endParaRPr lang="en-US" b="1" i="1" dirty="0"/>
          </a:p>
          <a:p>
            <a:pPr algn="l"/>
            <a:endParaRPr lang="en-US" b="1" i="1" dirty="0"/>
          </a:p>
          <a:p>
            <a:pPr algn="l"/>
            <a:endParaRPr lang="en-US" b="1" i="1" dirty="0" smtClean="0"/>
          </a:p>
          <a:p>
            <a:pPr algn="l"/>
            <a:endParaRPr lang="en-US" i="1"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Abraham’s Salvation</a:t>
            </a:r>
            <a:endParaRPr lang="en-US" sz="3200" dirty="0" smtClean="0"/>
          </a:p>
        </p:txBody>
      </p:sp>
    </p:spTree>
    <p:extLst>
      <p:ext uri="{BB962C8B-B14F-4D97-AF65-F5344CB8AC3E}">
        <p14:creationId xmlns:p14="http://schemas.microsoft.com/office/powerpoint/2010/main" val="1306814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3424</TotalTime>
  <Words>921</Words>
  <Application>Microsoft Office PowerPoint</Application>
  <PresentationFormat>On-screen Show (16:9)</PresentationFormat>
  <Paragraphs>153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Adelle-Regular</vt:lpstr>
      <vt:lpstr>Apple Chancery</vt:lpstr>
      <vt:lpstr>Arial</vt:lpstr>
      <vt:lpstr>Trebuchet MS</vt:lpstr>
      <vt:lpstr>Default</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Lisa Brockmeyer</cp:lastModifiedBy>
  <cp:revision>83</cp:revision>
  <dcterms:created xsi:type="dcterms:W3CDTF">2014-03-26T14:03:34Z</dcterms:created>
  <dcterms:modified xsi:type="dcterms:W3CDTF">2017-02-12T18:32:25Z</dcterms:modified>
</cp:coreProperties>
</file>