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8" r:id="rId2"/>
    <p:sldId id="564" r:id="rId3"/>
    <p:sldId id="592" r:id="rId4"/>
    <p:sldId id="567" r:id="rId5"/>
    <p:sldId id="626" r:id="rId6"/>
    <p:sldId id="627" r:id="rId7"/>
    <p:sldId id="628" r:id="rId8"/>
    <p:sldId id="629" r:id="rId9"/>
    <p:sldId id="630" r:id="rId10"/>
    <p:sldId id="624" r:id="rId11"/>
    <p:sldId id="631" r:id="rId12"/>
    <p:sldId id="632" r:id="rId13"/>
    <p:sldId id="625" r:id="rId14"/>
    <p:sldId id="633" r:id="rId15"/>
    <p:sldId id="634" r:id="rId16"/>
    <p:sldId id="635" r:id="rId17"/>
    <p:sldId id="596" r:id="rId18"/>
    <p:sldId id="566" r:id="rId19"/>
    <p:sldId id="594" r:id="rId20"/>
    <p:sldId id="636" r:id="rId21"/>
    <p:sldId id="637" r:id="rId22"/>
    <p:sldId id="638" r:id="rId23"/>
    <p:sldId id="639" r:id="rId24"/>
    <p:sldId id="640" r:id="rId25"/>
    <p:sldId id="641" r:id="rId26"/>
    <p:sldId id="642" r:id="rId27"/>
    <p:sldId id="643" r:id="rId28"/>
    <p:sldId id="644" r:id="rId29"/>
    <p:sldId id="645" r:id="rId30"/>
    <p:sldId id="646" r:id="rId31"/>
    <p:sldId id="647" r:id="rId32"/>
    <p:sldId id="649" r:id="rId33"/>
    <p:sldId id="650" r:id="rId34"/>
    <p:sldId id="651" r:id="rId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95" d="100"/>
          <a:sy n="95" d="100"/>
        </p:scale>
        <p:origin x="798" y="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
        <p:nvSpPr>
          <p:cNvPr id="5" name="Title 1"/>
          <p:cNvSpPr>
            <a:spLocks noGrp="1"/>
          </p:cNvSpPr>
          <p:nvPr>
            <p:ph type="title" hasCustomPrompt="1"/>
          </p:nvPr>
        </p:nvSpPr>
        <p:spPr>
          <a:xfrm rot="21440812">
            <a:off x="1174096" y="1766750"/>
            <a:ext cx="6432012" cy="1591442"/>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2" name="Title 1"/>
          <p:cNvSpPr>
            <a:spLocks noGrp="1"/>
          </p:cNvSpPr>
          <p:nvPr>
            <p:ph type="title" hasCustomPrompt="1"/>
          </p:nvPr>
        </p:nvSpPr>
        <p:spPr>
          <a:xfrm rot="21427123">
            <a:off x="2891573" y="279539"/>
            <a:ext cx="3298948" cy="878548"/>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9/18/2017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210124"/>
            <a:ext cx="8211824" cy="3255740"/>
          </a:xfrm>
        </p:spPr>
        <p:txBody>
          <a:bodyPr>
            <a:noAutofit/>
          </a:bodyPr>
          <a:lstStyle/>
          <a:p>
            <a:pPr algn="l"/>
            <a:r>
              <a:rPr lang="en-US" sz="2400" dirty="0" smtClean="0"/>
              <a:t/>
            </a:r>
            <a:br>
              <a:rPr lang="en-US" sz="2400" dirty="0" smtClean="0"/>
            </a:b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smtClean="0"/>
              <a:t>REVIEW</a:t>
            </a:r>
            <a:endParaRPr lang="en-US" sz="3200" b="1" dirty="0"/>
          </a:p>
        </p:txBody>
      </p:sp>
    </p:spTree>
    <p:extLst>
      <p:ext uri="{BB962C8B-B14F-4D97-AF65-F5344CB8AC3E}">
        <p14:creationId xmlns:p14="http://schemas.microsoft.com/office/powerpoint/2010/main" val="2431359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962218"/>
            <a:ext cx="8211824" cy="3255740"/>
          </a:xfrm>
        </p:spPr>
        <p:txBody>
          <a:bodyPr>
            <a:noAutofit/>
          </a:bodyPr>
          <a:lstStyle/>
          <a:p>
            <a:pPr algn="l" fontAlgn="base"/>
            <a:r>
              <a:rPr lang="en-US" sz="2400" b="1" dirty="0"/>
              <a:t>Calvinism is the belief that before time began, God determined who would and would not be saved unto himself. (Unconditional Election</a:t>
            </a:r>
            <a:r>
              <a:rPr lang="en-US" sz="2400" b="1" dirty="0" smtClean="0"/>
              <a:t>)</a:t>
            </a:r>
          </a:p>
          <a:p>
            <a:pPr algn="l" fontAlgn="base"/>
            <a:endParaRPr lang="en-US" sz="2400" b="1" dirty="0"/>
          </a:p>
          <a:p>
            <a:pPr algn="l" fontAlgn="base"/>
            <a:r>
              <a:rPr lang="en-US" sz="2400" dirty="0"/>
              <a:t>Implying the disturbing doctrine that while God says he loves all people he damns the majority of humanity to hell before they even take their first breath.</a:t>
            </a:r>
          </a:p>
          <a:p>
            <a:pPr algn="l"/>
            <a:r>
              <a:rPr lang="en-US" dirty="0"/>
              <a:t/>
            </a:r>
            <a:br>
              <a:rPr lang="en-US" dirty="0"/>
            </a:br>
            <a:r>
              <a:rPr lang="en-US" sz="2400" dirty="0"/>
              <a:t/>
            </a:r>
            <a:br>
              <a:rPr lang="en-US" sz="2400" dirty="0"/>
            </a:br>
            <a:endParaRPr lang="en-US" sz="2400" b="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smtClean="0"/>
              <a:t>A Brief Summary of Calvinism</a:t>
            </a:r>
            <a:endParaRPr lang="en-US" sz="3200" b="1" dirty="0"/>
          </a:p>
        </p:txBody>
      </p:sp>
    </p:spTree>
    <p:extLst>
      <p:ext uri="{BB962C8B-B14F-4D97-AF65-F5344CB8AC3E}">
        <p14:creationId xmlns:p14="http://schemas.microsoft.com/office/powerpoint/2010/main" val="730526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962218"/>
            <a:ext cx="8211824" cy="3255740"/>
          </a:xfrm>
        </p:spPr>
        <p:txBody>
          <a:bodyPr>
            <a:noAutofit/>
          </a:bodyPr>
          <a:lstStyle/>
          <a:p>
            <a:pPr algn="l" fontAlgn="base"/>
            <a:r>
              <a:rPr lang="en-US" sz="2400" b="1" dirty="0"/>
              <a:t>Calvinism is the belief that humanity has no free will to choose Christ</a:t>
            </a:r>
            <a:r>
              <a:rPr lang="en-US" sz="2400" b="1" dirty="0" smtClean="0"/>
              <a:t>.</a:t>
            </a:r>
          </a:p>
          <a:p>
            <a:pPr algn="l" fontAlgn="base"/>
            <a:endParaRPr lang="en-US" sz="2400" b="1" dirty="0"/>
          </a:p>
          <a:p>
            <a:pPr algn="l" fontAlgn="base"/>
            <a:r>
              <a:rPr lang="en-US" sz="2400" dirty="0"/>
              <a:t>Implying that we don’t actually choose anything, but God determines all things including human decisions. (total depravity) Further, if all things on earth are determined by God, then God will’s sin as well as salvation.</a:t>
            </a:r>
          </a:p>
          <a:p>
            <a:pPr algn="l"/>
            <a:r>
              <a:rPr lang="en-US" sz="2400" dirty="0"/>
              <a:t/>
            </a:r>
            <a:br>
              <a:rPr lang="en-US" sz="2400" dirty="0"/>
            </a:br>
            <a:r>
              <a:rPr lang="en-US" sz="2400" dirty="0"/>
              <a:t/>
            </a:r>
            <a:br>
              <a:rPr lang="en-US" sz="2400" dirty="0"/>
            </a:br>
            <a:endParaRPr lang="en-US" sz="2400" b="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smtClean="0"/>
              <a:t>A Brief Summary of Calvinism</a:t>
            </a:r>
            <a:endParaRPr lang="en-US" sz="3200" b="1" dirty="0"/>
          </a:p>
        </p:txBody>
      </p:sp>
    </p:spTree>
    <p:extLst>
      <p:ext uri="{BB962C8B-B14F-4D97-AF65-F5344CB8AC3E}">
        <p14:creationId xmlns:p14="http://schemas.microsoft.com/office/powerpoint/2010/main" val="1933196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694632"/>
            <a:ext cx="8211824" cy="3255740"/>
          </a:xfrm>
        </p:spPr>
        <p:txBody>
          <a:bodyPr>
            <a:noAutofit/>
          </a:bodyPr>
          <a:lstStyle/>
          <a:p>
            <a:pPr algn="l" fontAlgn="base"/>
            <a:r>
              <a:rPr lang="en-US" sz="2400" b="1" dirty="0"/>
              <a:t>Calvinism is the belief that Jesus Christ didn’t actually come for all of humanity but for the “elect” whom he chose before time. (Limited atonement</a:t>
            </a:r>
            <a:r>
              <a:rPr lang="en-US" sz="2400" b="1" dirty="0" smtClean="0"/>
              <a:t>)</a:t>
            </a:r>
          </a:p>
          <a:p>
            <a:pPr algn="l" fontAlgn="base"/>
            <a:endParaRPr lang="en-US" sz="2400" b="1" dirty="0"/>
          </a:p>
          <a:p>
            <a:pPr algn="l" fontAlgn="base"/>
            <a:r>
              <a:rPr lang="en-US" sz="2400" dirty="0"/>
              <a:t>Implying that John 3:15-17 is a lie</a:t>
            </a:r>
          </a:p>
          <a:p>
            <a:pPr algn="l"/>
            <a:r>
              <a:rPr lang="en-US" sz="2400" dirty="0"/>
              <a:t/>
            </a:r>
            <a:br>
              <a:rPr lang="en-US" sz="2400" dirty="0"/>
            </a:br>
            <a:r>
              <a:rPr lang="en-US" sz="2400" dirty="0"/>
              <a:t/>
            </a:r>
            <a:br>
              <a:rPr lang="en-US" sz="2400" dirty="0"/>
            </a:br>
            <a:endParaRPr lang="en-US" sz="2400" b="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smtClean="0"/>
              <a:t>A Brief Summary of Calvinism</a:t>
            </a:r>
            <a:endParaRPr lang="en-US" sz="3200" b="1" dirty="0"/>
          </a:p>
        </p:txBody>
      </p:sp>
    </p:spTree>
    <p:extLst>
      <p:ext uri="{BB962C8B-B14F-4D97-AF65-F5344CB8AC3E}">
        <p14:creationId xmlns:p14="http://schemas.microsoft.com/office/powerpoint/2010/main" val="2363531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187550"/>
            <a:ext cx="8160063" cy="4354160"/>
          </a:xfrm>
        </p:spPr>
        <p:txBody>
          <a:bodyPr>
            <a:noAutofit/>
          </a:bodyPr>
          <a:lstStyle/>
          <a:p>
            <a:pPr algn="l"/>
            <a:r>
              <a:rPr lang="en-US" sz="2800" i="1" dirty="0" err="1"/>
              <a:t>Jhn</a:t>
            </a:r>
            <a:r>
              <a:rPr lang="en-US" sz="2800" i="1" dirty="0"/>
              <a:t> 3:15 That </a:t>
            </a:r>
            <a:r>
              <a:rPr lang="en-US" sz="2800" i="1" u="sng" dirty="0"/>
              <a:t>whosoever</a:t>
            </a:r>
            <a:r>
              <a:rPr lang="en-US" sz="2800" i="1" dirty="0"/>
              <a:t> believeth in him should not perish, but have eternal life. 16 For God so </a:t>
            </a:r>
            <a:r>
              <a:rPr lang="en-US" sz="2800" i="1" u="sng" dirty="0"/>
              <a:t>loved the world</a:t>
            </a:r>
            <a:r>
              <a:rPr lang="en-US" sz="2800" i="1" dirty="0"/>
              <a:t>, that he gave his only begotten Son, that </a:t>
            </a:r>
            <a:r>
              <a:rPr lang="en-US" sz="2800" b="1" i="1" u="sng" dirty="0"/>
              <a:t>whosoever</a:t>
            </a:r>
            <a:r>
              <a:rPr lang="en-US" sz="2800" i="1" dirty="0"/>
              <a:t> believeth in him should not perish, but have everlasting life. 17 For God sent not his Son into the world to condemn the world; but that </a:t>
            </a:r>
            <a:r>
              <a:rPr lang="en-US" sz="2800" i="1" u="sng" dirty="0"/>
              <a:t>the world </a:t>
            </a:r>
            <a:r>
              <a:rPr lang="en-US" sz="2800" i="1" dirty="0"/>
              <a:t>through him might be saved.</a:t>
            </a:r>
            <a:endParaRPr lang="en-US" sz="2800" b="1" i="1" dirty="0"/>
          </a:p>
          <a:p>
            <a:pPr algn="l"/>
            <a:endParaRPr lang="en-US" sz="2800" b="1" i="1" dirty="0" smtClean="0"/>
          </a:p>
          <a:p>
            <a:pPr algn="l"/>
            <a:endParaRPr lang="en-US" sz="2800" b="1" i="1" dirty="0"/>
          </a:p>
          <a:p>
            <a:pPr algn="l"/>
            <a:r>
              <a:rPr lang="en-US" sz="2800" b="1" i="1" dirty="0" smtClean="0"/>
              <a:t> </a:t>
            </a:r>
            <a:endParaRPr lang="en-US" sz="2800" b="1" dirty="0"/>
          </a:p>
        </p:txBody>
      </p:sp>
    </p:spTree>
    <p:extLst>
      <p:ext uri="{BB962C8B-B14F-4D97-AF65-F5344CB8AC3E}">
        <p14:creationId xmlns:p14="http://schemas.microsoft.com/office/powerpoint/2010/main" val="442181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187550"/>
            <a:ext cx="8160063" cy="4354160"/>
          </a:xfrm>
        </p:spPr>
        <p:txBody>
          <a:bodyPr>
            <a:noAutofit/>
          </a:bodyPr>
          <a:lstStyle/>
          <a:p>
            <a:pPr algn="l"/>
            <a:r>
              <a:rPr lang="en-US" i="1" dirty="0"/>
              <a:t>Act 2:21 And it shall come to pass, [that] </a:t>
            </a:r>
            <a:r>
              <a:rPr lang="en-US" b="1" i="1" u="sng" dirty="0"/>
              <a:t>whosoever</a:t>
            </a:r>
            <a:r>
              <a:rPr lang="en-US" i="1" dirty="0"/>
              <a:t> shall call on the name of the Lord shall be saved.</a:t>
            </a:r>
            <a:endParaRPr lang="en-US" sz="2800" b="1" i="1" dirty="0" smtClean="0"/>
          </a:p>
          <a:p>
            <a:pPr algn="l"/>
            <a:endParaRPr lang="en-US" sz="2800" b="1" i="1" dirty="0"/>
          </a:p>
          <a:p>
            <a:pPr algn="l"/>
            <a:r>
              <a:rPr lang="en-US" sz="2800" b="1" i="1" dirty="0" smtClean="0"/>
              <a:t> </a:t>
            </a:r>
            <a:endParaRPr lang="en-US" sz="2800" b="1" dirty="0"/>
          </a:p>
        </p:txBody>
      </p:sp>
    </p:spTree>
    <p:extLst>
      <p:ext uri="{BB962C8B-B14F-4D97-AF65-F5344CB8AC3E}">
        <p14:creationId xmlns:p14="http://schemas.microsoft.com/office/powerpoint/2010/main" val="3121244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552120"/>
            <a:ext cx="8160063" cy="4354160"/>
          </a:xfrm>
        </p:spPr>
        <p:txBody>
          <a:bodyPr>
            <a:noAutofit/>
          </a:bodyPr>
          <a:lstStyle/>
          <a:p>
            <a:pPr algn="l"/>
            <a:r>
              <a:rPr lang="en-US" i="1" dirty="0"/>
              <a:t>2Pe 3:9 The Lord is not slack concerning his promise, as some men count slackness; but is longsuffering to us-ward, </a:t>
            </a:r>
            <a:r>
              <a:rPr lang="en-US" b="1" i="1" dirty="0"/>
              <a:t>not willing that any should perish</a:t>
            </a:r>
            <a:r>
              <a:rPr lang="en-US" i="1" dirty="0"/>
              <a:t>, </a:t>
            </a:r>
            <a:r>
              <a:rPr lang="en-US" b="1" i="1" dirty="0"/>
              <a:t>but that all should come to repentance.</a:t>
            </a:r>
            <a:endParaRPr lang="en-US" sz="2800" b="1" i="1" dirty="0"/>
          </a:p>
          <a:p>
            <a:pPr algn="l"/>
            <a:r>
              <a:rPr lang="en-US" sz="2800" b="1" i="1" dirty="0" smtClean="0"/>
              <a:t> </a:t>
            </a:r>
            <a:endParaRPr lang="en-US" sz="2800" b="1" dirty="0"/>
          </a:p>
        </p:txBody>
      </p:sp>
    </p:spTree>
    <p:extLst>
      <p:ext uri="{BB962C8B-B14F-4D97-AF65-F5344CB8AC3E}">
        <p14:creationId xmlns:p14="http://schemas.microsoft.com/office/powerpoint/2010/main" val="41845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552120"/>
            <a:ext cx="8160063" cy="4354160"/>
          </a:xfrm>
        </p:spPr>
        <p:txBody>
          <a:bodyPr>
            <a:noAutofit/>
          </a:bodyPr>
          <a:lstStyle/>
          <a:p>
            <a:pPr algn="l"/>
            <a:r>
              <a:rPr lang="en-US" i="1" dirty="0"/>
              <a:t>1Jo 4:15 </a:t>
            </a:r>
            <a:r>
              <a:rPr lang="en-US" b="1" i="1" u="sng" dirty="0"/>
              <a:t>Whosoever</a:t>
            </a:r>
            <a:r>
              <a:rPr lang="en-US" i="1" dirty="0"/>
              <a:t> shall confess that Jesus is the Son of God, God </a:t>
            </a:r>
            <a:r>
              <a:rPr lang="en-US" i="1" dirty="0" err="1"/>
              <a:t>dwelleth</a:t>
            </a:r>
            <a:r>
              <a:rPr lang="en-US" i="1" dirty="0"/>
              <a:t> in him, and he in God.</a:t>
            </a:r>
            <a:r>
              <a:rPr lang="en-US" sz="2800" b="1" i="1" dirty="0" smtClean="0"/>
              <a:t> </a:t>
            </a:r>
            <a:endParaRPr lang="en-US" sz="2800" b="1" dirty="0"/>
          </a:p>
        </p:txBody>
      </p:sp>
    </p:spTree>
    <p:extLst>
      <p:ext uri="{BB962C8B-B14F-4D97-AF65-F5344CB8AC3E}">
        <p14:creationId xmlns:p14="http://schemas.microsoft.com/office/powerpoint/2010/main" val="4048995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49163"/>
            <a:ext cx="8160063" cy="4354160"/>
          </a:xfrm>
        </p:spPr>
        <p:txBody>
          <a:bodyPr>
            <a:noAutofit/>
          </a:bodyPr>
          <a:lstStyle/>
          <a:p>
            <a:pPr algn="l"/>
            <a:endParaRPr lang="en-US" sz="6000" b="1" dirty="0" smtClean="0"/>
          </a:p>
          <a:p>
            <a:pPr algn="l"/>
            <a:endParaRPr lang="en-US" sz="6000" b="1" dirty="0"/>
          </a:p>
          <a:p>
            <a:pPr algn="l"/>
            <a:endParaRPr lang="en-US" sz="6000" b="1" dirty="0" smtClean="0"/>
          </a:p>
          <a:p>
            <a:pPr algn="l"/>
            <a:endParaRPr lang="en-US" sz="6000" b="1" dirty="0"/>
          </a:p>
          <a:p>
            <a:pPr algn="l"/>
            <a:r>
              <a:rPr lang="en-US" sz="6000" b="1" dirty="0" smtClean="0"/>
              <a:t>The </a:t>
            </a:r>
            <a:r>
              <a:rPr lang="en-US" sz="6000" b="1" dirty="0"/>
              <a:t>History of God’s </a:t>
            </a:r>
            <a:endParaRPr lang="en-US" sz="6000" dirty="0"/>
          </a:p>
          <a:p>
            <a:pPr algn="l"/>
            <a:r>
              <a:rPr lang="en-US" sz="6000" b="1" dirty="0"/>
              <a:t>Plan for Israel </a:t>
            </a:r>
            <a:endParaRPr lang="en-US" sz="6000" b="1" dirty="0" smtClean="0"/>
          </a:p>
          <a:p>
            <a:pPr algn="l"/>
            <a:r>
              <a:rPr lang="en-US" sz="3600" b="1" dirty="0" smtClean="0"/>
              <a:t>Romans </a:t>
            </a:r>
            <a:r>
              <a:rPr lang="en-US" sz="3600" b="1" dirty="0"/>
              <a:t>9:6-13</a:t>
            </a:r>
            <a:endParaRPr lang="en-US" sz="3600" dirty="0"/>
          </a:p>
          <a:p>
            <a:pPr algn="l"/>
            <a:r>
              <a:rPr lang="en-US" sz="6000" dirty="0"/>
              <a:t/>
            </a:r>
            <a:br>
              <a:rPr lang="en-US" sz="6000" dirty="0"/>
            </a:br>
            <a:r>
              <a:rPr lang="da-DK" sz="6000" dirty="0"/>
              <a:t/>
            </a:r>
            <a:br>
              <a:rPr lang="da-DK" sz="6000" dirty="0"/>
            </a:br>
            <a:r>
              <a:rPr lang="en-US" sz="6000" dirty="0"/>
              <a:t/>
            </a:r>
            <a:br>
              <a:rPr lang="en-US" sz="6000" dirty="0"/>
            </a:br>
            <a:r>
              <a:rPr lang="en-US" sz="6000" b="1" i="1" dirty="0" smtClean="0"/>
              <a:t> </a:t>
            </a:r>
            <a:endParaRPr lang="en-US" sz="6000" b="1" dirty="0"/>
          </a:p>
        </p:txBody>
      </p:sp>
    </p:spTree>
    <p:extLst>
      <p:ext uri="{BB962C8B-B14F-4D97-AF65-F5344CB8AC3E}">
        <p14:creationId xmlns:p14="http://schemas.microsoft.com/office/powerpoint/2010/main" val="3387683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328677"/>
            <a:ext cx="8211824" cy="3821452"/>
          </a:xfrm>
        </p:spPr>
        <p:txBody>
          <a:bodyPr>
            <a:noAutofit/>
          </a:bodyPr>
          <a:lstStyle/>
          <a:p>
            <a:pPr algn="l" fontAlgn="base"/>
            <a:r>
              <a:rPr lang="en-US" i="1" dirty="0"/>
              <a:t>Rom 9:6 Not as though the word of God hath taken none effect. For they [are] not all Israel, which are of Israel: 7 Neither, because they are the seed of Abraham, [are they] all children: but, In Isaac shall thy seed be called.</a:t>
            </a:r>
            <a:endParaRPr lang="en-US" sz="2000" dirty="0"/>
          </a:p>
          <a:p>
            <a:pPr algn="l" fontAlgn="base"/>
            <a:endParaRPr lang="en-US" sz="2000" dirty="0" smtClean="0"/>
          </a:p>
          <a:p>
            <a:pPr algn="l" fontAlgn="base"/>
            <a:r>
              <a:rPr lang="en-US" sz="2000" dirty="0"/>
              <a:t/>
            </a:r>
            <a:br>
              <a:rPr lang="en-US" sz="2000" dirty="0"/>
            </a:br>
            <a:endParaRPr lang="en-US" sz="20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a:t>Israel Born of Faith</a:t>
            </a:r>
            <a:endParaRPr lang="en-US" sz="3200" b="1" dirty="0"/>
          </a:p>
        </p:txBody>
      </p:sp>
    </p:spTree>
    <p:extLst>
      <p:ext uri="{BB962C8B-B14F-4D97-AF65-F5344CB8AC3E}">
        <p14:creationId xmlns:p14="http://schemas.microsoft.com/office/powerpoint/2010/main" val="296337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r>
              <a:rPr lang="en-US" sz="4000" b="1" dirty="0" smtClean="0"/>
              <a:t>KEY POINT</a:t>
            </a:r>
          </a:p>
          <a:p>
            <a:pPr algn="l"/>
            <a:r>
              <a:rPr lang="en-US" b="1" dirty="0" smtClean="0"/>
              <a:t>Whether </a:t>
            </a:r>
            <a:r>
              <a:rPr lang="en-US" b="1" dirty="0"/>
              <a:t>Jew or Gentile, there is only one way to be a child of God, that is to be born again.</a:t>
            </a:r>
            <a:endParaRPr lang="en-US" sz="3200" b="1" dirty="0"/>
          </a:p>
        </p:txBody>
      </p:sp>
    </p:spTree>
    <p:extLst>
      <p:ext uri="{BB962C8B-B14F-4D97-AF65-F5344CB8AC3E}">
        <p14:creationId xmlns:p14="http://schemas.microsoft.com/office/powerpoint/2010/main" val="877520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694632"/>
            <a:ext cx="8211824" cy="3255740"/>
          </a:xfrm>
        </p:spPr>
        <p:txBody>
          <a:bodyPr>
            <a:noAutofit/>
          </a:bodyPr>
          <a:lstStyle/>
          <a:p>
            <a:pPr algn="l" fontAlgn="base"/>
            <a:r>
              <a:rPr lang="en-US" b="1" dirty="0"/>
              <a:t>Bible Principle #1 - </a:t>
            </a:r>
            <a:r>
              <a:rPr lang="en-US" b="1" u="sng" dirty="0"/>
              <a:t>Context</a:t>
            </a:r>
            <a:r>
              <a:rPr lang="en-US" b="1" dirty="0"/>
              <a:t> - knowing the circumstances that form the setting, events, statements, and ideas in order to understand how they should be understood and applied</a:t>
            </a:r>
            <a:r>
              <a:rPr lang="en-US" sz="2400" dirty="0"/>
              <a:t/>
            </a:r>
            <a:br>
              <a:rPr lang="en-US" sz="2400" dirty="0"/>
            </a:br>
            <a:endParaRPr lang="en-US" sz="2400" b="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smtClean="0"/>
              <a:t>REVIEW</a:t>
            </a:r>
            <a:endParaRPr lang="en-US" sz="3200" b="1" dirty="0"/>
          </a:p>
        </p:txBody>
      </p:sp>
    </p:spTree>
    <p:extLst>
      <p:ext uri="{BB962C8B-B14F-4D97-AF65-F5344CB8AC3E}">
        <p14:creationId xmlns:p14="http://schemas.microsoft.com/office/powerpoint/2010/main" val="3258757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328677"/>
            <a:ext cx="8211824" cy="3821452"/>
          </a:xfrm>
        </p:spPr>
        <p:txBody>
          <a:bodyPr>
            <a:noAutofit/>
          </a:bodyPr>
          <a:lstStyle/>
          <a:p>
            <a:pPr algn="l" fontAlgn="base"/>
            <a:r>
              <a:rPr lang="en-US" i="1" dirty="0"/>
              <a:t>7 Neither, because they are the seed of Abraham, [are they] all children: but, In Isaac shall thy seed be called. 8 That is, They which are the children of the flesh, these [are] not the children of God: </a:t>
            </a:r>
            <a:r>
              <a:rPr lang="en-US" i="1" u="sng" dirty="0"/>
              <a:t>but the children of the promise are counted for the seed. </a:t>
            </a:r>
            <a:endParaRPr lang="en-US" sz="2000" dirty="0" smtClean="0"/>
          </a:p>
          <a:p>
            <a:pPr algn="l" fontAlgn="base"/>
            <a:r>
              <a:rPr lang="en-US" sz="2000" dirty="0"/>
              <a:t/>
            </a:r>
            <a:br>
              <a:rPr lang="en-US" sz="2000" dirty="0"/>
            </a:br>
            <a:endParaRPr lang="en-US" sz="20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a:t>Israel Born of Faith</a:t>
            </a:r>
            <a:endParaRPr lang="en-US" sz="3200" b="1" dirty="0"/>
          </a:p>
        </p:txBody>
      </p:sp>
    </p:spTree>
    <p:extLst>
      <p:ext uri="{BB962C8B-B14F-4D97-AF65-F5344CB8AC3E}">
        <p14:creationId xmlns:p14="http://schemas.microsoft.com/office/powerpoint/2010/main" val="1530337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328677"/>
            <a:ext cx="8211824" cy="3821452"/>
          </a:xfrm>
        </p:spPr>
        <p:txBody>
          <a:bodyPr>
            <a:noAutofit/>
          </a:bodyPr>
          <a:lstStyle/>
          <a:p>
            <a:pPr algn="l" fontAlgn="base"/>
            <a:r>
              <a:rPr lang="en-US" b="1" dirty="0"/>
              <a:t>Paul tells us that the promise of the nation was imputed to Abraham because of his faith. </a:t>
            </a:r>
            <a:r>
              <a:rPr lang="en-US" dirty="0" err="1"/>
              <a:t>Heb</a:t>
            </a:r>
            <a:r>
              <a:rPr lang="en-US" dirty="0"/>
              <a:t> 11:11-12</a:t>
            </a:r>
            <a:r>
              <a:rPr lang="en-US" sz="2000" dirty="0"/>
              <a:t/>
            </a:r>
            <a:br>
              <a:rPr lang="en-US" sz="2000" dirty="0"/>
            </a:br>
            <a:endParaRPr lang="en-US" sz="20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a:t>Israel Born of Faith</a:t>
            </a:r>
            <a:endParaRPr lang="en-US" sz="3200" b="1" dirty="0"/>
          </a:p>
        </p:txBody>
      </p:sp>
    </p:spTree>
    <p:extLst>
      <p:ext uri="{BB962C8B-B14F-4D97-AF65-F5344CB8AC3E}">
        <p14:creationId xmlns:p14="http://schemas.microsoft.com/office/powerpoint/2010/main" val="2364913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328677"/>
            <a:ext cx="8211824" cy="3821452"/>
          </a:xfrm>
        </p:spPr>
        <p:txBody>
          <a:bodyPr>
            <a:noAutofit/>
          </a:bodyPr>
          <a:lstStyle/>
          <a:p>
            <a:pPr algn="l" fontAlgn="base"/>
            <a:r>
              <a:rPr lang="en-US" sz="2800" b="1" dirty="0" smtClean="0"/>
              <a:t>Because of faith…</a:t>
            </a:r>
          </a:p>
          <a:p>
            <a:pPr algn="l" fontAlgn="base"/>
            <a:r>
              <a:rPr lang="en-US" sz="2000" i="1" dirty="0" smtClean="0"/>
              <a:t>Rom </a:t>
            </a:r>
            <a:r>
              <a:rPr lang="en-US" sz="2000" i="1" dirty="0"/>
              <a:t>4:13 </a:t>
            </a:r>
            <a:r>
              <a:rPr lang="en-US" sz="2000" i="1" u="sng" dirty="0"/>
              <a:t>For the promise, that he should be the heir of the world, [was] not to Abraham, or to his seed, through the law, </a:t>
            </a:r>
            <a:r>
              <a:rPr lang="en-US" sz="2000" b="1" i="1" u="sng" dirty="0"/>
              <a:t>but through the righteousness of faith</a:t>
            </a:r>
            <a:r>
              <a:rPr lang="en-US" sz="2000" i="1" u="sng" dirty="0"/>
              <a:t>.</a:t>
            </a:r>
            <a:r>
              <a:rPr lang="en-US" sz="2000" i="1" dirty="0"/>
              <a:t> 14 For if they which are of the law [be] heirs, faith is made void, and the promise made of none effect: 15 Because the law </a:t>
            </a:r>
            <a:r>
              <a:rPr lang="en-US" sz="2000" i="1" dirty="0" err="1"/>
              <a:t>worketh</a:t>
            </a:r>
            <a:r>
              <a:rPr lang="en-US" sz="2000" i="1" dirty="0"/>
              <a:t> wrath: for where no law is, [there is] no transgression. 16 </a:t>
            </a:r>
            <a:r>
              <a:rPr lang="en-US" sz="2000" i="1" u="sng" dirty="0"/>
              <a:t>Therefore [it is] of faith, that [it might be] by grace; to the end the promise might be sure to all the seed; not to that only which is of the law, but to that also which is of the faith of Abraham; who is the father of us all,</a:t>
            </a:r>
            <a:r>
              <a:rPr lang="en-US" sz="2000" i="1" dirty="0"/>
              <a:t> </a:t>
            </a:r>
            <a:r>
              <a:rPr lang="en-US" sz="2000" dirty="0"/>
              <a:t/>
            </a:r>
            <a:br>
              <a:rPr lang="en-US" sz="2000" dirty="0"/>
            </a:br>
            <a:endParaRPr lang="en-US" sz="20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a:t>Israel Born of Faith</a:t>
            </a:r>
            <a:endParaRPr lang="en-US" sz="3200" b="1" dirty="0"/>
          </a:p>
        </p:txBody>
      </p:sp>
    </p:spTree>
    <p:extLst>
      <p:ext uri="{BB962C8B-B14F-4D97-AF65-F5344CB8AC3E}">
        <p14:creationId xmlns:p14="http://schemas.microsoft.com/office/powerpoint/2010/main" val="1739947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r>
              <a:rPr lang="en-US" sz="4000" b="1" dirty="0" smtClean="0"/>
              <a:t>KEY POINT</a:t>
            </a:r>
          </a:p>
          <a:p>
            <a:pPr algn="l"/>
            <a:r>
              <a:rPr lang="en-US" b="1" dirty="0"/>
              <a:t>Being a child of promise requires being a Child of God first.</a:t>
            </a:r>
            <a:endParaRPr lang="en-US" sz="3200" b="1" dirty="0"/>
          </a:p>
        </p:txBody>
      </p:sp>
    </p:spTree>
    <p:extLst>
      <p:ext uri="{BB962C8B-B14F-4D97-AF65-F5344CB8AC3E}">
        <p14:creationId xmlns:p14="http://schemas.microsoft.com/office/powerpoint/2010/main" val="1215956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096203"/>
            <a:ext cx="8211824" cy="3821452"/>
          </a:xfrm>
        </p:spPr>
        <p:txBody>
          <a:bodyPr>
            <a:noAutofit/>
          </a:bodyPr>
          <a:lstStyle/>
          <a:p>
            <a:pPr algn="l" fontAlgn="base"/>
            <a:r>
              <a:rPr lang="en-US" sz="2400" i="1" dirty="0"/>
              <a:t>Romans 9:9 For this [is] the word of promise, At this time will I come, and Sara shall have a son. 10 And not only [this]; but when Rebecca also had conceived by one, [even] by our father Isaac; 11 (For [the children] being not yet born, neither having done any good or evil, that the purpose of God according to election might stand, not of works, but of him that </a:t>
            </a:r>
            <a:r>
              <a:rPr lang="en-US" sz="2400" i="1" dirty="0" err="1"/>
              <a:t>calleth</a:t>
            </a:r>
            <a:r>
              <a:rPr lang="en-US" sz="2400" i="1" dirty="0"/>
              <a:t>;) 12  It was said unto her, The elder shall serve the younger. 13 As it is written, Jacob have I loved, but Esau have I hated. </a:t>
            </a: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2400" b="1" u="sng" dirty="0"/>
              <a:t>Israel Sustained by Promise</a:t>
            </a:r>
            <a:endParaRPr lang="en-US" sz="2400" b="1" dirty="0"/>
          </a:p>
        </p:txBody>
      </p:sp>
    </p:spTree>
    <p:extLst>
      <p:ext uri="{BB962C8B-B14F-4D97-AF65-F5344CB8AC3E}">
        <p14:creationId xmlns:p14="http://schemas.microsoft.com/office/powerpoint/2010/main" val="157472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278005"/>
            <a:ext cx="8211824" cy="3821452"/>
          </a:xfrm>
        </p:spPr>
        <p:txBody>
          <a:bodyPr>
            <a:noAutofit/>
          </a:bodyPr>
          <a:lstStyle/>
          <a:p>
            <a:pPr algn="l" fontAlgn="base"/>
            <a:r>
              <a:rPr lang="en-US" sz="2400" b="1" u="sng" dirty="0"/>
              <a:t>Esau trades his birthright to Jacob for a bowl of chili. </a:t>
            </a:r>
            <a:endParaRPr lang="en-US" sz="2400" b="1" u="sng" dirty="0" smtClean="0"/>
          </a:p>
          <a:p>
            <a:pPr algn="l" fontAlgn="base"/>
            <a:r>
              <a:rPr lang="en-US" sz="2000" i="1" dirty="0"/>
              <a:t>Gen 25:29 And Jacob sod pottage: and Esau came from the field, and he [was] faint: 30 And Esau said to Jacob, Feed me, I pray thee, with that same red [pottage]; for I [am] faint: therefore was his name called Edom. 31 And Jacob said, Sell me this day thy birthright. 32 And Esau said, Behold, I [am] at the point to die: and what profit shall this birthright do to me? 33 And Jacob said, Swear to me this day; and he </a:t>
            </a:r>
            <a:r>
              <a:rPr lang="en-US" sz="2000" i="1" dirty="0" err="1"/>
              <a:t>sware</a:t>
            </a:r>
            <a:r>
              <a:rPr lang="en-US" sz="2000" i="1" dirty="0"/>
              <a:t> unto him: and he sold his birthright unto Jacob. 34 Then Jacob gave Esau bread and pottage of </a:t>
            </a:r>
            <a:r>
              <a:rPr lang="en-US" sz="2000" i="1" dirty="0" err="1"/>
              <a:t>lentiles</a:t>
            </a:r>
            <a:r>
              <a:rPr lang="en-US" sz="2000" i="1" dirty="0"/>
              <a:t>; and he did eat and drink, and rose up, and went his way: thus Esau despised [his] birthright.</a:t>
            </a:r>
            <a:endParaRPr lang="en-US" sz="2000" dirty="0"/>
          </a:p>
          <a:p>
            <a:pPr algn="l" fontAlgn="base"/>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2400" b="1" u="sng" dirty="0"/>
              <a:t>Israel Sustained by Promise</a:t>
            </a:r>
            <a:endParaRPr lang="en-US" sz="2400" b="1" dirty="0"/>
          </a:p>
        </p:txBody>
      </p:sp>
    </p:spTree>
    <p:extLst>
      <p:ext uri="{BB962C8B-B14F-4D97-AF65-F5344CB8AC3E}">
        <p14:creationId xmlns:p14="http://schemas.microsoft.com/office/powerpoint/2010/main" val="249390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061029"/>
            <a:ext cx="8211824" cy="3821452"/>
          </a:xfrm>
        </p:spPr>
        <p:txBody>
          <a:bodyPr>
            <a:noAutofit/>
          </a:bodyPr>
          <a:lstStyle/>
          <a:p>
            <a:pPr algn="l" fontAlgn="base"/>
            <a:r>
              <a:rPr lang="en-US" dirty="0"/>
              <a:t>Esau had the birthright but didn’t value it enough to keep it. In his desperation, he valued his own life greater than God’s Word.</a:t>
            </a: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2400" b="1" u="sng" dirty="0"/>
              <a:t>Israel Sustained by Promise</a:t>
            </a:r>
            <a:endParaRPr lang="en-US" sz="2400" b="1" dirty="0"/>
          </a:p>
        </p:txBody>
      </p:sp>
    </p:spTree>
    <p:extLst>
      <p:ext uri="{BB962C8B-B14F-4D97-AF65-F5344CB8AC3E}">
        <p14:creationId xmlns:p14="http://schemas.microsoft.com/office/powerpoint/2010/main" val="353046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r>
              <a:rPr lang="en-US" sz="4000" b="1" dirty="0" smtClean="0"/>
              <a:t>KEY POINT</a:t>
            </a:r>
          </a:p>
          <a:p>
            <a:pPr algn="l"/>
            <a:r>
              <a:rPr lang="en-US" b="1" dirty="0" smtClean="0"/>
              <a:t>Faith </a:t>
            </a:r>
            <a:r>
              <a:rPr lang="en-US" b="1" dirty="0"/>
              <a:t>in God is always </a:t>
            </a:r>
            <a:r>
              <a:rPr lang="en-US" b="1" dirty="0" smtClean="0"/>
              <a:t>about man’s </a:t>
            </a:r>
            <a:r>
              <a:rPr lang="en-US" b="1" dirty="0"/>
              <a:t>personal decision to submit to God’s word.</a:t>
            </a:r>
            <a:endParaRPr lang="en-US" sz="3200" b="1" dirty="0"/>
          </a:p>
        </p:txBody>
      </p:sp>
    </p:spTree>
    <p:extLst>
      <p:ext uri="{BB962C8B-B14F-4D97-AF65-F5344CB8AC3E}">
        <p14:creationId xmlns:p14="http://schemas.microsoft.com/office/powerpoint/2010/main" val="2336561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061029"/>
            <a:ext cx="8211824" cy="3821452"/>
          </a:xfrm>
        </p:spPr>
        <p:txBody>
          <a:bodyPr>
            <a:noAutofit/>
          </a:bodyPr>
          <a:lstStyle/>
          <a:p>
            <a:pPr algn="l" fontAlgn="base"/>
            <a:r>
              <a:rPr lang="en-US" dirty="0" smtClean="0"/>
              <a:t>Don’t get hung up…</a:t>
            </a:r>
          </a:p>
          <a:p>
            <a:pPr algn="l" fontAlgn="base"/>
            <a:r>
              <a:rPr lang="en-US" sz="2400" i="1" dirty="0"/>
              <a:t>11 (For [the children] being not yet born, neither having done any good or evil, that the purpose of God according to election might stand, not of works, but of him that </a:t>
            </a:r>
            <a:r>
              <a:rPr lang="en-US" sz="2400" i="1" dirty="0" err="1"/>
              <a:t>calleth</a:t>
            </a:r>
            <a:r>
              <a:rPr lang="en-US" sz="2400" i="1" dirty="0"/>
              <a:t>;) 12  It was said unto her, The elder shall serve the younger. 13 As it is written, Jacob have I loved, but Esau have I hated. </a:t>
            </a: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2400" b="1" u="sng" dirty="0"/>
              <a:t>Israel Sustained by Promise</a:t>
            </a:r>
            <a:endParaRPr lang="en-US" sz="2400" b="1" dirty="0"/>
          </a:p>
        </p:txBody>
      </p:sp>
    </p:spTree>
    <p:extLst>
      <p:ext uri="{BB962C8B-B14F-4D97-AF65-F5344CB8AC3E}">
        <p14:creationId xmlns:p14="http://schemas.microsoft.com/office/powerpoint/2010/main" val="3361909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061029"/>
            <a:ext cx="8211824" cy="3821452"/>
          </a:xfrm>
        </p:spPr>
        <p:txBody>
          <a:bodyPr>
            <a:noAutofit/>
          </a:bodyPr>
          <a:lstStyle/>
          <a:p>
            <a:pPr algn="l" fontAlgn="base"/>
            <a:r>
              <a:rPr lang="en-US" b="1" dirty="0" smtClean="0"/>
              <a:t>Esau serving Jacob is not about salvation </a:t>
            </a:r>
            <a:r>
              <a:rPr lang="en-US" b="1" dirty="0"/>
              <a:t>and it isn’t about predetermination, this is God’s prophetic word given in light of his foreknowledge.</a:t>
            </a: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2400" b="1" u="sng" dirty="0"/>
              <a:t>Israel Sustained by Promise</a:t>
            </a:r>
            <a:endParaRPr lang="en-US" sz="2400" b="1" dirty="0"/>
          </a:p>
        </p:txBody>
      </p:sp>
    </p:spTree>
    <p:extLst>
      <p:ext uri="{BB962C8B-B14F-4D97-AF65-F5344CB8AC3E}">
        <p14:creationId xmlns:p14="http://schemas.microsoft.com/office/powerpoint/2010/main" val="289047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694632"/>
            <a:ext cx="8211824" cy="3255740"/>
          </a:xfrm>
        </p:spPr>
        <p:txBody>
          <a:bodyPr>
            <a:noAutofit/>
          </a:bodyPr>
          <a:lstStyle/>
          <a:p>
            <a:pPr algn="l"/>
            <a:r>
              <a:rPr lang="en-US" b="1" dirty="0"/>
              <a:t>Three Types of Biblical Application: Historical, Doctrinal, Inspirational</a:t>
            </a:r>
            <a:r>
              <a:rPr lang="en-US" dirty="0"/>
              <a:t/>
            </a:r>
            <a:br>
              <a:rPr lang="en-US" dirty="0"/>
            </a:br>
            <a:r>
              <a:rPr lang="en-US" sz="2400" dirty="0"/>
              <a:t/>
            </a:r>
            <a:br>
              <a:rPr lang="en-US" sz="2400" dirty="0"/>
            </a:br>
            <a:endParaRPr lang="en-US" sz="2400" b="1"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smtClean="0"/>
              <a:t>REVIEW</a:t>
            </a:r>
            <a:endParaRPr lang="en-US" sz="3200" b="1" dirty="0"/>
          </a:p>
        </p:txBody>
      </p:sp>
    </p:spTree>
    <p:extLst>
      <p:ext uri="{BB962C8B-B14F-4D97-AF65-F5344CB8AC3E}">
        <p14:creationId xmlns:p14="http://schemas.microsoft.com/office/powerpoint/2010/main" val="1355809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061029"/>
            <a:ext cx="8211824" cy="3821452"/>
          </a:xfrm>
        </p:spPr>
        <p:txBody>
          <a:bodyPr>
            <a:noAutofit/>
          </a:bodyPr>
          <a:lstStyle/>
          <a:p>
            <a:pPr algn="l" fontAlgn="base"/>
            <a:r>
              <a:rPr lang="en-US" dirty="0" smtClean="0"/>
              <a:t>God </a:t>
            </a:r>
            <a:r>
              <a:rPr lang="en-US" dirty="0"/>
              <a:t>tells Rebecca that Esau, the older, would serve the younger</a:t>
            </a:r>
            <a:r>
              <a:rPr lang="en-US" dirty="0" smtClean="0"/>
              <a:t>.</a:t>
            </a:r>
          </a:p>
          <a:p>
            <a:pPr algn="l" fontAlgn="base"/>
            <a:endParaRPr lang="en-US" dirty="0" smtClean="0"/>
          </a:p>
          <a:p>
            <a:pPr algn="l" fontAlgn="base"/>
            <a:r>
              <a:rPr lang="en-US" sz="2400" i="1" dirty="0"/>
              <a:t>Gen 25:23 And the LORD said unto her, Two nations [are] in thy womb, and two manner of people shall be separated from thy bowels; and [the one] people shall be stronger than [the other] people; and the elder shall serve the younger.</a:t>
            </a: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2400" b="1" u="sng" dirty="0"/>
              <a:t>Israel Sustained by Promise</a:t>
            </a:r>
            <a:endParaRPr lang="en-US" sz="2400" b="1" dirty="0"/>
          </a:p>
        </p:txBody>
      </p:sp>
    </p:spTree>
    <p:extLst>
      <p:ext uri="{BB962C8B-B14F-4D97-AF65-F5344CB8AC3E}">
        <p14:creationId xmlns:p14="http://schemas.microsoft.com/office/powerpoint/2010/main" val="1550917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061029"/>
            <a:ext cx="8211824" cy="3821452"/>
          </a:xfrm>
        </p:spPr>
        <p:txBody>
          <a:bodyPr>
            <a:noAutofit/>
          </a:bodyPr>
          <a:lstStyle/>
          <a:p>
            <a:pPr algn="l" fontAlgn="base"/>
            <a:r>
              <a:rPr lang="en-US" sz="2800" dirty="0" smtClean="0"/>
              <a:t>Esau never serves Jacob – but his ancestors the </a:t>
            </a:r>
            <a:r>
              <a:rPr lang="en-US" sz="2800" dirty="0" err="1" smtClean="0"/>
              <a:t>Edomites</a:t>
            </a:r>
            <a:r>
              <a:rPr lang="en-US" sz="2800" dirty="0" smtClean="0"/>
              <a:t> do, so this has to be a national context.</a:t>
            </a:r>
          </a:p>
          <a:p>
            <a:pPr algn="l" fontAlgn="base"/>
            <a:endParaRPr lang="en-US" sz="2800" dirty="0" smtClean="0"/>
          </a:p>
          <a:p>
            <a:pPr algn="l" fontAlgn="base"/>
            <a:r>
              <a:rPr lang="en-US" sz="2000" i="1" dirty="0" smtClean="0"/>
              <a:t>Malachi </a:t>
            </a:r>
            <a:r>
              <a:rPr lang="en-US" sz="2000" i="1" dirty="0"/>
              <a:t>1:1 The burden of the word of the LORD </a:t>
            </a:r>
            <a:r>
              <a:rPr lang="en-US" sz="2000" b="1" i="1" dirty="0"/>
              <a:t>to Israel</a:t>
            </a:r>
            <a:r>
              <a:rPr lang="en-US" sz="2000" i="1" dirty="0"/>
              <a:t> by Malachi.  (2)  </a:t>
            </a:r>
            <a:r>
              <a:rPr lang="en-US" sz="2000" b="1" i="1" dirty="0"/>
              <a:t>I have loved you</a:t>
            </a:r>
            <a:r>
              <a:rPr lang="en-US" sz="2000" i="1" dirty="0"/>
              <a:t>, </a:t>
            </a:r>
            <a:r>
              <a:rPr lang="en-US" sz="2000" i="1" dirty="0" err="1"/>
              <a:t>saith</a:t>
            </a:r>
            <a:r>
              <a:rPr lang="en-US" sz="2000" i="1" dirty="0"/>
              <a:t> the LORD. Yet ye say, Wherein hast thou loved </a:t>
            </a:r>
            <a:r>
              <a:rPr lang="en-US" sz="2000" b="1" i="1" dirty="0"/>
              <a:t>us</a:t>
            </a:r>
            <a:r>
              <a:rPr lang="en-US" sz="2000" i="1" dirty="0"/>
              <a:t>? Was not </a:t>
            </a:r>
            <a:r>
              <a:rPr lang="en-US" sz="2000" b="1" i="1" dirty="0"/>
              <a:t>Esau Jacob's brother</a:t>
            </a:r>
            <a:r>
              <a:rPr lang="en-US" sz="2000" i="1" dirty="0"/>
              <a:t>? </a:t>
            </a:r>
            <a:r>
              <a:rPr lang="en-US" sz="2000" i="1" dirty="0" err="1"/>
              <a:t>saith</a:t>
            </a:r>
            <a:r>
              <a:rPr lang="en-US" sz="2000" i="1" dirty="0"/>
              <a:t> the LORD: </a:t>
            </a:r>
            <a:r>
              <a:rPr lang="en-US" sz="2000" b="1" i="1" dirty="0"/>
              <a:t>yet I loved Jacob,  (3)  And I hated Esau</a:t>
            </a:r>
            <a:r>
              <a:rPr lang="en-US" sz="2000" i="1" dirty="0"/>
              <a:t>, and laid his mountains and his heritage waste for the dragons of the wilderness.  (4)  Whereas </a:t>
            </a:r>
            <a:r>
              <a:rPr lang="en-US" sz="2000" b="1" i="1" dirty="0"/>
              <a:t>Edom</a:t>
            </a:r>
            <a:r>
              <a:rPr lang="en-US" sz="2000" i="1" dirty="0"/>
              <a:t> </a:t>
            </a:r>
            <a:r>
              <a:rPr lang="en-US" sz="2000" i="1" dirty="0" err="1"/>
              <a:t>saith</a:t>
            </a:r>
            <a:r>
              <a:rPr lang="en-US" sz="2000" i="1" dirty="0"/>
              <a:t>…</a:t>
            </a:r>
            <a:endParaRPr lang="en-US" sz="2000"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2400" b="1" u="sng" dirty="0"/>
              <a:t>Israel Sustained by Promise</a:t>
            </a:r>
            <a:endParaRPr lang="en-US" sz="2400" b="1" dirty="0"/>
          </a:p>
        </p:txBody>
      </p:sp>
    </p:spTree>
    <p:extLst>
      <p:ext uri="{BB962C8B-B14F-4D97-AF65-F5344CB8AC3E}">
        <p14:creationId xmlns:p14="http://schemas.microsoft.com/office/powerpoint/2010/main" val="3332136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061029"/>
            <a:ext cx="8211824" cy="3821452"/>
          </a:xfrm>
        </p:spPr>
        <p:txBody>
          <a:bodyPr>
            <a:noAutofit/>
          </a:bodyPr>
          <a:lstStyle/>
          <a:p>
            <a:pPr algn="l" fontAlgn="base"/>
            <a:r>
              <a:rPr lang="en-US" b="1" dirty="0"/>
              <a:t>Even before they were born God made a selection </a:t>
            </a:r>
            <a:r>
              <a:rPr lang="en-US" b="1" dirty="0" smtClean="0"/>
              <a:t>concerning the nation based </a:t>
            </a:r>
            <a:r>
              <a:rPr lang="en-US" b="1" dirty="0"/>
              <a:t>on his foreknowledge. And so he pronounced that the older would serve the younger.</a:t>
            </a:r>
            <a:endParaRPr lang="en-US" sz="2000"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2400" b="1" u="sng" dirty="0"/>
              <a:t>Israel Sustained by Promise</a:t>
            </a:r>
            <a:endParaRPr lang="en-US" sz="2400" b="1" dirty="0"/>
          </a:p>
        </p:txBody>
      </p:sp>
    </p:spTree>
    <p:extLst>
      <p:ext uri="{BB962C8B-B14F-4D97-AF65-F5344CB8AC3E}">
        <p14:creationId xmlns:p14="http://schemas.microsoft.com/office/powerpoint/2010/main" val="1789155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061029"/>
            <a:ext cx="8211824" cy="3821452"/>
          </a:xfrm>
        </p:spPr>
        <p:txBody>
          <a:bodyPr>
            <a:noAutofit/>
          </a:bodyPr>
          <a:lstStyle/>
          <a:p>
            <a:pPr algn="l" fontAlgn="base"/>
            <a:r>
              <a:rPr lang="en-US" i="1" dirty="0"/>
              <a:t>13 As it is written, Jacob have I loved, but Esau have I hated. </a:t>
            </a:r>
            <a:endParaRPr lang="en-US" i="1" dirty="0" smtClean="0"/>
          </a:p>
          <a:p>
            <a:pPr algn="l" fontAlgn="base"/>
            <a:endParaRPr lang="en-US" sz="2000" i="1" dirty="0"/>
          </a:p>
          <a:p>
            <a:pPr algn="l" fontAlgn="base"/>
            <a:r>
              <a:rPr lang="en-US" dirty="0"/>
              <a:t>When God declares his love for Jacob and his hatred for Esau he is differentiating between his position toward those who are within his blessing and his response to wickedness. Luke 14:26</a:t>
            </a:r>
            <a:endParaRPr lang="en-US" sz="2000"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2400" b="1" u="sng" dirty="0"/>
              <a:t>Israel Sustained by Promise</a:t>
            </a:r>
            <a:endParaRPr lang="en-US" sz="2400" b="1" dirty="0"/>
          </a:p>
        </p:txBody>
      </p:sp>
    </p:spTree>
    <p:extLst>
      <p:ext uri="{BB962C8B-B14F-4D97-AF65-F5344CB8AC3E}">
        <p14:creationId xmlns:p14="http://schemas.microsoft.com/office/powerpoint/2010/main" val="586039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463985"/>
            <a:ext cx="8211824" cy="3821452"/>
          </a:xfrm>
        </p:spPr>
        <p:txBody>
          <a:bodyPr>
            <a:noAutofit/>
          </a:bodyPr>
          <a:lstStyle/>
          <a:p>
            <a:pPr algn="l"/>
            <a:r>
              <a:rPr lang="en-US" sz="2800" dirty="0" smtClean="0"/>
              <a:t>God loves humanity and desires to save them…</a:t>
            </a:r>
          </a:p>
          <a:p>
            <a:pPr algn="l"/>
            <a:endParaRPr lang="en-US" sz="2400" i="1" dirty="0" smtClean="0"/>
          </a:p>
          <a:p>
            <a:pPr algn="l"/>
            <a:r>
              <a:rPr lang="en-US" sz="2400" i="1" dirty="0" smtClean="0"/>
              <a:t>John 3:16 </a:t>
            </a:r>
            <a:r>
              <a:rPr lang="en-US" sz="2400" i="1" dirty="0"/>
              <a:t> For God so loved the world, that he gave his only begotten Son, that whosoever believeth in him should not perish, but have everlasting life.  (17)  For God sent not his Son into the world to condemn the world; but that the world through him might be saved.</a:t>
            </a:r>
            <a:endParaRPr lang="en-US" sz="2400" dirty="0"/>
          </a:p>
          <a:p>
            <a:pPr algn="l"/>
            <a:r>
              <a:rPr lang="en-US" sz="2400" dirty="0"/>
              <a:t/>
            </a:r>
            <a:br>
              <a:rPr lang="en-US" sz="2400" dirty="0"/>
            </a:br>
            <a:endParaRPr lang="en-US" sz="2400"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2400" b="1" u="sng" dirty="0"/>
              <a:t>Israel Sustained by Promise</a:t>
            </a:r>
            <a:endParaRPr lang="en-US" sz="2400" b="1" dirty="0"/>
          </a:p>
        </p:txBody>
      </p:sp>
    </p:spTree>
    <p:extLst>
      <p:ext uri="{BB962C8B-B14F-4D97-AF65-F5344CB8AC3E}">
        <p14:creationId xmlns:p14="http://schemas.microsoft.com/office/powerpoint/2010/main" val="813163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667997"/>
            <a:ext cx="8160063" cy="4354160"/>
          </a:xfrm>
        </p:spPr>
        <p:txBody>
          <a:bodyPr>
            <a:noAutofit/>
          </a:bodyPr>
          <a:lstStyle/>
          <a:p>
            <a:pPr algn="l"/>
            <a:r>
              <a:rPr lang="en-US" sz="2800" b="1" dirty="0"/>
              <a:t>Historical Application:</a:t>
            </a:r>
          </a:p>
          <a:p>
            <a:pPr marL="457200" indent="-457200" algn="l" fontAlgn="base">
              <a:buFont typeface="Arial" panose="020B0604020202020204" pitchFamily="34" charset="0"/>
              <a:buChar char="•"/>
            </a:pPr>
            <a:r>
              <a:rPr lang="en-US" sz="2800" dirty="0"/>
              <a:t>Was this written to NT Christians like me? </a:t>
            </a:r>
          </a:p>
          <a:p>
            <a:pPr marL="457200" indent="-457200" algn="l" fontAlgn="base">
              <a:buFont typeface="Arial" panose="020B0604020202020204" pitchFamily="34" charset="0"/>
              <a:buChar char="•"/>
            </a:pPr>
            <a:r>
              <a:rPr lang="en-US" sz="2800" dirty="0"/>
              <a:t>If not, who was this written to? What was the time frame and circumstances surrounding the record?</a:t>
            </a:r>
          </a:p>
          <a:p>
            <a:pPr marL="457200" indent="-457200" algn="l" fontAlgn="base">
              <a:buFont typeface="Arial" panose="020B0604020202020204" pitchFamily="34" charset="0"/>
              <a:buChar char="•"/>
            </a:pPr>
            <a:r>
              <a:rPr lang="en-US" sz="2800" dirty="0"/>
              <a:t>How does this knowledge impact my perspective on the rest of scripture?</a:t>
            </a:r>
          </a:p>
          <a:p>
            <a:pPr algn="l"/>
            <a:endParaRPr lang="en-US" sz="3600" b="1" i="1" dirty="0"/>
          </a:p>
          <a:p>
            <a:pPr algn="l"/>
            <a:endParaRPr lang="en-US" sz="3600" b="1" i="1" dirty="0" smtClean="0"/>
          </a:p>
          <a:p>
            <a:pPr algn="l"/>
            <a:endParaRPr lang="en-US" sz="3600" b="1" i="1" dirty="0"/>
          </a:p>
          <a:p>
            <a:pPr algn="l"/>
            <a:r>
              <a:rPr lang="en-US" sz="3600" b="1" i="1" dirty="0" smtClean="0"/>
              <a:t> </a:t>
            </a:r>
            <a:endParaRPr lang="en-US" sz="3600" b="1" dirty="0"/>
          </a:p>
        </p:txBody>
      </p:sp>
    </p:spTree>
    <p:extLst>
      <p:ext uri="{BB962C8B-B14F-4D97-AF65-F5344CB8AC3E}">
        <p14:creationId xmlns:p14="http://schemas.microsoft.com/office/powerpoint/2010/main" val="3200722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057744"/>
            <a:ext cx="8160063" cy="4354160"/>
          </a:xfrm>
        </p:spPr>
        <p:txBody>
          <a:bodyPr>
            <a:noAutofit/>
          </a:bodyPr>
          <a:lstStyle/>
          <a:p>
            <a:pPr algn="l"/>
            <a:r>
              <a:rPr lang="en-US" sz="2800" b="1" dirty="0" smtClean="0"/>
              <a:t>Doctrinal </a:t>
            </a:r>
            <a:r>
              <a:rPr lang="en-US" sz="2800" b="1" dirty="0"/>
              <a:t>Application:</a:t>
            </a:r>
          </a:p>
          <a:p>
            <a:pPr marL="457200" indent="-457200" algn="l" fontAlgn="base">
              <a:buFont typeface="Arial" panose="020B0604020202020204" pitchFamily="34" charset="0"/>
              <a:buChar char="•"/>
            </a:pPr>
            <a:r>
              <a:rPr lang="en-US" sz="2800" dirty="0"/>
              <a:t>Was this written to NT Christians like me? </a:t>
            </a:r>
          </a:p>
          <a:p>
            <a:pPr marL="457200" indent="-457200" algn="l" fontAlgn="base">
              <a:buFont typeface="Arial" panose="020B0604020202020204" pitchFamily="34" charset="0"/>
              <a:buChar char="•"/>
            </a:pPr>
            <a:r>
              <a:rPr lang="en-US" sz="2800" dirty="0"/>
              <a:t>If yes, where else does God talk about this in the bible? </a:t>
            </a:r>
          </a:p>
          <a:p>
            <a:pPr marL="457200" indent="-457200" algn="l" fontAlgn="base">
              <a:buFont typeface="Arial" panose="020B0604020202020204" pitchFamily="34" charset="0"/>
              <a:buChar char="•"/>
            </a:pPr>
            <a:r>
              <a:rPr lang="en-US" sz="2800" dirty="0"/>
              <a:t>How does this information affect my perspective of God, the church, his Word and my ministry? </a:t>
            </a:r>
          </a:p>
          <a:p>
            <a:pPr marL="457200" indent="-457200" algn="l" fontAlgn="base">
              <a:buFont typeface="Arial" panose="020B0604020202020204" pitchFamily="34" charset="0"/>
              <a:buChar char="•"/>
            </a:pPr>
            <a:r>
              <a:rPr lang="en-US" sz="2800" dirty="0"/>
              <a:t>If this wasn’t written to NT Christians like me, who was it written and what are the truths that belong to that people </a:t>
            </a:r>
            <a:r>
              <a:rPr lang="en-US" sz="2800" dirty="0" smtClean="0"/>
              <a:t>group</a:t>
            </a:r>
            <a:endParaRPr lang="en-US" sz="2800" b="1" i="1" dirty="0" smtClean="0"/>
          </a:p>
          <a:p>
            <a:pPr algn="l"/>
            <a:endParaRPr lang="en-US" sz="3600" b="1" i="1" dirty="0"/>
          </a:p>
          <a:p>
            <a:pPr algn="l"/>
            <a:r>
              <a:rPr lang="en-US" sz="3600" b="1" i="1" dirty="0" smtClean="0"/>
              <a:t> </a:t>
            </a:r>
            <a:endParaRPr lang="en-US" sz="3600" b="1" dirty="0"/>
          </a:p>
        </p:txBody>
      </p:sp>
    </p:spTree>
    <p:extLst>
      <p:ext uri="{BB962C8B-B14F-4D97-AF65-F5344CB8AC3E}">
        <p14:creationId xmlns:p14="http://schemas.microsoft.com/office/powerpoint/2010/main" val="1994768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057744"/>
            <a:ext cx="8160063" cy="4354160"/>
          </a:xfrm>
        </p:spPr>
        <p:txBody>
          <a:bodyPr>
            <a:noAutofit/>
          </a:bodyPr>
          <a:lstStyle/>
          <a:p>
            <a:pPr algn="l"/>
            <a:r>
              <a:rPr lang="en-US" sz="2800" b="1" dirty="0" smtClean="0"/>
              <a:t>Inspirational </a:t>
            </a:r>
            <a:r>
              <a:rPr lang="en-US" sz="2800" b="1" dirty="0"/>
              <a:t>Application:</a:t>
            </a:r>
          </a:p>
          <a:p>
            <a:pPr marL="457200" indent="-457200" algn="l" fontAlgn="base">
              <a:buFont typeface="Arial" panose="020B0604020202020204" pitchFamily="34" charset="0"/>
              <a:buChar char="•"/>
            </a:pPr>
            <a:r>
              <a:rPr lang="en-US" sz="2800" dirty="0"/>
              <a:t>Whether this was written to NT Christian like me or to another people group, what can I learn from it about the character of God?</a:t>
            </a:r>
          </a:p>
          <a:p>
            <a:pPr marL="457200" indent="-457200" algn="l" fontAlgn="base">
              <a:buFont typeface="Arial" panose="020B0604020202020204" pitchFamily="34" charset="0"/>
              <a:buChar char="•"/>
            </a:pPr>
            <a:r>
              <a:rPr lang="en-US" sz="2800" dirty="0"/>
              <a:t>How does the content motivate you to be more consecrated?</a:t>
            </a:r>
          </a:p>
          <a:p>
            <a:pPr marL="457200" indent="-457200" algn="l" fontAlgn="base">
              <a:buFont typeface="Arial" panose="020B0604020202020204" pitchFamily="34" charset="0"/>
              <a:buChar char="•"/>
            </a:pPr>
            <a:r>
              <a:rPr lang="en-US" sz="2800" dirty="0"/>
              <a:t>How does the content impact your personal calling?</a:t>
            </a:r>
          </a:p>
          <a:p>
            <a:pPr algn="l"/>
            <a:endParaRPr lang="en-US" sz="3600" b="1" i="1" dirty="0" smtClean="0"/>
          </a:p>
          <a:p>
            <a:pPr algn="l"/>
            <a:r>
              <a:rPr lang="en-US" sz="3600" b="1" i="1" dirty="0" smtClean="0"/>
              <a:t> </a:t>
            </a:r>
            <a:endParaRPr lang="en-US" sz="3600" b="1" dirty="0"/>
          </a:p>
        </p:txBody>
      </p:sp>
    </p:spTree>
    <p:extLst>
      <p:ext uri="{BB962C8B-B14F-4D97-AF65-F5344CB8AC3E}">
        <p14:creationId xmlns:p14="http://schemas.microsoft.com/office/powerpoint/2010/main" val="586996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210124"/>
            <a:ext cx="8211824" cy="3255740"/>
          </a:xfrm>
        </p:spPr>
        <p:txBody>
          <a:bodyPr>
            <a:noAutofit/>
          </a:bodyPr>
          <a:lstStyle/>
          <a:p>
            <a:pPr algn="l"/>
            <a:r>
              <a:rPr lang="en-US" sz="2400" dirty="0" smtClean="0"/>
              <a:t/>
            </a:r>
            <a:br>
              <a:rPr lang="en-US" sz="2400" dirty="0" smtClean="0"/>
            </a:b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smtClean="0"/>
              <a:t>As it concerns Romans 9</a:t>
            </a:r>
            <a:endParaRPr lang="en-US" sz="3200" b="1" dirty="0"/>
          </a:p>
        </p:txBody>
      </p:sp>
      <p:sp>
        <p:nvSpPr>
          <p:cNvPr id="4" name="Text Placeholder 3"/>
          <p:cNvSpPr txBox="1">
            <a:spLocks/>
          </p:cNvSpPr>
          <p:nvPr/>
        </p:nvSpPr>
        <p:spPr>
          <a:xfrm>
            <a:off x="526736" y="1694632"/>
            <a:ext cx="8160063" cy="4354160"/>
          </a:xfrm>
          <a:prstGeom prst="rect">
            <a:avLst/>
          </a:prstGeom>
        </p:spPr>
        <p:txBody>
          <a:bodyPr>
            <a:noAutofit/>
          </a:bodyPr>
          <a:lst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2800" b="1" u="sng" dirty="0" smtClean="0"/>
              <a:t>Historical:</a:t>
            </a:r>
          </a:p>
          <a:p>
            <a:pPr algn="l" fontAlgn="base"/>
            <a:r>
              <a:rPr lang="en-US" dirty="0" smtClean="0"/>
              <a:t>Romans 9 was written </a:t>
            </a:r>
            <a:r>
              <a:rPr lang="en-US" dirty="0"/>
              <a:t>with the intent to better understand God’s plan for the Nation of Israel in light of Gentile salvation. Is </a:t>
            </a:r>
            <a:r>
              <a:rPr lang="en-US" dirty="0" smtClean="0"/>
              <a:t>Israel’s </a:t>
            </a:r>
            <a:r>
              <a:rPr lang="en-US" dirty="0"/>
              <a:t>promise void? Is God unrighteous? Romans 9:14</a:t>
            </a:r>
            <a:endParaRPr lang="en-US" sz="3600" b="1" i="1" dirty="0" smtClean="0"/>
          </a:p>
          <a:p>
            <a:pPr algn="l"/>
            <a:endParaRPr lang="en-US" sz="3600" b="1" i="1" dirty="0" smtClean="0"/>
          </a:p>
          <a:p>
            <a:pPr algn="l"/>
            <a:endParaRPr lang="en-US" sz="3600" b="1" i="1" dirty="0" smtClean="0"/>
          </a:p>
          <a:p>
            <a:pPr algn="l"/>
            <a:r>
              <a:rPr lang="en-US" sz="3600" b="1" i="1" dirty="0" smtClean="0"/>
              <a:t> </a:t>
            </a:r>
            <a:endParaRPr lang="en-US" sz="3600" b="1" dirty="0"/>
          </a:p>
        </p:txBody>
      </p:sp>
    </p:spTree>
    <p:extLst>
      <p:ext uri="{BB962C8B-B14F-4D97-AF65-F5344CB8AC3E}">
        <p14:creationId xmlns:p14="http://schemas.microsoft.com/office/powerpoint/2010/main" val="1797221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210124"/>
            <a:ext cx="8211824" cy="3255740"/>
          </a:xfrm>
        </p:spPr>
        <p:txBody>
          <a:bodyPr>
            <a:noAutofit/>
          </a:bodyPr>
          <a:lstStyle/>
          <a:p>
            <a:pPr algn="l"/>
            <a:r>
              <a:rPr lang="en-US" sz="2400" dirty="0" smtClean="0"/>
              <a:t/>
            </a:r>
            <a:br>
              <a:rPr lang="en-US" sz="2400" dirty="0" smtClean="0"/>
            </a:b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smtClean="0"/>
              <a:t>As it concerns Romans 9</a:t>
            </a:r>
            <a:endParaRPr lang="en-US" sz="3200" b="1" dirty="0"/>
          </a:p>
        </p:txBody>
      </p:sp>
      <p:sp>
        <p:nvSpPr>
          <p:cNvPr id="4" name="Text Placeholder 3"/>
          <p:cNvSpPr txBox="1">
            <a:spLocks/>
          </p:cNvSpPr>
          <p:nvPr/>
        </p:nvSpPr>
        <p:spPr>
          <a:xfrm>
            <a:off x="526736" y="1694632"/>
            <a:ext cx="8160063" cy="4354160"/>
          </a:xfrm>
          <a:prstGeom prst="rect">
            <a:avLst/>
          </a:prstGeom>
        </p:spPr>
        <p:txBody>
          <a:bodyPr>
            <a:noAutofit/>
          </a:bodyPr>
          <a:lst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2800" b="1" u="sng" dirty="0" smtClean="0"/>
              <a:t>Doctrinal:</a:t>
            </a:r>
          </a:p>
          <a:p>
            <a:pPr algn="l" fontAlgn="base"/>
            <a:r>
              <a:rPr lang="en-US" dirty="0" smtClean="0"/>
              <a:t>The</a:t>
            </a:r>
            <a:r>
              <a:rPr lang="en-US" b="1" dirty="0" smtClean="0"/>
              <a:t> </a:t>
            </a:r>
            <a:r>
              <a:rPr lang="en-US" dirty="0" smtClean="0"/>
              <a:t>doctrines </a:t>
            </a:r>
            <a:r>
              <a:rPr lang="en-US" dirty="0"/>
              <a:t>in Romans 9 apply to God’s perspective of Israel in the past and his election of nations and governments to execute his sovereign plan for the world.</a:t>
            </a:r>
            <a:endParaRPr lang="en-US" sz="3600" b="1" i="1" dirty="0" smtClean="0"/>
          </a:p>
          <a:p>
            <a:pPr algn="l"/>
            <a:endParaRPr lang="en-US" sz="3600" b="1" i="1" dirty="0" smtClean="0"/>
          </a:p>
          <a:p>
            <a:pPr algn="l"/>
            <a:r>
              <a:rPr lang="en-US" sz="3600" b="1" i="1" dirty="0" smtClean="0"/>
              <a:t> </a:t>
            </a:r>
            <a:endParaRPr lang="en-US" sz="3600" b="1" dirty="0"/>
          </a:p>
        </p:txBody>
      </p:sp>
    </p:spTree>
    <p:extLst>
      <p:ext uri="{BB962C8B-B14F-4D97-AF65-F5344CB8AC3E}">
        <p14:creationId xmlns:p14="http://schemas.microsoft.com/office/powerpoint/2010/main" val="370922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210124"/>
            <a:ext cx="8211824" cy="3255740"/>
          </a:xfrm>
        </p:spPr>
        <p:txBody>
          <a:bodyPr>
            <a:noAutofit/>
          </a:bodyPr>
          <a:lstStyle/>
          <a:p>
            <a:pPr algn="l"/>
            <a:r>
              <a:rPr lang="en-US" sz="2400" dirty="0" smtClean="0"/>
              <a:t/>
            </a:r>
            <a:br>
              <a:rPr lang="en-US" sz="2400" dirty="0" smtClean="0"/>
            </a:b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smtClean="0"/>
              <a:t>As it concerns Romans 9</a:t>
            </a:r>
            <a:endParaRPr lang="en-US" sz="3200" b="1" dirty="0"/>
          </a:p>
        </p:txBody>
      </p:sp>
      <p:sp>
        <p:nvSpPr>
          <p:cNvPr id="4" name="Text Placeholder 3"/>
          <p:cNvSpPr txBox="1">
            <a:spLocks/>
          </p:cNvSpPr>
          <p:nvPr/>
        </p:nvSpPr>
        <p:spPr>
          <a:xfrm>
            <a:off x="526736" y="1514666"/>
            <a:ext cx="8160063" cy="4354160"/>
          </a:xfrm>
          <a:prstGeom prst="rect">
            <a:avLst/>
          </a:prstGeom>
        </p:spPr>
        <p:txBody>
          <a:bodyPr>
            <a:noAutofit/>
          </a:bodyPr>
          <a:lst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2800" b="1" u="sng" dirty="0" smtClean="0"/>
              <a:t>Inspirational:</a:t>
            </a:r>
          </a:p>
          <a:p>
            <a:pPr algn="l" fontAlgn="base"/>
            <a:r>
              <a:rPr lang="en-US" dirty="0" smtClean="0"/>
              <a:t>Romans 9 should </a:t>
            </a:r>
            <a:r>
              <a:rPr lang="en-US" dirty="0"/>
              <a:t>inspire us to have God’s perspective of Israel, to pray for them in anticipation of their salvation. This should remind us of God’s </a:t>
            </a:r>
            <a:r>
              <a:rPr lang="en-US" dirty="0" smtClean="0"/>
              <a:t>loyalty to his children and ultimate </a:t>
            </a:r>
            <a:r>
              <a:rPr lang="en-US" dirty="0"/>
              <a:t>plan for all mankind.</a:t>
            </a:r>
            <a:endParaRPr lang="en-US" sz="3600" b="1" i="1" dirty="0" smtClean="0"/>
          </a:p>
          <a:p>
            <a:pPr algn="l"/>
            <a:endParaRPr lang="en-US" sz="3600" b="1" i="1" dirty="0" smtClean="0"/>
          </a:p>
          <a:p>
            <a:pPr algn="l"/>
            <a:r>
              <a:rPr lang="en-US" sz="3600" b="1" i="1" dirty="0" smtClean="0"/>
              <a:t> </a:t>
            </a:r>
            <a:endParaRPr lang="en-US" sz="3600" b="1" dirty="0"/>
          </a:p>
        </p:txBody>
      </p:sp>
    </p:spTree>
    <p:extLst>
      <p:ext uri="{BB962C8B-B14F-4D97-AF65-F5344CB8AC3E}">
        <p14:creationId xmlns:p14="http://schemas.microsoft.com/office/powerpoint/2010/main" val="2267047000"/>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7175</TotalTime>
  <Words>1627</Words>
  <Application>Microsoft Office PowerPoint</Application>
  <PresentationFormat>On-screen Show (16:9)</PresentationFormat>
  <Paragraphs>128</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Adelle-Regular</vt:lpstr>
      <vt:lpstr>Apple Chancery</vt:lpstr>
      <vt:lpstr>Arial</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LFBI</cp:lastModifiedBy>
  <cp:revision>184</cp:revision>
  <dcterms:created xsi:type="dcterms:W3CDTF">2014-03-26T14:03:34Z</dcterms:created>
  <dcterms:modified xsi:type="dcterms:W3CDTF">2017-09-19T22:19:02Z</dcterms:modified>
</cp:coreProperties>
</file>