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25" r:id="rId2"/>
    <p:sldId id="764" r:id="rId3"/>
    <p:sldId id="765" r:id="rId4"/>
    <p:sldId id="766" r:id="rId5"/>
    <p:sldId id="727" r:id="rId6"/>
    <p:sldId id="750" r:id="rId7"/>
    <p:sldId id="767" r:id="rId8"/>
    <p:sldId id="741" r:id="rId9"/>
    <p:sldId id="768" r:id="rId10"/>
    <p:sldId id="769" r:id="rId11"/>
    <p:sldId id="770" r:id="rId12"/>
    <p:sldId id="771" r:id="rId13"/>
    <p:sldId id="772" r:id="rId14"/>
    <p:sldId id="773" r:id="rId15"/>
    <p:sldId id="774" r:id="rId16"/>
    <p:sldId id="775" r:id="rId17"/>
    <p:sldId id="776" r:id="rId18"/>
    <p:sldId id="777" r:id="rId19"/>
    <p:sldId id="785" r:id="rId20"/>
    <p:sldId id="778" r:id="rId21"/>
    <p:sldId id="779" r:id="rId22"/>
    <p:sldId id="783" r:id="rId23"/>
    <p:sldId id="780" r:id="rId24"/>
    <p:sldId id="784" r:id="rId25"/>
    <p:sldId id="781" r:id="rId26"/>
    <p:sldId id="782" r:id="rId27"/>
    <p:sldId id="786" r:id="rId28"/>
    <p:sldId id="787" r:id="rId29"/>
    <p:sldId id="788" r:id="rId30"/>
    <p:sldId id="789" r:id="rId31"/>
    <p:sldId id="790"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95" d="100"/>
          <a:sy n="95" d="100"/>
        </p:scale>
        <p:origin x="798"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rot="21440812">
            <a:off x="1174096" y="1766750"/>
            <a:ext cx="6432012" cy="1591442"/>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2" name="Title 1"/>
          <p:cNvSpPr>
            <a:spLocks noGrp="1"/>
          </p:cNvSpPr>
          <p:nvPr>
            <p:ph type="title" hasCustomPrompt="1"/>
          </p:nvPr>
        </p:nvSpPr>
        <p:spPr>
          <a:xfrm rot="21427123">
            <a:off x="2891573" y="279539"/>
            <a:ext cx="3298948" cy="878548"/>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1/30/2018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91601"/>
            <a:ext cx="8160063" cy="4354160"/>
          </a:xfrm>
        </p:spPr>
        <p:txBody>
          <a:bodyPr>
            <a:noAutofit/>
          </a:bodyPr>
          <a:lstStyle/>
          <a:p>
            <a:pPr algn="l"/>
            <a:r>
              <a:rPr lang="en-US" sz="4000" b="1" dirty="0" smtClean="0"/>
              <a:t>REVIEW</a:t>
            </a:r>
          </a:p>
          <a:p>
            <a:pPr algn="l"/>
            <a:r>
              <a:rPr lang="en-US" i="1" dirty="0"/>
              <a:t>Rom 12:1 I beseech you therefore, brethren, by the mercies of God, that ye present your bodies a living sacrifice, holy, acceptable unto God, [which is] your reasonable service</a:t>
            </a:r>
            <a:r>
              <a:rPr lang="en-US" i="1" dirty="0" smtClean="0"/>
              <a:t>.</a:t>
            </a:r>
          </a:p>
          <a:p>
            <a:pPr algn="l"/>
            <a:endParaRPr lang="en-US" i="1" dirty="0"/>
          </a:p>
          <a:p>
            <a:pPr algn="l"/>
            <a:r>
              <a:rPr lang="en-US" i="1" dirty="0" smtClean="0"/>
              <a:t> </a:t>
            </a:r>
            <a:endParaRPr lang="en-US" dirty="0"/>
          </a:p>
        </p:txBody>
      </p:sp>
    </p:spTree>
    <p:extLst>
      <p:ext uri="{BB962C8B-B14F-4D97-AF65-F5344CB8AC3E}">
        <p14:creationId xmlns:p14="http://schemas.microsoft.com/office/powerpoint/2010/main" val="1602502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31085"/>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algn="l" fontAlgn="base"/>
            <a:r>
              <a:rPr lang="en-US" sz="4000" b="1" dirty="0" smtClean="0"/>
              <a:t>KEY POINT #2</a:t>
            </a:r>
          </a:p>
          <a:p>
            <a:pPr algn="l" fontAlgn="base"/>
            <a:r>
              <a:rPr lang="en-US" b="1" dirty="0"/>
              <a:t>A Christian with a sober mind values the equity of God’s grace</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1606717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556865"/>
            <a:ext cx="8160063" cy="4354160"/>
          </a:xfrm>
        </p:spPr>
        <p:txBody>
          <a:bodyPr/>
          <a:lstStyle/>
          <a:p>
            <a:pPr algn="l"/>
            <a:r>
              <a:rPr lang="en-US" b="1" dirty="0"/>
              <a:t>Equality - the fleshly demand that everyone have the same rank and vocation.</a:t>
            </a:r>
          </a:p>
          <a:p>
            <a:pPr algn="l"/>
            <a:endParaRPr lang="en-US" u="sng" dirty="0" smtClean="0"/>
          </a:p>
          <a:p>
            <a:pPr algn="l"/>
            <a:endParaRPr lang="en-US" u="sng" dirty="0"/>
          </a:p>
          <a:p>
            <a:pPr algn="l"/>
            <a:endParaRPr lang="en-US" u="sng" dirty="0" smtClean="0"/>
          </a:p>
          <a:p>
            <a:pPr algn="l"/>
            <a:endParaRPr lang="en-US" u="sng" dirty="0"/>
          </a:p>
          <a:p>
            <a:pPr algn="l"/>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1258685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1037313"/>
            <a:ext cx="8160063" cy="4354160"/>
          </a:xfrm>
        </p:spPr>
        <p:txBody>
          <a:bodyPr/>
          <a:lstStyle/>
          <a:p>
            <a:pPr algn="l"/>
            <a:r>
              <a:rPr lang="en-US" b="1" dirty="0" smtClean="0"/>
              <a:t>Equality - the fleshly demand that </a:t>
            </a:r>
            <a:r>
              <a:rPr lang="en-US" b="1" dirty="0"/>
              <a:t>everyone have the same rank and vocation</a:t>
            </a:r>
            <a:r>
              <a:rPr lang="en-US" b="1" dirty="0" smtClean="0"/>
              <a:t>.</a:t>
            </a:r>
          </a:p>
          <a:p>
            <a:pPr algn="l"/>
            <a:endParaRPr lang="en-US" b="1" u="sng" dirty="0"/>
          </a:p>
          <a:p>
            <a:pPr algn="l"/>
            <a:r>
              <a:rPr lang="en-US" b="1" dirty="0"/>
              <a:t>Equity </a:t>
            </a:r>
            <a:r>
              <a:rPr lang="en-US" b="1" dirty="0" smtClean="0"/>
              <a:t>– is the God-like quality </a:t>
            </a:r>
            <a:r>
              <a:rPr lang="en-US" b="1" dirty="0"/>
              <a:t>of being fair or </a:t>
            </a:r>
            <a:r>
              <a:rPr lang="en-US" b="1" dirty="0" smtClean="0"/>
              <a:t>impartial</a:t>
            </a:r>
            <a:endParaRPr lang="en-US" b="1" u="sng" dirty="0"/>
          </a:p>
          <a:p>
            <a:pPr algn="l"/>
            <a:endParaRPr lang="en-US" u="sng" dirty="0" smtClean="0"/>
          </a:p>
          <a:p>
            <a:pPr algn="l"/>
            <a:endParaRPr lang="en-US" u="sng" dirty="0"/>
          </a:p>
          <a:p>
            <a:pPr algn="l"/>
            <a:endParaRPr lang="en-US" u="sng" dirty="0" smtClean="0"/>
          </a:p>
          <a:p>
            <a:pPr algn="l"/>
            <a:endParaRPr lang="en-US" u="sng" dirty="0"/>
          </a:p>
          <a:p>
            <a:pPr algn="l"/>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6850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1409272"/>
            <a:ext cx="8160063" cy="4354160"/>
          </a:xfrm>
        </p:spPr>
        <p:txBody>
          <a:bodyPr>
            <a:normAutofit fontScale="92500" lnSpcReduction="10000"/>
          </a:bodyPr>
          <a:lstStyle/>
          <a:p>
            <a:pPr algn="l"/>
            <a:r>
              <a:rPr lang="en-US" b="1" dirty="0" smtClean="0"/>
              <a:t>Equality</a:t>
            </a:r>
            <a:r>
              <a:rPr lang="en-US" dirty="0" smtClean="0"/>
              <a:t>…</a:t>
            </a:r>
            <a:r>
              <a:rPr lang="en-US" b="1" dirty="0" smtClean="0"/>
              <a:t>demands </a:t>
            </a:r>
            <a:r>
              <a:rPr lang="en-US" b="1" dirty="0"/>
              <a:t>everyone have the same rank and vocation</a:t>
            </a:r>
            <a:r>
              <a:rPr lang="en-US" b="1" dirty="0" smtClean="0"/>
              <a:t>.</a:t>
            </a:r>
          </a:p>
          <a:p>
            <a:pPr algn="l"/>
            <a:endParaRPr lang="en-US" b="1" u="sng" dirty="0"/>
          </a:p>
          <a:p>
            <a:pPr algn="l"/>
            <a:r>
              <a:rPr lang="en-US" b="1" dirty="0"/>
              <a:t>Equity - the quality of being fair or </a:t>
            </a:r>
            <a:r>
              <a:rPr lang="en-US" b="1" dirty="0" smtClean="0"/>
              <a:t>impartial</a:t>
            </a:r>
            <a:endParaRPr lang="en-US" u="sng" dirty="0"/>
          </a:p>
          <a:p>
            <a:pPr algn="l"/>
            <a:endParaRPr lang="en-US" u="sng" dirty="0" smtClean="0"/>
          </a:p>
          <a:p>
            <a:pPr algn="l"/>
            <a:r>
              <a:rPr lang="en-US" i="1" dirty="0"/>
              <a:t>Act 10:34 Then Peter opened [his] mouth, and said, Of a truth I perceive that God is no respecter of persons: 35 But in every nation he that </a:t>
            </a:r>
            <a:r>
              <a:rPr lang="en-US" i="1" dirty="0" err="1"/>
              <a:t>feareth</a:t>
            </a:r>
            <a:r>
              <a:rPr lang="en-US" i="1" dirty="0"/>
              <a:t> him, and </a:t>
            </a:r>
            <a:r>
              <a:rPr lang="en-US" i="1" dirty="0" err="1"/>
              <a:t>worketh</a:t>
            </a:r>
            <a:r>
              <a:rPr lang="en-US" i="1" dirty="0"/>
              <a:t> righteousness, is accepted with him.</a:t>
            </a:r>
            <a:endParaRPr lang="en-US" u="sng" dirty="0"/>
          </a:p>
          <a:p>
            <a:pPr algn="l"/>
            <a:endParaRPr lang="en-US" u="sng" dirty="0" smtClean="0"/>
          </a:p>
          <a:p>
            <a:pPr algn="l"/>
            <a:endParaRPr lang="en-US" u="sng" dirty="0"/>
          </a:p>
          <a:p>
            <a:pPr algn="l"/>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3306747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944323"/>
            <a:ext cx="8160063" cy="4354160"/>
          </a:xfrm>
        </p:spPr>
        <p:txBody>
          <a:bodyPr>
            <a:normAutofit fontScale="92500" lnSpcReduction="10000"/>
          </a:bodyPr>
          <a:lstStyle/>
          <a:p>
            <a:pPr algn="l"/>
            <a:r>
              <a:rPr lang="en-US" i="1" dirty="0" smtClean="0"/>
              <a:t>Romans 12:4 </a:t>
            </a:r>
            <a:r>
              <a:rPr lang="en-US" i="1" u="sng" dirty="0"/>
              <a:t>For as we have many members in one body, and all members have not the same office:</a:t>
            </a:r>
            <a:r>
              <a:rPr lang="en-US" i="1" dirty="0"/>
              <a:t> 5 So we, [being] many, are one body in Christ, and every one members one of another. 6 Having then gifts differing according to the grace that is given to us, whether prophecy, [let us prophesy - ] according to the proportion of faith; 7 Or ministry, [let us wait] on [our] ministering: or he that </a:t>
            </a:r>
            <a:r>
              <a:rPr lang="en-US" i="1" dirty="0" err="1"/>
              <a:t>teacheth</a:t>
            </a:r>
            <a:r>
              <a:rPr lang="en-US" i="1" dirty="0"/>
              <a:t>, on teaching; 8 Or he that </a:t>
            </a:r>
            <a:r>
              <a:rPr lang="en-US" i="1" dirty="0" err="1"/>
              <a:t>exhorteth</a:t>
            </a:r>
            <a:r>
              <a:rPr lang="en-US" i="1" dirty="0"/>
              <a:t>, on </a:t>
            </a:r>
            <a:endParaRPr lang="en-US" u="sng" dirty="0" smtClean="0"/>
          </a:p>
          <a:p>
            <a:pPr algn="l"/>
            <a:endParaRPr lang="en-US" u="sng" dirty="0"/>
          </a:p>
          <a:p>
            <a:pPr algn="l"/>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1697841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944323"/>
            <a:ext cx="8160063" cy="4354160"/>
          </a:xfrm>
        </p:spPr>
        <p:txBody>
          <a:bodyPr>
            <a:normAutofit fontScale="92500" lnSpcReduction="10000"/>
          </a:bodyPr>
          <a:lstStyle/>
          <a:p>
            <a:pPr algn="l"/>
            <a:r>
              <a:rPr lang="en-US" i="1" dirty="0" smtClean="0"/>
              <a:t>Romans 12:4 </a:t>
            </a:r>
            <a:r>
              <a:rPr lang="en-US" i="1" dirty="0"/>
              <a:t>For as we have many members in one body, and all members have not the same office: 5 </a:t>
            </a:r>
            <a:r>
              <a:rPr lang="en-US" i="1" u="sng" dirty="0"/>
              <a:t>So we, [being] many, are one body in Christ, and every one members one of another. 6 Having then gifts differing according to the grace that is given to us, whether prophecy, [let us prophesy - ] according to the proportion of faith; 7 Or ministry, [let us wait] on [our] ministering: or he that </a:t>
            </a:r>
            <a:r>
              <a:rPr lang="en-US" i="1" u="sng" dirty="0" err="1"/>
              <a:t>teacheth</a:t>
            </a:r>
            <a:r>
              <a:rPr lang="en-US" i="1" u="sng" dirty="0"/>
              <a:t>, on teaching; 8 Or he that </a:t>
            </a:r>
            <a:r>
              <a:rPr lang="en-US" i="1" u="sng" dirty="0" err="1"/>
              <a:t>exhorteth</a:t>
            </a:r>
            <a:r>
              <a:rPr lang="en-US" i="1" u="sng" dirty="0"/>
              <a:t>, on </a:t>
            </a:r>
            <a:endParaRPr lang="en-US" u="sng" dirty="0" smtClean="0"/>
          </a:p>
          <a:p>
            <a:pPr algn="l"/>
            <a:endParaRPr lang="en-US" u="sng" dirty="0"/>
          </a:p>
          <a:p>
            <a:pPr algn="l"/>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1766325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603360"/>
            <a:ext cx="8160063" cy="4354160"/>
          </a:xfrm>
        </p:spPr>
        <p:txBody>
          <a:bodyPr>
            <a:normAutofit/>
          </a:bodyPr>
          <a:lstStyle/>
          <a:p>
            <a:pPr algn="l"/>
            <a:r>
              <a:rPr lang="en-US" b="1" u="sng" dirty="0"/>
              <a:t>The Gifts and their Work</a:t>
            </a:r>
            <a:endParaRPr lang="en-US" sz="2400" b="1" dirty="0" smtClean="0"/>
          </a:p>
          <a:p>
            <a:pPr marL="457200" indent="-457200" algn="l">
              <a:buAutoNum type="arabicPeriod"/>
            </a:pPr>
            <a:r>
              <a:rPr lang="en-US" sz="2400" b="1" dirty="0" smtClean="0"/>
              <a:t>Prophecy </a:t>
            </a:r>
            <a:r>
              <a:rPr lang="en-US" sz="2400" b="1" dirty="0"/>
              <a:t>- the gift of preach the gospel </a:t>
            </a:r>
          </a:p>
          <a:p>
            <a:pPr marL="457200" indent="-457200" algn="l">
              <a:buAutoNum type="arabicPeriod"/>
            </a:pPr>
            <a:endParaRPr lang="en-US" sz="2400" b="1" u="sng" dirty="0" smtClean="0"/>
          </a:p>
          <a:p>
            <a:pPr marL="457200" indent="-457200" algn="l">
              <a:buAutoNum type="arabicPeriod"/>
            </a:pPr>
            <a:endParaRPr lang="en-US" sz="2400" b="1" u="sng" dirty="0"/>
          </a:p>
          <a:p>
            <a:pPr marL="457200" indent="-457200" algn="l">
              <a:buAutoNum type="arabicPeriod"/>
            </a:pPr>
            <a:endParaRPr lang="en-US" sz="2400" b="1" u="sng" dirty="0" smtClean="0"/>
          </a:p>
          <a:p>
            <a:pPr marL="457200" indent="-457200" algn="l">
              <a:buAutoNum type="arabicPeriod"/>
            </a:pPr>
            <a:endParaRPr lang="en-US" sz="2400" b="1" u="sng" dirty="0"/>
          </a:p>
          <a:p>
            <a:pPr marL="457200" indent="-457200" algn="l">
              <a:buAutoNum type="arabicPeriod"/>
            </a:pPr>
            <a:endParaRPr lang="en-US" sz="2400" b="1" u="sng" dirty="0" smtClean="0"/>
          </a:p>
          <a:p>
            <a:pPr marL="457200" indent="-457200" algn="l">
              <a:buAutoNum type="arabicPeriod"/>
            </a:pPr>
            <a:endParaRPr lang="en-US" sz="2400" b="1" u="sng" dirty="0"/>
          </a:p>
          <a:p>
            <a:pPr marL="457200" indent="-457200" algn="l">
              <a:buAutoNum type="arabicPeriod"/>
            </a:pPr>
            <a:endParaRPr lang="en-US" sz="2400" u="sng" dirty="0"/>
          </a:p>
          <a:p>
            <a:pPr algn="l"/>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1150490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865756"/>
            <a:ext cx="8160063" cy="4354160"/>
          </a:xfrm>
        </p:spPr>
        <p:txBody>
          <a:bodyPr>
            <a:normAutofit/>
          </a:bodyPr>
          <a:lstStyle/>
          <a:p>
            <a:pPr algn="l"/>
            <a:r>
              <a:rPr lang="en-US" b="1" u="sng" dirty="0"/>
              <a:t>The Gifts and their Work</a:t>
            </a:r>
            <a:endParaRPr lang="en-US" sz="2400" b="1" dirty="0" smtClean="0"/>
          </a:p>
          <a:p>
            <a:pPr marL="457200" indent="-457200" algn="l">
              <a:buAutoNum type="arabicPeriod"/>
            </a:pPr>
            <a:r>
              <a:rPr lang="en-US" sz="2400" b="1" dirty="0" smtClean="0"/>
              <a:t>Prophecy </a:t>
            </a:r>
            <a:r>
              <a:rPr lang="en-US" sz="2400" b="1" dirty="0"/>
              <a:t>- the gift of preach the </a:t>
            </a:r>
            <a:r>
              <a:rPr lang="en-US" sz="2400" b="1" dirty="0" smtClean="0"/>
              <a:t>gospel</a:t>
            </a:r>
          </a:p>
          <a:p>
            <a:pPr marL="457200" indent="-457200" algn="l">
              <a:buAutoNum type="arabicPeriod"/>
            </a:pPr>
            <a:r>
              <a:rPr lang="en-US" sz="2400" b="1" dirty="0"/>
              <a:t>Ministry - the gift of service -  of all kinds</a:t>
            </a:r>
            <a:r>
              <a:rPr lang="en-US" sz="2400" b="1" dirty="0" smtClean="0"/>
              <a:t> </a:t>
            </a:r>
            <a:endParaRPr lang="en-US" sz="2400" b="1" dirty="0"/>
          </a:p>
          <a:p>
            <a:pPr marL="457200" indent="-457200" algn="l">
              <a:buAutoNum type="arabicPeriod"/>
            </a:pPr>
            <a:endParaRPr lang="en-US" sz="2400" b="1" u="sng" dirty="0" smtClean="0"/>
          </a:p>
          <a:p>
            <a:pPr marL="457200" indent="-457200" algn="l">
              <a:buAutoNum type="arabicPeriod"/>
            </a:pPr>
            <a:endParaRPr lang="en-US" sz="2400" b="1" u="sng" dirty="0"/>
          </a:p>
          <a:p>
            <a:pPr marL="457200" indent="-457200" algn="l">
              <a:buAutoNum type="arabicPeriod"/>
            </a:pPr>
            <a:endParaRPr lang="en-US" sz="2400" b="1" u="sng" dirty="0" smtClean="0"/>
          </a:p>
          <a:p>
            <a:pPr marL="457200" indent="-457200" algn="l">
              <a:buAutoNum type="arabicPeriod"/>
            </a:pPr>
            <a:endParaRPr lang="en-US" sz="2400" b="1" u="sng" dirty="0"/>
          </a:p>
          <a:p>
            <a:pPr marL="457200" indent="-457200" algn="l">
              <a:buAutoNum type="arabicPeriod"/>
            </a:pPr>
            <a:endParaRPr lang="en-US" sz="2400" b="1" u="sng" dirty="0" smtClean="0"/>
          </a:p>
          <a:p>
            <a:pPr marL="457200" indent="-457200" algn="l">
              <a:buAutoNum type="arabicPeriod"/>
            </a:pPr>
            <a:endParaRPr lang="en-US" sz="2400" b="1" u="sng" dirty="0"/>
          </a:p>
          <a:p>
            <a:pPr marL="457200" indent="-457200" algn="l">
              <a:buAutoNum type="arabicPeriod"/>
            </a:pPr>
            <a:endParaRPr lang="en-US" sz="2400" u="sng" dirty="0"/>
          </a:p>
          <a:p>
            <a:pPr algn="l"/>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1568226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819262"/>
            <a:ext cx="8160063" cy="4354160"/>
          </a:xfrm>
        </p:spPr>
        <p:txBody>
          <a:bodyPr>
            <a:normAutofit/>
          </a:bodyPr>
          <a:lstStyle/>
          <a:p>
            <a:pPr algn="l"/>
            <a:r>
              <a:rPr lang="en-US" b="1" u="sng" dirty="0"/>
              <a:t>The Gifts and their Work</a:t>
            </a:r>
            <a:endParaRPr lang="en-US" sz="2400" b="1" dirty="0" smtClean="0"/>
          </a:p>
          <a:p>
            <a:pPr marL="457200" indent="-457200" algn="l">
              <a:buAutoNum type="arabicPeriod"/>
            </a:pPr>
            <a:r>
              <a:rPr lang="en-US" sz="2400" b="1" dirty="0" smtClean="0"/>
              <a:t>Prophecy </a:t>
            </a:r>
            <a:r>
              <a:rPr lang="en-US" sz="2400" b="1" dirty="0"/>
              <a:t>- the gift of preach the </a:t>
            </a:r>
            <a:r>
              <a:rPr lang="en-US" sz="2400" b="1" dirty="0" smtClean="0"/>
              <a:t>gospel</a:t>
            </a:r>
          </a:p>
          <a:p>
            <a:pPr marL="457200" indent="-457200" algn="l">
              <a:buAutoNum type="arabicPeriod"/>
            </a:pPr>
            <a:r>
              <a:rPr lang="en-US" sz="2400" b="1" dirty="0"/>
              <a:t>Ministry - the gift of service -  of all kinds</a:t>
            </a:r>
            <a:r>
              <a:rPr lang="en-US" sz="2400" b="1" dirty="0" smtClean="0"/>
              <a:t> </a:t>
            </a:r>
            <a:endParaRPr lang="en-US" sz="2400" b="1" dirty="0"/>
          </a:p>
          <a:p>
            <a:pPr marL="457200" indent="-457200" algn="l">
              <a:buAutoNum type="arabicPeriod"/>
            </a:pPr>
            <a:endParaRPr lang="en-US" sz="2400" b="1" u="sng" dirty="0" smtClean="0"/>
          </a:p>
          <a:p>
            <a:pPr marL="457200" indent="-457200" algn="l">
              <a:buAutoNum type="arabicPeriod"/>
            </a:pPr>
            <a:endParaRPr lang="en-US" sz="2400" b="1" u="sng" dirty="0"/>
          </a:p>
          <a:p>
            <a:pPr marL="457200" indent="-457200" algn="l">
              <a:buAutoNum type="arabicPeriod"/>
            </a:pPr>
            <a:endParaRPr lang="en-US" sz="2400" b="1" u="sng" dirty="0" smtClean="0"/>
          </a:p>
          <a:p>
            <a:pPr marL="457200" indent="-457200" algn="l">
              <a:buAutoNum type="arabicPeriod"/>
            </a:pPr>
            <a:endParaRPr lang="en-US" sz="2400" b="1" u="sng" dirty="0"/>
          </a:p>
          <a:p>
            <a:pPr marL="457200" indent="-457200" algn="l">
              <a:buAutoNum type="arabicPeriod"/>
            </a:pPr>
            <a:endParaRPr lang="en-US" sz="2400" b="1" u="sng" dirty="0" smtClean="0"/>
          </a:p>
          <a:p>
            <a:pPr marL="457200" indent="-457200" algn="l">
              <a:buAutoNum type="arabicPeriod"/>
            </a:pPr>
            <a:endParaRPr lang="en-US" sz="2400" b="1" u="sng" dirty="0"/>
          </a:p>
          <a:p>
            <a:pPr marL="457200" indent="-457200" algn="l">
              <a:buAutoNum type="arabicPeriod"/>
            </a:pPr>
            <a:endParaRPr lang="en-US" sz="2400" u="sng" dirty="0"/>
          </a:p>
          <a:p>
            <a:pPr algn="l"/>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4210696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819262"/>
            <a:ext cx="8160063" cy="4354160"/>
          </a:xfrm>
        </p:spPr>
        <p:txBody>
          <a:bodyPr>
            <a:normAutofit/>
          </a:bodyPr>
          <a:lstStyle/>
          <a:p>
            <a:pPr algn="l"/>
            <a:r>
              <a:rPr lang="en-US" i="1" dirty="0"/>
              <a:t>Mar 10:45 For even the Son of man came not to be ministered unto, but to minister, and to give his life a ransom for many.</a:t>
            </a:r>
            <a:endParaRPr lang="en-US" sz="2400" b="1" u="sng" dirty="0"/>
          </a:p>
          <a:p>
            <a:pPr marL="457200" indent="-457200" algn="l">
              <a:buAutoNum type="arabicPeriod"/>
            </a:pPr>
            <a:endParaRPr lang="en-US" sz="2400" b="1" u="sng" dirty="0" smtClean="0"/>
          </a:p>
          <a:p>
            <a:pPr marL="457200" indent="-457200" algn="l">
              <a:buAutoNum type="arabicPeriod"/>
            </a:pPr>
            <a:endParaRPr lang="en-US" sz="2400" b="1" u="sng" dirty="0"/>
          </a:p>
          <a:p>
            <a:pPr marL="457200" indent="-457200" algn="l">
              <a:buAutoNum type="arabicPeriod"/>
            </a:pPr>
            <a:endParaRPr lang="en-US" sz="2400" b="1" u="sng" dirty="0" smtClean="0"/>
          </a:p>
          <a:p>
            <a:pPr marL="457200" indent="-457200" algn="l">
              <a:buAutoNum type="arabicPeriod"/>
            </a:pPr>
            <a:endParaRPr lang="en-US" sz="2400" b="1" u="sng" dirty="0"/>
          </a:p>
          <a:p>
            <a:pPr marL="457200" indent="-457200" algn="l">
              <a:buAutoNum type="arabicPeriod"/>
            </a:pPr>
            <a:endParaRPr lang="en-US" sz="2400" u="sng" dirty="0"/>
          </a:p>
          <a:p>
            <a:pPr algn="l"/>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3430048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234042"/>
            <a:ext cx="8160063" cy="4354160"/>
          </a:xfrm>
        </p:spPr>
        <p:txBody>
          <a:bodyPr>
            <a:noAutofit/>
          </a:bodyPr>
          <a:lstStyle/>
          <a:p>
            <a:pPr algn="l" fontAlgn="base"/>
            <a:r>
              <a:rPr lang="en-US" sz="2400" b="1" u="sng" dirty="0"/>
              <a:t>Convenient Christian</a:t>
            </a:r>
            <a:r>
              <a:rPr lang="en-US" sz="2400" dirty="0"/>
              <a:t> - follows Christ until it infringes on their personal </a:t>
            </a:r>
            <a:r>
              <a:rPr lang="en-US" sz="2400" dirty="0" smtClean="0"/>
              <a:t>lifestyle.</a:t>
            </a:r>
          </a:p>
          <a:p>
            <a:pPr algn="l" fontAlgn="base"/>
            <a:endParaRPr lang="en-US" sz="2400" dirty="0"/>
          </a:p>
          <a:p>
            <a:pPr algn="l" fontAlgn="base"/>
            <a:r>
              <a:rPr lang="en-US" sz="2400" b="1" u="sng" dirty="0"/>
              <a:t>Consecrated Christian</a:t>
            </a:r>
            <a:r>
              <a:rPr lang="en-US" sz="2400" dirty="0"/>
              <a:t> - follows Christ with their intellect, emotions and personal will </a:t>
            </a:r>
            <a:r>
              <a:rPr lang="en-US" sz="2400" dirty="0" smtClean="0"/>
              <a:t>power but never yields their life. </a:t>
            </a:r>
          </a:p>
          <a:p>
            <a:pPr algn="l" fontAlgn="base"/>
            <a:endParaRPr lang="en-US" sz="2400" dirty="0"/>
          </a:p>
          <a:p>
            <a:pPr algn="l"/>
            <a:r>
              <a:rPr lang="en-US" sz="2400" b="1" u="sng" dirty="0"/>
              <a:t>Controlled Christian</a:t>
            </a:r>
            <a:r>
              <a:rPr lang="en-US" sz="2400" dirty="0"/>
              <a:t> - follows </a:t>
            </a:r>
            <a:r>
              <a:rPr lang="en-US" sz="2400" dirty="0" smtClean="0"/>
              <a:t>Christ with a completely yielded life. </a:t>
            </a:r>
            <a:r>
              <a:rPr lang="en-US" sz="2400" dirty="0"/>
              <a:t/>
            </a:r>
            <a:br>
              <a:rPr lang="en-US" sz="2400" dirty="0"/>
            </a:br>
            <a:r>
              <a:rPr lang="en-US" sz="2400" dirty="0"/>
              <a:t/>
            </a:r>
            <a:br>
              <a:rPr lang="en-US" sz="2400" dirty="0"/>
            </a:br>
            <a:r>
              <a:rPr lang="en-US" sz="2400" dirty="0"/>
              <a:t/>
            </a:r>
            <a:br>
              <a:rPr lang="en-US" sz="2400" dirty="0"/>
            </a:br>
            <a:endParaRPr lang="en-US" sz="2400" b="1" dirty="0"/>
          </a:p>
          <a:p>
            <a:pPr algn="l"/>
            <a:endParaRPr lang="en-US" sz="2400" i="1" dirty="0"/>
          </a:p>
          <a:p>
            <a:pPr algn="l"/>
            <a:r>
              <a:rPr lang="en-US" sz="2400" i="1" dirty="0" smtClean="0"/>
              <a:t> </a:t>
            </a:r>
            <a:endParaRPr lang="en-US" sz="2400" dirty="0"/>
          </a:p>
        </p:txBody>
      </p:sp>
    </p:spTree>
    <p:extLst>
      <p:ext uri="{BB962C8B-B14F-4D97-AF65-F5344CB8AC3E}">
        <p14:creationId xmlns:p14="http://schemas.microsoft.com/office/powerpoint/2010/main" val="577787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1330708"/>
            <a:ext cx="8160063" cy="4354160"/>
          </a:xfrm>
        </p:spPr>
        <p:txBody>
          <a:bodyPr>
            <a:normAutofit/>
          </a:bodyPr>
          <a:lstStyle/>
          <a:p>
            <a:pPr algn="l"/>
            <a:r>
              <a:rPr lang="en-US" b="1" u="sng" dirty="0"/>
              <a:t>The Gifts and their Work</a:t>
            </a:r>
            <a:endParaRPr lang="en-US" sz="2400" b="1" dirty="0" smtClean="0"/>
          </a:p>
          <a:p>
            <a:pPr marL="457200" indent="-457200" algn="l">
              <a:buAutoNum type="arabicPeriod"/>
            </a:pPr>
            <a:r>
              <a:rPr lang="en-US" sz="2400" b="1" dirty="0" smtClean="0"/>
              <a:t>Prophecy </a:t>
            </a:r>
            <a:r>
              <a:rPr lang="en-US" sz="2400" b="1" dirty="0"/>
              <a:t>- the gift of preach the </a:t>
            </a:r>
            <a:r>
              <a:rPr lang="en-US" sz="2400" b="1" dirty="0" smtClean="0"/>
              <a:t>gospel</a:t>
            </a:r>
          </a:p>
          <a:p>
            <a:pPr marL="457200" indent="-457200" algn="l">
              <a:buAutoNum type="arabicPeriod"/>
            </a:pPr>
            <a:r>
              <a:rPr lang="en-US" sz="2400" b="1" dirty="0"/>
              <a:t>Ministry - the gift of service -  of all </a:t>
            </a:r>
            <a:r>
              <a:rPr lang="en-US" sz="2400" b="1" dirty="0" smtClean="0"/>
              <a:t>kinds</a:t>
            </a:r>
          </a:p>
          <a:p>
            <a:pPr marL="457200" indent="-457200" algn="l">
              <a:buAutoNum type="arabicPeriod"/>
            </a:pPr>
            <a:r>
              <a:rPr lang="en-US" sz="2400" b="1" dirty="0"/>
              <a:t>Teaching - the gift of study and presenting fundamental truths of the </a:t>
            </a:r>
            <a:r>
              <a:rPr lang="en-US" sz="2400" b="1" dirty="0" smtClean="0"/>
              <a:t>bible</a:t>
            </a:r>
            <a:endParaRPr lang="en-US" sz="2400" b="1" dirty="0"/>
          </a:p>
          <a:p>
            <a:pPr algn="l"/>
            <a:endParaRPr lang="en-US" sz="2400" b="1" u="sng" dirty="0" smtClean="0"/>
          </a:p>
          <a:p>
            <a:pPr marL="457200" indent="-457200" algn="l">
              <a:buAutoNum type="arabicPeriod"/>
            </a:pPr>
            <a:endParaRPr lang="en-US" sz="2400" b="1" u="sng" dirty="0"/>
          </a:p>
          <a:p>
            <a:pPr marL="457200" indent="-457200" algn="l">
              <a:buAutoNum type="arabicPeriod"/>
            </a:pPr>
            <a:endParaRPr lang="en-US" sz="2400" b="1" u="sng" dirty="0" smtClean="0"/>
          </a:p>
          <a:p>
            <a:pPr marL="457200" indent="-457200" algn="l">
              <a:buAutoNum type="arabicPeriod"/>
            </a:pPr>
            <a:endParaRPr lang="en-US" sz="2400" b="1" u="sng" dirty="0"/>
          </a:p>
          <a:p>
            <a:pPr marL="457200" indent="-457200" algn="l">
              <a:buAutoNum type="arabicPeriod"/>
            </a:pPr>
            <a:endParaRPr lang="en-US" sz="2400" b="1" u="sng" dirty="0" smtClean="0"/>
          </a:p>
          <a:p>
            <a:pPr marL="457200" indent="-457200" algn="l">
              <a:buAutoNum type="arabicPeriod"/>
            </a:pPr>
            <a:endParaRPr lang="en-US" sz="2400" b="1" u="sng" dirty="0"/>
          </a:p>
          <a:p>
            <a:pPr marL="457200" indent="-457200" algn="l">
              <a:buAutoNum type="arabicPeriod"/>
            </a:pPr>
            <a:endParaRPr lang="en-US" sz="2400" u="sng" dirty="0"/>
          </a:p>
          <a:p>
            <a:pPr algn="l"/>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3629570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1702667"/>
            <a:ext cx="8160063" cy="4354160"/>
          </a:xfrm>
        </p:spPr>
        <p:txBody>
          <a:bodyPr>
            <a:normAutofit/>
          </a:bodyPr>
          <a:lstStyle/>
          <a:p>
            <a:pPr algn="l"/>
            <a:r>
              <a:rPr lang="en-US" b="1" u="sng" dirty="0"/>
              <a:t>The Gifts and their Work</a:t>
            </a:r>
            <a:endParaRPr lang="en-US" sz="2400" b="1" dirty="0" smtClean="0"/>
          </a:p>
          <a:p>
            <a:pPr marL="457200" indent="-457200" algn="l">
              <a:buAutoNum type="arabicPeriod"/>
            </a:pPr>
            <a:r>
              <a:rPr lang="en-US" sz="2400" b="1" dirty="0" smtClean="0"/>
              <a:t>Prophecy </a:t>
            </a:r>
            <a:r>
              <a:rPr lang="en-US" sz="2400" b="1" dirty="0"/>
              <a:t>- the gift of preach the </a:t>
            </a:r>
            <a:r>
              <a:rPr lang="en-US" sz="2400" b="1" dirty="0" smtClean="0"/>
              <a:t>gospel</a:t>
            </a:r>
          </a:p>
          <a:p>
            <a:pPr marL="457200" indent="-457200" algn="l">
              <a:buAutoNum type="arabicPeriod"/>
            </a:pPr>
            <a:r>
              <a:rPr lang="en-US" sz="2400" b="1" dirty="0"/>
              <a:t>Ministry - the gift of service -  of all </a:t>
            </a:r>
            <a:r>
              <a:rPr lang="en-US" sz="2400" b="1" dirty="0" smtClean="0"/>
              <a:t>kinds</a:t>
            </a:r>
          </a:p>
          <a:p>
            <a:pPr marL="457200" indent="-457200" algn="l">
              <a:buAutoNum type="arabicPeriod"/>
            </a:pPr>
            <a:r>
              <a:rPr lang="en-US" sz="2400" b="1" dirty="0"/>
              <a:t>Teaching - the gift of study and presenting fundamental truths of the </a:t>
            </a:r>
            <a:r>
              <a:rPr lang="en-US" sz="2400" b="1" dirty="0" smtClean="0"/>
              <a:t>bible</a:t>
            </a:r>
            <a:endParaRPr lang="en-US" sz="2400" b="1" dirty="0"/>
          </a:p>
          <a:p>
            <a:pPr marL="457200" indent="-457200" algn="l">
              <a:buAutoNum type="arabicPeriod"/>
            </a:pPr>
            <a:r>
              <a:rPr lang="en-US" sz="2400" b="1" dirty="0"/>
              <a:t>Exhortation - the gift of provoking people with the truth of God’s </a:t>
            </a:r>
            <a:r>
              <a:rPr lang="en-US" sz="2400" b="1" dirty="0" smtClean="0"/>
              <a:t>word</a:t>
            </a:r>
            <a:endParaRPr lang="en-US" sz="2400" b="1" dirty="0"/>
          </a:p>
          <a:p>
            <a:pPr marL="457200" indent="-457200" algn="l">
              <a:buAutoNum type="arabicPeriod"/>
            </a:pPr>
            <a:endParaRPr lang="en-US" sz="2400" b="1" u="sng" dirty="0" smtClean="0"/>
          </a:p>
          <a:p>
            <a:pPr marL="457200" indent="-457200" algn="l">
              <a:buAutoNum type="arabicPeriod"/>
            </a:pPr>
            <a:endParaRPr lang="en-US" sz="2400" b="1" u="sng" dirty="0"/>
          </a:p>
          <a:p>
            <a:pPr marL="457200" indent="-457200" algn="l">
              <a:buAutoNum type="arabicPeriod"/>
            </a:pPr>
            <a:endParaRPr lang="en-US" sz="2400" b="1" u="sng" dirty="0" smtClean="0"/>
          </a:p>
          <a:p>
            <a:pPr marL="457200" indent="-457200" algn="l">
              <a:buAutoNum type="arabicPeriod"/>
            </a:pPr>
            <a:endParaRPr lang="en-US" sz="2400" b="1" u="sng" dirty="0"/>
          </a:p>
          <a:p>
            <a:pPr marL="457200" indent="-457200" algn="l">
              <a:buAutoNum type="arabicPeriod"/>
            </a:pPr>
            <a:endParaRPr lang="en-US" sz="2400" b="1" u="sng" dirty="0" smtClean="0"/>
          </a:p>
          <a:p>
            <a:pPr marL="457200" indent="-457200" algn="l">
              <a:buAutoNum type="arabicPeriod"/>
            </a:pPr>
            <a:endParaRPr lang="en-US" sz="2400" b="1" u="sng" dirty="0"/>
          </a:p>
          <a:p>
            <a:pPr marL="457200" indent="-457200" algn="l">
              <a:buAutoNum type="arabicPeriod"/>
            </a:pPr>
            <a:endParaRPr lang="en-US" sz="2400" u="sng" dirty="0"/>
          </a:p>
          <a:p>
            <a:pPr algn="l"/>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3320504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1702667"/>
            <a:ext cx="8160063" cy="4354160"/>
          </a:xfrm>
        </p:spPr>
        <p:txBody>
          <a:bodyPr>
            <a:normAutofit fontScale="92500" lnSpcReduction="10000"/>
          </a:bodyPr>
          <a:lstStyle/>
          <a:p>
            <a:pPr algn="l"/>
            <a:r>
              <a:rPr lang="en-US" i="1" dirty="0" err="1"/>
              <a:t>Heb</a:t>
            </a:r>
            <a:r>
              <a:rPr lang="en-US" i="1" dirty="0"/>
              <a:t> 3:12 Take heed, brethren, lest there be in any of you an evil heart of unbelief, in departing from the living God. 13 But exhort one another daily, while it is called To day; lest any of you be hardened through the deceitfulness of sin. 14 For we are made partakers of Christ, if we hold the beginning of our confidence </a:t>
            </a:r>
            <a:r>
              <a:rPr lang="en-US" i="1" dirty="0" err="1"/>
              <a:t>stedfast</a:t>
            </a:r>
            <a:r>
              <a:rPr lang="en-US" i="1" dirty="0"/>
              <a:t> unto the end; 15 While it is said, To day if ye will hear his voice, harden not your hearts, as in the provocation.</a:t>
            </a:r>
            <a:endParaRPr lang="en-US" sz="2400" b="1" u="sng" dirty="0" smtClean="0"/>
          </a:p>
          <a:p>
            <a:pPr marL="457200" indent="-457200" algn="l">
              <a:buAutoNum type="arabicPeriod"/>
            </a:pPr>
            <a:endParaRPr lang="en-US" sz="2400" b="1" u="sng" dirty="0"/>
          </a:p>
          <a:p>
            <a:pPr marL="457200" indent="-457200" algn="l">
              <a:buAutoNum type="arabicPeriod"/>
            </a:pPr>
            <a:endParaRPr lang="en-US" sz="2400" b="1" u="sng" dirty="0" smtClean="0"/>
          </a:p>
          <a:p>
            <a:pPr marL="457200" indent="-457200" algn="l">
              <a:buAutoNum type="arabicPeriod"/>
            </a:pPr>
            <a:endParaRPr lang="en-US" sz="2400" b="1" u="sng" dirty="0"/>
          </a:p>
          <a:p>
            <a:pPr marL="457200" indent="-457200" algn="l">
              <a:buAutoNum type="arabicPeriod"/>
            </a:pPr>
            <a:endParaRPr lang="en-US" sz="2400" b="1" u="sng" dirty="0" smtClean="0"/>
          </a:p>
          <a:p>
            <a:pPr marL="457200" indent="-457200" algn="l">
              <a:buAutoNum type="arabicPeriod"/>
            </a:pPr>
            <a:endParaRPr lang="en-US" sz="2400" b="1" u="sng" dirty="0"/>
          </a:p>
          <a:p>
            <a:pPr marL="457200" indent="-457200" algn="l">
              <a:buAutoNum type="arabicPeriod"/>
            </a:pPr>
            <a:endParaRPr lang="en-US" sz="2400" u="sng" dirty="0"/>
          </a:p>
          <a:p>
            <a:pPr algn="l"/>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838369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1764660"/>
            <a:ext cx="8160063" cy="4354160"/>
          </a:xfrm>
        </p:spPr>
        <p:txBody>
          <a:bodyPr>
            <a:normAutofit/>
          </a:bodyPr>
          <a:lstStyle/>
          <a:p>
            <a:pPr algn="l"/>
            <a:r>
              <a:rPr lang="en-US" b="1" u="sng" dirty="0"/>
              <a:t>The Gifts and their Work</a:t>
            </a:r>
            <a:endParaRPr lang="en-US" sz="2400" b="1" dirty="0" smtClean="0"/>
          </a:p>
          <a:p>
            <a:pPr marL="457200" indent="-457200" algn="l">
              <a:buAutoNum type="arabicPeriod"/>
            </a:pPr>
            <a:r>
              <a:rPr lang="en-US" sz="2400" b="1" dirty="0" smtClean="0"/>
              <a:t>Prophecy </a:t>
            </a:r>
            <a:r>
              <a:rPr lang="en-US" sz="2400" b="1" dirty="0"/>
              <a:t>- the gift of preach the </a:t>
            </a:r>
            <a:r>
              <a:rPr lang="en-US" sz="2400" b="1" dirty="0" smtClean="0"/>
              <a:t>gospel</a:t>
            </a:r>
          </a:p>
          <a:p>
            <a:pPr marL="457200" indent="-457200" algn="l">
              <a:buAutoNum type="arabicPeriod"/>
            </a:pPr>
            <a:r>
              <a:rPr lang="en-US" sz="2400" b="1" dirty="0"/>
              <a:t>Ministry - the gift of service -  of all </a:t>
            </a:r>
            <a:r>
              <a:rPr lang="en-US" sz="2400" b="1" dirty="0" smtClean="0"/>
              <a:t>kinds</a:t>
            </a:r>
          </a:p>
          <a:p>
            <a:pPr marL="457200" indent="-457200" algn="l">
              <a:buAutoNum type="arabicPeriod"/>
            </a:pPr>
            <a:r>
              <a:rPr lang="en-US" sz="2400" b="1" dirty="0"/>
              <a:t>Teaching - the gift of study and presenting fundamental truths of the </a:t>
            </a:r>
            <a:r>
              <a:rPr lang="en-US" sz="2400" b="1" dirty="0" smtClean="0"/>
              <a:t>bible</a:t>
            </a:r>
            <a:endParaRPr lang="en-US" sz="2400" b="1" dirty="0"/>
          </a:p>
          <a:p>
            <a:pPr marL="457200" indent="-457200" algn="l">
              <a:buAutoNum type="arabicPeriod"/>
            </a:pPr>
            <a:r>
              <a:rPr lang="en-US" sz="2400" b="1" dirty="0"/>
              <a:t>Exhortation - the gift of provoking people with the truth of God’s </a:t>
            </a:r>
            <a:r>
              <a:rPr lang="en-US" sz="2400" b="1" dirty="0" smtClean="0"/>
              <a:t>word</a:t>
            </a:r>
            <a:endParaRPr lang="en-US" sz="2400" b="1" dirty="0"/>
          </a:p>
          <a:p>
            <a:pPr marL="457200" indent="-457200" algn="l">
              <a:buAutoNum type="arabicPeriod"/>
            </a:pPr>
            <a:r>
              <a:rPr lang="en-US" sz="2400" b="1" dirty="0"/>
              <a:t>Giving - the gift of giving </a:t>
            </a:r>
            <a:r>
              <a:rPr lang="en-US" sz="2400" b="1" dirty="0" smtClean="0"/>
              <a:t>sacrificially</a:t>
            </a:r>
          </a:p>
          <a:p>
            <a:pPr algn="l"/>
            <a:endParaRPr lang="en-US" sz="2400" b="1" u="sng" dirty="0"/>
          </a:p>
          <a:p>
            <a:pPr marL="457200" indent="-457200" algn="l">
              <a:buAutoNum type="arabicPeriod"/>
            </a:pPr>
            <a:endParaRPr lang="en-US" sz="2400" b="1" u="sng" dirty="0" smtClean="0"/>
          </a:p>
          <a:p>
            <a:pPr marL="457200" indent="-457200" algn="l">
              <a:buAutoNum type="arabicPeriod"/>
            </a:pPr>
            <a:endParaRPr lang="en-US" sz="2400" b="1" u="sng" dirty="0"/>
          </a:p>
          <a:p>
            <a:pPr marL="457200" indent="-457200" algn="l">
              <a:buAutoNum type="arabicPeriod"/>
            </a:pPr>
            <a:endParaRPr lang="en-US" sz="2400" b="1" u="sng" dirty="0" smtClean="0"/>
          </a:p>
          <a:p>
            <a:pPr marL="457200" indent="-457200" algn="l">
              <a:buAutoNum type="arabicPeriod"/>
            </a:pPr>
            <a:endParaRPr lang="en-US" sz="2400" b="1" u="sng" dirty="0"/>
          </a:p>
          <a:p>
            <a:pPr marL="457200" indent="-457200" algn="l">
              <a:buAutoNum type="arabicPeriod"/>
            </a:pPr>
            <a:endParaRPr lang="en-US" sz="2400" u="sng" dirty="0"/>
          </a:p>
          <a:p>
            <a:pPr algn="l"/>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127877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1764660"/>
            <a:ext cx="8160063" cy="4354160"/>
          </a:xfrm>
        </p:spPr>
        <p:txBody>
          <a:bodyPr>
            <a:normAutofit/>
          </a:bodyPr>
          <a:lstStyle/>
          <a:p>
            <a:pPr algn="l"/>
            <a:r>
              <a:rPr lang="en-US" i="1" dirty="0"/>
              <a:t>2Co 9: Every man according as he </a:t>
            </a:r>
            <a:r>
              <a:rPr lang="en-US" i="1" dirty="0" err="1"/>
              <a:t>purposeth</a:t>
            </a:r>
            <a:r>
              <a:rPr lang="en-US" i="1" dirty="0"/>
              <a:t> in his heart, [so let him give]; not grudgingly, or of necessity: for God </a:t>
            </a:r>
            <a:r>
              <a:rPr lang="en-US" i="1" dirty="0" err="1"/>
              <a:t>loveth</a:t>
            </a:r>
            <a:r>
              <a:rPr lang="en-US" i="1" dirty="0"/>
              <a:t> a cheerful giver.</a:t>
            </a:r>
            <a:endParaRPr lang="en-US" sz="2400" b="1" u="sng" dirty="0"/>
          </a:p>
          <a:p>
            <a:pPr marL="457200" indent="-457200" algn="l">
              <a:buAutoNum type="arabicPeriod"/>
            </a:pPr>
            <a:endParaRPr lang="en-US" sz="2400" b="1" u="sng" dirty="0" smtClean="0"/>
          </a:p>
          <a:p>
            <a:pPr marL="457200" indent="-457200" algn="l">
              <a:buAutoNum type="arabicPeriod"/>
            </a:pPr>
            <a:endParaRPr lang="en-US" sz="2400" b="1" u="sng" dirty="0"/>
          </a:p>
          <a:p>
            <a:pPr marL="457200" indent="-457200" algn="l">
              <a:buAutoNum type="arabicPeriod"/>
            </a:pPr>
            <a:endParaRPr lang="en-US" sz="2400" b="1" u="sng" dirty="0" smtClean="0"/>
          </a:p>
          <a:p>
            <a:pPr marL="457200" indent="-457200" algn="l">
              <a:buAutoNum type="arabicPeriod"/>
            </a:pPr>
            <a:endParaRPr lang="en-US" sz="2400" b="1" u="sng" dirty="0"/>
          </a:p>
          <a:p>
            <a:pPr marL="457200" indent="-457200" algn="l">
              <a:buAutoNum type="arabicPeriod"/>
            </a:pPr>
            <a:endParaRPr lang="en-US" sz="2400" u="sng" dirty="0"/>
          </a:p>
          <a:p>
            <a:pPr algn="l"/>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392020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1919642"/>
            <a:ext cx="8160063" cy="4354160"/>
          </a:xfrm>
        </p:spPr>
        <p:txBody>
          <a:bodyPr>
            <a:normAutofit/>
          </a:bodyPr>
          <a:lstStyle/>
          <a:p>
            <a:pPr algn="l"/>
            <a:r>
              <a:rPr lang="en-US" b="1" u="sng" dirty="0"/>
              <a:t>The Gifts and their Work</a:t>
            </a:r>
            <a:endParaRPr lang="en-US" sz="2400" b="1" dirty="0" smtClean="0"/>
          </a:p>
          <a:p>
            <a:pPr marL="457200" indent="-457200" algn="l">
              <a:buAutoNum type="arabicPeriod"/>
            </a:pPr>
            <a:r>
              <a:rPr lang="en-US" sz="2400" b="1" dirty="0" smtClean="0"/>
              <a:t>Prophecy </a:t>
            </a:r>
            <a:r>
              <a:rPr lang="en-US" sz="2400" b="1" dirty="0"/>
              <a:t>- the gift of preach the </a:t>
            </a:r>
            <a:r>
              <a:rPr lang="en-US" sz="2400" b="1" dirty="0" smtClean="0"/>
              <a:t>gospel</a:t>
            </a:r>
          </a:p>
          <a:p>
            <a:pPr marL="457200" indent="-457200" algn="l">
              <a:buAutoNum type="arabicPeriod"/>
            </a:pPr>
            <a:r>
              <a:rPr lang="en-US" sz="2400" b="1" dirty="0"/>
              <a:t>Ministry - the gift of service -  of all </a:t>
            </a:r>
            <a:r>
              <a:rPr lang="en-US" sz="2400" b="1" dirty="0" smtClean="0"/>
              <a:t>kinds</a:t>
            </a:r>
          </a:p>
          <a:p>
            <a:pPr marL="457200" indent="-457200" algn="l">
              <a:buAutoNum type="arabicPeriod"/>
            </a:pPr>
            <a:r>
              <a:rPr lang="en-US" sz="2400" b="1" dirty="0"/>
              <a:t>Teaching - the gift of study and presenting fundamental truths of the </a:t>
            </a:r>
            <a:r>
              <a:rPr lang="en-US" sz="2400" b="1" dirty="0" smtClean="0"/>
              <a:t>bible</a:t>
            </a:r>
            <a:endParaRPr lang="en-US" sz="2400" b="1" dirty="0"/>
          </a:p>
          <a:p>
            <a:pPr marL="457200" indent="-457200" algn="l">
              <a:buAutoNum type="arabicPeriod"/>
            </a:pPr>
            <a:r>
              <a:rPr lang="en-US" sz="2400" b="1" dirty="0"/>
              <a:t>Exhortation - the gift of provoking people with the truth of God’s </a:t>
            </a:r>
            <a:r>
              <a:rPr lang="en-US" sz="2400" b="1" dirty="0" smtClean="0"/>
              <a:t>word</a:t>
            </a:r>
            <a:endParaRPr lang="en-US" sz="2400" b="1" dirty="0"/>
          </a:p>
          <a:p>
            <a:pPr marL="457200" indent="-457200" algn="l">
              <a:buAutoNum type="arabicPeriod"/>
            </a:pPr>
            <a:r>
              <a:rPr lang="en-US" sz="2400" b="1" dirty="0"/>
              <a:t>Giving - the gift of giving </a:t>
            </a:r>
            <a:r>
              <a:rPr lang="en-US" sz="2400" b="1" dirty="0" smtClean="0"/>
              <a:t>sacrificially</a:t>
            </a:r>
          </a:p>
          <a:p>
            <a:pPr marL="457200" indent="-457200" algn="l">
              <a:buAutoNum type="arabicPeriod"/>
            </a:pPr>
            <a:r>
              <a:rPr lang="en-US" sz="2400" dirty="0"/>
              <a:t>Ruling - the gift of the oversight of the </a:t>
            </a:r>
            <a:r>
              <a:rPr lang="en-US" sz="2400" dirty="0" smtClean="0"/>
              <a:t>church</a:t>
            </a:r>
            <a:endParaRPr lang="en-US" sz="2400" u="sng" dirty="0" smtClean="0"/>
          </a:p>
          <a:p>
            <a:pPr marL="457200" indent="-457200" algn="l">
              <a:buAutoNum type="arabicPeriod"/>
            </a:pPr>
            <a:endParaRPr lang="en-US" sz="2400" b="1" u="sng" dirty="0"/>
          </a:p>
          <a:p>
            <a:pPr marL="457200" indent="-457200" algn="l">
              <a:buAutoNum type="arabicPeriod"/>
            </a:pPr>
            <a:endParaRPr lang="en-US" sz="2400" b="1" u="sng" dirty="0" smtClean="0"/>
          </a:p>
          <a:p>
            <a:pPr marL="457200" indent="-457200" algn="l">
              <a:buAutoNum type="arabicPeriod"/>
            </a:pPr>
            <a:endParaRPr lang="en-US" sz="2400" b="1" u="sng" dirty="0"/>
          </a:p>
          <a:p>
            <a:pPr marL="457200" indent="-457200" algn="l">
              <a:buAutoNum type="arabicPeriod"/>
            </a:pPr>
            <a:endParaRPr lang="en-US" sz="2400" b="1" u="sng" dirty="0" smtClean="0"/>
          </a:p>
          <a:p>
            <a:pPr marL="457200" indent="-457200" algn="l">
              <a:buAutoNum type="arabicPeriod"/>
            </a:pPr>
            <a:endParaRPr lang="en-US" sz="2400" b="1" u="sng" dirty="0"/>
          </a:p>
          <a:p>
            <a:pPr marL="457200" indent="-457200" algn="l">
              <a:buAutoNum type="arabicPeriod"/>
            </a:pPr>
            <a:endParaRPr lang="en-US" sz="2400" u="sng" dirty="0"/>
          </a:p>
          <a:p>
            <a:pPr algn="l"/>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3188289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1687168"/>
            <a:ext cx="8160063" cy="4354160"/>
          </a:xfrm>
        </p:spPr>
        <p:txBody>
          <a:bodyPr>
            <a:normAutofit fontScale="92500" lnSpcReduction="10000"/>
          </a:bodyPr>
          <a:lstStyle/>
          <a:p>
            <a:pPr algn="l"/>
            <a:r>
              <a:rPr lang="en-US" b="1" u="sng" dirty="0"/>
              <a:t>The Gifts and their Work</a:t>
            </a:r>
            <a:endParaRPr lang="en-US" sz="2400" b="1" dirty="0" smtClean="0"/>
          </a:p>
          <a:p>
            <a:pPr marL="457200" indent="-457200" algn="l">
              <a:buAutoNum type="arabicPeriod"/>
            </a:pPr>
            <a:r>
              <a:rPr lang="en-US" sz="2400" b="1" dirty="0" smtClean="0"/>
              <a:t>Prophecy </a:t>
            </a:r>
            <a:r>
              <a:rPr lang="en-US" sz="2400" b="1" dirty="0"/>
              <a:t>- the gift of preach the </a:t>
            </a:r>
            <a:r>
              <a:rPr lang="en-US" sz="2400" b="1" dirty="0" smtClean="0"/>
              <a:t>gospel</a:t>
            </a:r>
          </a:p>
          <a:p>
            <a:pPr marL="457200" indent="-457200" algn="l">
              <a:buAutoNum type="arabicPeriod"/>
            </a:pPr>
            <a:r>
              <a:rPr lang="en-US" sz="2400" b="1" dirty="0"/>
              <a:t>Ministry - the gift of service -  of all </a:t>
            </a:r>
            <a:r>
              <a:rPr lang="en-US" sz="2400" b="1" dirty="0" smtClean="0"/>
              <a:t>kinds</a:t>
            </a:r>
          </a:p>
          <a:p>
            <a:pPr marL="457200" indent="-457200" algn="l">
              <a:buAutoNum type="arabicPeriod"/>
            </a:pPr>
            <a:r>
              <a:rPr lang="en-US" sz="2400" b="1" dirty="0"/>
              <a:t>Teaching - the gift of study and presenting fundamental truths of the </a:t>
            </a:r>
            <a:r>
              <a:rPr lang="en-US" sz="2400" b="1" dirty="0" smtClean="0"/>
              <a:t>bible</a:t>
            </a:r>
            <a:endParaRPr lang="en-US" sz="2400" b="1" dirty="0"/>
          </a:p>
          <a:p>
            <a:pPr marL="457200" indent="-457200" algn="l">
              <a:buAutoNum type="arabicPeriod"/>
            </a:pPr>
            <a:r>
              <a:rPr lang="en-US" sz="2400" b="1" dirty="0"/>
              <a:t>Exhortation - the gift of provoking people with the truth of God’s </a:t>
            </a:r>
            <a:r>
              <a:rPr lang="en-US" sz="2400" b="1" dirty="0" smtClean="0"/>
              <a:t>word</a:t>
            </a:r>
            <a:endParaRPr lang="en-US" sz="2400" b="1" dirty="0"/>
          </a:p>
          <a:p>
            <a:pPr marL="457200" indent="-457200" algn="l">
              <a:buAutoNum type="arabicPeriod"/>
            </a:pPr>
            <a:r>
              <a:rPr lang="en-US" sz="2400" b="1" dirty="0"/>
              <a:t>Giving - the gift of giving </a:t>
            </a:r>
            <a:r>
              <a:rPr lang="en-US" sz="2400" b="1" dirty="0" smtClean="0"/>
              <a:t>sacrificially</a:t>
            </a:r>
          </a:p>
          <a:p>
            <a:pPr marL="457200" indent="-457200" algn="l">
              <a:buAutoNum type="arabicPeriod"/>
            </a:pPr>
            <a:r>
              <a:rPr lang="en-US" sz="2400" dirty="0"/>
              <a:t>Ruling - the gift of the oversight of the </a:t>
            </a:r>
            <a:r>
              <a:rPr lang="en-US" sz="2400" dirty="0" smtClean="0"/>
              <a:t>church</a:t>
            </a:r>
            <a:endParaRPr lang="en-US" sz="2400" u="sng" dirty="0" smtClean="0"/>
          </a:p>
          <a:p>
            <a:pPr marL="457200" indent="-457200" algn="l">
              <a:buAutoNum type="arabicPeriod"/>
            </a:pPr>
            <a:r>
              <a:rPr lang="en-US" sz="2600" b="1" dirty="0"/>
              <a:t>Mercy - the </a:t>
            </a:r>
            <a:r>
              <a:rPr lang="en-US" sz="2600" b="1" dirty="0" smtClean="0"/>
              <a:t>gift of pursuing the hurt to offer kindness</a:t>
            </a:r>
            <a:endParaRPr lang="en-US" sz="2600" b="1" u="sng" dirty="0"/>
          </a:p>
          <a:p>
            <a:pPr marL="457200" indent="-457200" algn="l">
              <a:buAutoNum type="arabicPeriod"/>
            </a:pPr>
            <a:endParaRPr lang="en-US" sz="2400" b="1" u="sng" dirty="0" smtClean="0"/>
          </a:p>
          <a:p>
            <a:pPr marL="457200" indent="-457200" algn="l">
              <a:buAutoNum type="arabicPeriod"/>
            </a:pPr>
            <a:endParaRPr lang="en-US" sz="2400" b="1" u="sng" dirty="0"/>
          </a:p>
          <a:p>
            <a:pPr marL="457200" indent="-457200" algn="l">
              <a:buAutoNum type="arabicPeriod"/>
            </a:pPr>
            <a:endParaRPr lang="en-US" sz="2400" b="1" u="sng" dirty="0" smtClean="0"/>
          </a:p>
          <a:p>
            <a:pPr marL="457200" indent="-457200" algn="l">
              <a:buAutoNum type="arabicPeriod"/>
            </a:pPr>
            <a:endParaRPr lang="en-US" sz="2400" b="1" u="sng" dirty="0"/>
          </a:p>
          <a:p>
            <a:pPr marL="457200" indent="-457200" algn="l">
              <a:buAutoNum type="arabicPeriod"/>
            </a:pPr>
            <a:endParaRPr lang="en-US" sz="2400" u="sng" dirty="0"/>
          </a:p>
          <a:p>
            <a:pPr algn="l"/>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395812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1454693"/>
            <a:ext cx="8160063" cy="4354160"/>
          </a:xfrm>
        </p:spPr>
        <p:txBody>
          <a:bodyPr>
            <a:normAutofit lnSpcReduction="10000"/>
          </a:bodyPr>
          <a:lstStyle/>
          <a:p>
            <a:pPr algn="l"/>
            <a:r>
              <a:rPr lang="en-US" sz="2400" i="1" dirty="0" err="1"/>
              <a:t>Eph</a:t>
            </a:r>
            <a:r>
              <a:rPr lang="en-US" sz="2400" i="1" dirty="0"/>
              <a:t> 4:7 </a:t>
            </a:r>
            <a:r>
              <a:rPr lang="en-US" sz="2400" i="1" u="sng" dirty="0"/>
              <a:t>But unto every one of us is given grace according to the measure of the gift of Christ.</a:t>
            </a:r>
            <a:r>
              <a:rPr lang="en-US" sz="2400" i="1" dirty="0"/>
              <a:t> 8 Wherefore he </a:t>
            </a:r>
            <a:r>
              <a:rPr lang="en-US" sz="2400" i="1" dirty="0" err="1"/>
              <a:t>saith</a:t>
            </a:r>
            <a:r>
              <a:rPr lang="en-US" sz="2400" i="1" dirty="0"/>
              <a:t>, When he ascended up on high, he led captivity captive, and gave gifts unto men. 9 (Now that he ascended, what is it but that he also descended first into the lower parts of the earth? 10 He that descended is the same also that ascended up far above all heavens, that he might fill all things.) </a:t>
            </a:r>
            <a:r>
              <a:rPr lang="en-US" sz="2400" i="1" u="sng" dirty="0"/>
              <a:t>11 And he gave some, apostles; and some, prophets; and some, evangelists; and some, pastors and teachers; 12 For the perfecting of the saints, for the work of the ministry, for the edifying of the body of Christ:</a:t>
            </a:r>
            <a:endParaRPr lang="en-US" sz="2400" b="1" u="sng" dirty="0" smtClean="0"/>
          </a:p>
          <a:p>
            <a:pPr marL="457200" indent="-457200" algn="l">
              <a:buAutoNum type="arabicPeriod"/>
            </a:pPr>
            <a:endParaRPr lang="en-US" sz="2400" b="1" u="sng" dirty="0"/>
          </a:p>
          <a:p>
            <a:pPr marL="457200" indent="-457200" algn="l">
              <a:buAutoNum type="arabicPeriod"/>
            </a:pPr>
            <a:endParaRPr lang="en-US" sz="2400" b="1" u="sng" dirty="0" smtClean="0"/>
          </a:p>
          <a:p>
            <a:pPr marL="457200" indent="-457200" algn="l">
              <a:buAutoNum type="arabicPeriod"/>
            </a:pPr>
            <a:endParaRPr lang="en-US" sz="2400" b="1" u="sng" dirty="0"/>
          </a:p>
          <a:p>
            <a:pPr marL="457200" indent="-457200" algn="l">
              <a:buAutoNum type="arabicPeriod"/>
            </a:pPr>
            <a:endParaRPr lang="en-US" sz="2400" u="sng" dirty="0"/>
          </a:p>
          <a:p>
            <a:pPr algn="l"/>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09112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31085"/>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algn="l" fontAlgn="base"/>
            <a:r>
              <a:rPr lang="en-US" sz="4000" b="1" dirty="0" smtClean="0"/>
              <a:t>KEY POINT #3</a:t>
            </a:r>
          </a:p>
          <a:p>
            <a:pPr algn="l" fontAlgn="base"/>
            <a:r>
              <a:rPr lang="en-US" b="1" dirty="0" smtClean="0"/>
              <a:t>Submission </a:t>
            </a:r>
            <a:r>
              <a:rPr lang="en-US" b="1" dirty="0"/>
              <a:t>to God is to agree to edify the body by whatever gifting he sees fit.</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761069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31085"/>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marL="457200" indent="-457200" algn="l" fontAlgn="base">
              <a:buFont typeface="Arial" panose="020B0604020202020204" pitchFamily="34" charset="0"/>
              <a:buChar char="•"/>
            </a:pPr>
            <a:r>
              <a:rPr lang="en-US" sz="2800" dirty="0"/>
              <a:t>Do you know your gifting? Have you prayed that God would reveal it?</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724027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789340"/>
            <a:ext cx="8160063" cy="4354160"/>
          </a:xfrm>
        </p:spPr>
        <p:txBody>
          <a:bodyPr>
            <a:noAutofit/>
          </a:bodyPr>
          <a:lstStyle/>
          <a:p>
            <a:pPr algn="l"/>
            <a:r>
              <a:rPr lang="en-US" i="1" dirty="0"/>
              <a:t>2 And be not conformed to this world: but be ye transformed by the renewing of your mind, that ye may prove what [is] that good, and acceptable, and perfect, will of God. </a:t>
            </a:r>
            <a:endParaRPr lang="en-US" sz="2400" dirty="0"/>
          </a:p>
          <a:p>
            <a:pPr algn="l"/>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b="1" dirty="0"/>
          </a:p>
          <a:p>
            <a:pPr algn="l"/>
            <a:endParaRPr lang="en-US" sz="2400" i="1" dirty="0"/>
          </a:p>
          <a:p>
            <a:pPr algn="l"/>
            <a:r>
              <a:rPr lang="en-US" sz="2400" i="1" dirty="0" smtClean="0"/>
              <a:t> </a:t>
            </a:r>
            <a:endParaRPr lang="en-US" sz="2400" dirty="0"/>
          </a:p>
        </p:txBody>
      </p:sp>
    </p:spTree>
    <p:extLst>
      <p:ext uri="{BB962C8B-B14F-4D97-AF65-F5344CB8AC3E}">
        <p14:creationId xmlns:p14="http://schemas.microsoft.com/office/powerpoint/2010/main" val="4061378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31085"/>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marL="457200" indent="-457200" algn="l" fontAlgn="base">
              <a:buFont typeface="Arial" panose="020B0604020202020204" pitchFamily="34" charset="0"/>
              <a:buChar char="•"/>
            </a:pPr>
            <a:r>
              <a:rPr lang="en-US" sz="2800" dirty="0"/>
              <a:t>Do you know your gifting? Have you prayed that God would reveal it</a:t>
            </a:r>
            <a:r>
              <a:rPr lang="en-US" sz="2800" dirty="0" smtClean="0"/>
              <a:t>?</a:t>
            </a:r>
          </a:p>
          <a:p>
            <a:pPr marL="457200" indent="-457200" algn="l" fontAlgn="base">
              <a:buFont typeface="Arial" panose="020B0604020202020204" pitchFamily="34" charset="0"/>
              <a:buChar char="•"/>
            </a:pPr>
            <a:r>
              <a:rPr lang="en-US" sz="2800" dirty="0"/>
              <a:t>If you know your gifting h</a:t>
            </a:r>
            <a:r>
              <a:rPr lang="en-US" sz="2800" dirty="0" smtClean="0"/>
              <a:t>ow </a:t>
            </a:r>
            <a:r>
              <a:rPr lang="en-US" sz="2800" dirty="0"/>
              <a:t>are you cultivating that gifting?</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1691687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66431"/>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marL="457200" indent="-457200" algn="l" fontAlgn="base">
              <a:buFont typeface="Arial" panose="020B0604020202020204" pitchFamily="34" charset="0"/>
              <a:buChar char="•"/>
            </a:pPr>
            <a:r>
              <a:rPr lang="en-US" sz="2800" dirty="0"/>
              <a:t>Do you know your gifting? Have you prayed that God would reveal it</a:t>
            </a:r>
            <a:r>
              <a:rPr lang="en-US" sz="2800" dirty="0" smtClean="0"/>
              <a:t>?</a:t>
            </a:r>
          </a:p>
          <a:p>
            <a:pPr marL="457200" indent="-457200" algn="l" fontAlgn="base">
              <a:buFont typeface="Arial" panose="020B0604020202020204" pitchFamily="34" charset="0"/>
              <a:buChar char="•"/>
            </a:pPr>
            <a:r>
              <a:rPr lang="en-US" sz="2800" dirty="0"/>
              <a:t>If you know your </a:t>
            </a:r>
            <a:r>
              <a:rPr lang="en-US" sz="2800" dirty="0" smtClean="0"/>
              <a:t>gifting - How </a:t>
            </a:r>
            <a:r>
              <a:rPr lang="en-US" sz="2800" dirty="0"/>
              <a:t>are you cultivating that gifting</a:t>
            </a:r>
            <a:r>
              <a:rPr lang="en-US" sz="2800" dirty="0" smtClean="0"/>
              <a:t>?</a:t>
            </a:r>
          </a:p>
          <a:p>
            <a:pPr marL="457200" indent="-457200" algn="l" fontAlgn="base">
              <a:buFont typeface="Arial" panose="020B0604020202020204" pitchFamily="34" charset="0"/>
              <a:buChar char="•"/>
            </a:pPr>
            <a:r>
              <a:rPr lang="en-US" sz="2800" dirty="0" smtClean="0"/>
              <a:t>Are you struggling with covetousness</a:t>
            </a:r>
            <a:r>
              <a:rPr lang="en-US" sz="2800" dirty="0"/>
              <a:t>?</a:t>
            </a:r>
            <a:br>
              <a:rPr lang="en-US" sz="28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3647226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789340"/>
            <a:ext cx="8160063" cy="4354160"/>
          </a:xfrm>
        </p:spPr>
        <p:txBody>
          <a:bodyPr>
            <a:noAutofit/>
          </a:bodyPr>
          <a:lstStyle/>
          <a:p>
            <a:pPr algn="l"/>
            <a:r>
              <a:rPr lang="en-US" b="1" u="sng" dirty="0"/>
              <a:t>Worldly Conformity</a:t>
            </a:r>
            <a:r>
              <a:rPr lang="en-US" dirty="0"/>
              <a:t> - </a:t>
            </a:r>
            <a:r>
              <a:rPr lang="en-US" dirty="0" smtClean="0"/>
              <a:t>the </a:t>
            </a:r>
            <a:r>
              <a:rPr lang="en-US" dirty="0"/>
              <a:t>result of </a:t>
            </a:r>
            <a:r>
              <a:rPr lang="en-US" dirty="0" smtClean="0"/>
              <a:t>holding </a:t>
            </a:r>
            <a:r>
              <a:rPr lang="en-US" dirty="0"/>
              <a:t>worldly affections</a:t>
            </a:r>
            <a:r>
              <a:rPr lang="en-US" dirty="0" smtClean="0"/>
              <a:t>. Col. 3:2</a:t>
            </a:r>
            <a:r>
              <a:rPr lang="en-US" sz="2400" dirty="0"/>
              <a:t/>
            </a:r>
            <a:br>
              <a:rPr lang="en-US" sz="2400" dirty="0"/>
            </a:br>
            <a:r>
              <a:rPr lang="en-US" sz="2400" dirty="0"/>
              <a:t/>
            </a:r>
            <a:br>
              <a:rPr lang="en-US" sz="2400" dirty="0"/>
            </a:br>
            <a:r>
              <a:rPr lang="en-US" b="1" u="sng" dirty="0"/>
              <a:t>Christ Transformed</a:t>
            </a:r>
            <a:r>
              <a:rPr lang="en-US" dirty="0"/>
              <a:t> </a:t>
            </a:r>
            <a:r>
              <a:rPr lang="en-US" dirty="0" smtClean="0"/>
              <a:t>- the </a:t>
            </a:r>
            <a:r>
              <a:rPr lang="en-US" dirty="0"/>
              <a:t>result of give up your body and giving over your mind. </a:t>
            </a:r>
            <a:endParaRPr lang="en-US" dirty="0" smtClean="0"/>
          </a:p>
          <a:p>
            <a:pPr algn="l"/>
            <a:r>
              <a:rPr lang="en-US" sz="2400" dirty="0" smtClean="0"/>
              <a:t>Phil 2:5-8</a:t>
            </a:r>
            <a:endParaRPr lang="en-US" sz="2400" b="1" dirty="0"/>
          </a:p>
          <a:p>
            <a:pPr algn="l"/>
            <a:endParaRPr lang="en-US" sz="2400" i="1" dirty="0"/>
          </a:p>
          <a:p>
            <a:pPr algn="l"/>
            <a:r>
              <a:rPr lang="en-US" sz="2400" i="1" dirty="0" smtClean="0"/>
              <a:t> </a:t>
            </a:r>
            <a:endParaRPr lang="en-US" sz="2400" dirty="0"/>
          </a:p>
        </p:txBody>
      </p:sp>
    </p:spTree>
    <p:extLst>
      <p:ext uri="{BB962C8B-B14F-4D97-AF65-F5344CB8AC3E}">
        <p14:creationId xmlns:p14="http://schemas.microsoft.com/office/powerpoint/2010/main" val="2817840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645109"/>
            <a:ext cx="8160063" cy="4354160"/>
          </a:xfrm>
        </p:spPr>
        <p:txBody>
          <a:bodyPr>
            <a:noAutofit/>
          </a:bodyPr>
          <a:lstStyle/>
          <a:p>
            <a:pPr algn="l"/>
            <a:endParaRPr lang="en-US" sz="4000" b="1" dirty="0" smtClean="0"/>
          </a:p>
          <a:p>
            <a:pPr algn="l"/>
            <a:endParaRPr lang="en-US" sz="4000" b="1" dirty="0"/>
          </a:p>
          <a:p>
            <a:pPr algn="l"/>
            <a:endParaRPr lang="en-US" sz="4000" b="1" dirty="0" smtClean="0"/>
          </a:p>
          <a:p>
            <a:pPr algn="l"/>
            <a:r>
              <a:rPr lang="en-US" sz="4400" b="1" u="sng" dirty="0"/>
              <a:t>The Gospel in Practice: </a:t>
            </a:r>
            <a:endParaRPr lang="en-US" sz="4400" b="1" u="sng" dirty="0" smtClean="0"/>
          </a:p>
          <a:p>
            <a:pPr algn="l"/>
            <a:r>
              <a:rPr lang="en-US" sz="4400" b="1" u="sng" dirty="0" smtClean="0"/>
              <a:t>A Partnering of Gifts</a:t>
            </a:r>
          </a:p>
          <a:p>
            <a:pPr algn="l"/>
            <a:r>
              <a:rPr lang="en-US" b="1" u="sng" dirty="0" smtClean="0"/>
              <a:t>Romans 12:3-8</a:t>
            </a:r>
            <a:r>
              <a:rPr lang="en-US" dirty="0"/>
              <a:t/>
            </a:r>
            <a:br>
              <a:rPr lang="en-US" dirty="0"/>
            </a:br>
            <a:endParaRPr lang="en-US" sz="3200" b="1" dirty="0"/>
          </a:p>
        </p:txBody>
      </p:sp>
    </p:spTree>
    <p:extLst>
      <p:ext uri="{BB962C8B-B14F-4D97-AF65-F5344CB8AC3E}">
        <p14:creationId xmlns:p14="http://schemas.microsoft.com/office/powerpoint/2010/main" val="2277034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32879"/>
            <a:ext cx="8160063" cy="4354160"/>
          </a:xfrm>
        </p:spPr>
        <p:txBody>
          <a:bodyPr/>
          <a:lstStyle/>
          <a:p>
            <a:pPr algn="l"/>
            <a:r>
              <a:rPr lang="en-US" i="1" dirty="0" smtClean="0"/>
              <a:t>Romans 12:3 </a:t>
            </a:r>
            <a:r>
              <a:rPr lang="en-US" i="1" dirty="0"/>
              <a:t>For I say, through the grace given unto me, to every man that is among you, not to think [of himself] more highly than he ought to think; but to think soberly, according as God hath dealt to every man the measure of faith. </a:t>
            </a:r>
            <a:endParaRPr lang="en-US" u="sng" dirty="0" smtClean="0"/>
          </a:p>
          <a:p>
            <a:pPr marL="457200" indent="-457200" algn="l">
              <a:buFontTx/>
              <a:buChar char="-"/>
            </a:pPr>
            <a:endParaRPr lang="en-US" u="sng" dirty="0"/>
          </a:p>
          <a:p>
            <a:pPr marL="457200" indent="-457200" algn="l">
              <a:buFontTx/>
              <a:buChar char="-"/>
            </a:pPr>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885951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556865"/>
            <a:ext cx="8160063" cy="4354160"/>
          </a:xfrm>
        </p:spPr>
        <p:txBody>
          <a:bodyPr/>
          <a:lstStyle/>
          <a:p>
            <a:pPr algn="l"/>
            <a:r>
              <a:rPr lang="en-US" dirty="0"/>
              <a:t>Pro 29:23 A man's pride shall bring him low: but </a:t>
            </a:r>
            <a:r>
              <a:rPr lang="en-US" dirty="0" err="1"/>
              <a:t>honour</a:t>
            </a:r>
            <a:r>
              <a:rPr lang="en-US" dirty="0"/>
              <a:t> shall uphold the humble in spirit.</a:t>
            </a:r>
            <a:endParaRPr lang="en-US" u="sng" dirty="0"/>
          </a:p>
          <a:p>
            <a:pPr algn="l"/>
            <a:endParaRPr lang="en-US" u="sng" dirty="0" smtClean="0"/>
          </a:p>
          <a:p>
            <a:pPr algn="l"/>
            <a:endParaRPr lang="en-US" u="sng" dirty="0"/>
          </a:p>
          <a:p>
            <a:pPr algn="l"/>
            <a:endParaRPr lang="en-US" u="sng" dirty="0" smtClean="0"/>
          </a:p>
          <a:p>
            <a:pPr algn="l"/>
            <a:endParaRPr lang="en-US" u="sng" dirty="0"/>
          </a:p>
          <a:p>
            <a:pPr algn="l"/>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265164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31085"/>
            <a:ext cx="8160063" cy="4354160"/>
          </a:xfrm>
        </p:spPr>
        <p:txBody>
          <a:bodyPr>
            <a:noAutofit/>
          </a:bodyPr>
          <a:lstStyle/>
          <a:p>
            <a:pPr algn="l"/>
            <a:endParaRPr lang="en-US" sz="4000" b="1" dirty="0" smtClean="0"/>
          </a:p>
          <a:p>
            <a:pPr algn="l" fontAlgn="base"/>
            <a:endParaRPr lang="en-US" sz="4000" b="1" dirty="0" smtClean="0"/>
          </a:p>
          <a:p>
            <a:pPr algn="l" fontAlgn="base"/>
            <a:endParaRPr lang="en-US" sz="4000" b="1" dirty="0"/>
          </a:p>
          <a:p>
            <a:pPr algn="l" fontAlgn="base"/>
            <a:endParaRPr lang="en-US" sz="4000" b="1" dirty="0" smtClean="0"/>
          </a:p>
          <a:p>
            <a:pPr algn="l" fontAlgn="base"/>
            <a:endParaRPr lang="en-US" sz="4000" b="1" dirty="0"/>
          </a:p>
          <a:p>
            <a:pPr algn="l" fontAlgn="base"/>
            <a:endParaRPr lang="en-US" sz="4000" b="1" dirty="0" smtClean="0"/>
          </a:p>
          <a:p>
            <a:pPr algn="l" fontAlgn="base"/>
            <a:r>
              <a:rPr lang="en-US" sz="4000" b="1" dirty="0" smtClean="0"/>
              <a:t>KEY POINT #1</a:t>
            </a:r>
          </a:p>
          <a:p>
            <a:pPr algn="l" fontAlgn="base"/>
            <a:r>
              <a:rPr lang="en-US" b="1" dirty="0" smtClean="0"/>
              <a:t>False </a:t>
            </a:r>
            <a:r>
              <a:rPr lang="en-US" b="1" dirty="0"/>
              <a:t>estimations of self are an assault on God’s church.</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endParaRPr lang="en-US" sz="4000" b="1" dirty="0"/>
          </a:p>
        </p:txBody>
      </p:sp>
    </p:spTree>
    <p:extLst>
      <p:ext uri="{BB962C8B-B14F-4D97-AF65-F5344CB8AC3E}">
        <p14:creationId xmlns:p14="http://schemas.microsoft.com/office/powerpoint/2010/main" val="826164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556865"/>
            <a:ext cx="8160063" cy="4354160"/>
          </a:xfrm>
        </p:spPr>
        <p:txBody>
          <a:bodyPr/>
          <a:lstStyle/>
          <a:p>
            <a:pPr algn="l"/>
            <a:r>
              <a:rPr lang="en-US" dirty="0" smtClean="0"/>
              <a:t>Romans 12:3b …</a:t>
            </a:r>
            <a:r>
              <a:rPr lang="en-US" i="1" dirty="0"/>
              <a:t>but to think soberly, according as God hath dealt to every man the measure of faith. </a:t>
            </a:r>
            <a:endParaRPr lang="en-US" u="sng" dirty="0"/>
          </a:p>
          <a:p>
            <a:pPr algn="l"/>
            <a:endParaRPr lang="en-US" u="sng" dirty="0" smtClean="0"/>
          </a:p>
          <a:p>
            <a:pPr algn="l"/>
            <a:endParaRPr lang="en-US" u="sng" dirty="0"/>
          </a:p>
          <a:p>
            <a:pPr algn="l"/>
            <a:endParaRPr lang="en-US" u="sng" dirty="0" smtClean="0"/>
          </a:p>
          <a:p>
            <a:pPr algn="l"/>
            <a:endParaRPr lang="en-US" u="sng" dirty="0"/>
          </a:p>
          <a:p>
            <a:pPr algn="l"/>
            <a:endParaRPr lang="en-US" u="sng" dirty="0" smtClean="0"/>
          </a:p>
          <a:p>
            <a:pPr marL="457200" indent="-457200" algn="l">
              <a:buFontTx/>
              <a:buChar char="-"/>
            </a:pPr>
            <a:endParaRPr lang="en-US" u="sng" dirty="0" smtClean="0"/>
          </a:p>
        </p:txBody>
      </p:sp>
    </p:spTree>
    <p:extLst>
      <p:ext uri="{BB962C8B-B14F-4D97-AF65-F5344CB8AC3E}">
        <p14:creationId xmlns:p14="http://schemas.microsoft.com/office/powerpoint/2010/main" val="3569659826"/>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6378</TotalTime>
  <Words>1138</Words>
  <Application>Microsoft Office PowerPoint</Application>
  <PresentationFormat>On-screen Show (16:9)</PresentationFormat>
  <Paragraphs>222</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Adelle-Regular</vt:lpstr>
      <vt:lpstr>Apple Chancery</vt:lpstr>
      <vt:lpstr>Arial</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LFBI</cp:lastModifiedBy>
  <cp:revision>240</cp:revision>
  <dcterms:created xsi:type="dcterms:W3CDTF">2014-03-26T14:03:34Z</dcterms:created>
  <dcterms:modified xsi:type="dcterms:W3CDTF">2018-01-31T00:39:12Z</dcterms:modified>
</cp:coreProperties>
</file>