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9"/>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2"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21" y="6404293"/>
            <a:ext cx="263980" cy="269239"/>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xfrm>
            <a:off x="1524000" y="1122362"/>
            <a:ext cx="9144000" cy="2387601"/>
          </a:xfrm>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1451966" y="5176153"/>
            <a:ext cx="8966025" cy="6756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3800" b="1">
                <a:solidFill>
                  <a:srgbClr val="FFFFFF"/>
                </a:solidFill>
                <a:latin typeface="Bariol Regular"/>
                <a:ea typeface="Bariol Regular"/>
                <a:cs typeface="Bariol Regular"/>
                <a:sym typeface="Bariol Regular"/>
              </a:defRPr>
            </a:lvl1pPr>
          </a:lstStyle>
          <a:p>
            <a:r>
              <a:t>Perplexity to Purpose / Acts 10:11-23</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itle 1"/>
          <p:cNvSpPr txBox="1">
            <a:spLocks noGrp="1"/>
          </p:cNvSpPr>
          <p:nvPr>
            <p:ph type="title"/>
          </p:nvPr>
        </p:nvSpPr>
        <p:spPr>
          <a:prstGeom prst="rect">
            <a:avLst/>
          </a:prstGeom>
        </p:spPr>
        <p:txBody>
          <a:bodyPr/>
          <a:lstStyle/>
          <a:p>
            <a:endParaRPr/>
          </a:p>
        </p:txBody>
      </p:sp>
      <p:pic>
        <p:nvPicPr>
          <p:cNvPr id="154"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5" name="TextBox 2"/>
          <p:cNvSpPr txBox="1"/>
          <p:nvPr/>
        </p:nvSpPr>
        <p:spPr>
          <a:xfrm>
            <a:off x="300445" y="1531283"/>
            <a:ext cx="11560631" cy="21361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i="1">
                <a:solidFill>
                  <a:srgbClr val="FFFFFF"/>
                </a:solidFill>
                <a:latin typeface="Bariol Regular"/>
                <a:ea typeface="Bariol Regular"/>
                <a:cs typeface="Bariol Regular"/>
                <a:sym typeface="Bariol Regular"/>
              </a:defRPr>
            </a:pPr>
            <a:r>
              <a:t>19 ¶ While Peter thought on the vision, the Spirit said unto him, Behold, three men seek thee. 20 Arise therefore, and get thee down, and go with them, doubting nothing: for I have sent them.</a:t>
            </a:r>
            <a:endParaRPr sz="1200" i="0"/>
          </a:p>
          <a:p>
            <a:pPr>
              <a:defRPr sz="2800" i="1">
                <a:solidFill>
                  <a:srgbClr val="FFFFFF"/>
                </a:solidFill>
                <a:latin typeface="Bariol Regular"/>
                <a:ea typeface="Bariol Regular"/>
                <a:cs typeface="Bariol Regular"/>
                <a:sym typeface="Bariol Regular"/>
              </a:defRPr>
            </a:pPr>
            <a:r>
              <a:t> </a:t>
            </a:r>
          </a:p>
        </p:txBody>
      </p:sp>
      <p:sp>
        <p:nvSpPr>
          <p:cNvPr id="156" name="TextBox 4"/>
          <p:cNvSpPr txBox="1"/>
          <p:nvPr/>
        </p:nvSpPr>
        <p:spPr>
          <a:xfrm>
            <a:off x="415470" y="377825"/>
            <a:ext cx="10912931" cy="9169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t>The Spirit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Title 1"/>
          <p:cNvSpPr txBox="1">
            <a:spLocks noGrp="1"/>
          </p:cNvSpPr>
          <p:nvPr>
            <p:ph type="title"/>
          </p:nvPr>
        </p:nvSpPr>
        <p:spPr>
          <a:prstGeom prst="rect">
            <a:avLst/>
          </a:prstGeom>
        </p:spPr>
        <p:txBody>
          <a:bodyPr/>
          <a:lstStyle/>
          <a:p>
            <a:endParaRPr/>
          </a:p>
        </p:txBody>
      </p:sp>
      <p:pic>
        <p:nvPicPr>
          <p:cNvPr id="159"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60" name="TextBox 4"/>
          <p:cNvSpPr txBox="1"/>
          <p:nvPr/>
        </p:nvSpPr>
        <p:spPr>
          <a:xfrm>
            <a:off x="594358" y="3886201"/>
            <a:ext cx="11364690" cy="2440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t>Key Point #3</a:t>
            </a:r>
            <a:endParaRPr sz="4000"/>
          </a:p>
          <a:p>
            <a:pPr>
              <a:defRPr sz="4400" b="1">
                <a:solidFill>
                  <a:srgbClr val="FFFFFF"/>
                </a:solidFill>
                <a:latin typeface="Bariol Regular"/>
                <a:ea typeface="Bariol Regular"/>
                <a:cs typeface="Bariol Regular"/>
                <a:sym typeface="Bariol Regular"/>
              </a:defRPr>
            </a:pPr>
            <a:r>
              <a:t>The Spirit of God recites the </a:t>
            </a:r>
          </a:p>
          <a:p>
            <a:pPr>
              <a:defRPr sz="4400" b="1">
                <a:solidFill>
                  <a:srgbClr val="FFFFFF"/>
                </a:solidFill>
                <a:latin typeface="Bariol Regular"/>
                <a:ea typeface="Bariol Regular"/>
                <a:cs typeface="Bariol Regular"/>
                <a:sym typeface="Bariol Regular"/>
              </a:defRPr>
            </a:pPr>
            <a:r>
              <a:t>will of God to our conscience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p:cNvSpPr txBox="1">
            <a:spLocks noGrp="1"/>
          </p:cNvSpPr>
          <p:nvPr>
            <p:ph type="title"/>
          </p:nvPr>
        </p:nvSpPr>
        <p:spPr>
          <a:prstGeom prst="rect">
            <a:avLst/>
          </a:prstGeom>
        </p:spPr>
        <p:txBody>
          <a:bodyPr/>
          <a:lstStyle/>
          <a:p>
            <a:endParaRPr/>
          </a:p>
        </p:txBody>
      </p:sp>
      <p:pic>
        <p:nvPicPr>
          <p:cNvPr id="16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64" name="TextBox 2"/>
          <p:cNvSpPr txBox="1"/>
          <p:nvPr/>
        </p:nvSpPr>
        <p:spPr>
          <a:xfrm>
            <a:off x="300445" y="1531283"/>
            <a:ext cx="11560631" cy="2999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2800" i="1">
                <a:solidFill>
                  <a:srgbClr val="FFFFFF"/>
                </a:solidFill>
                <a:latin typeface="Bariol Regular"/>
                <a:ea typeface="Bariol Regular"/>
                <a:cs typeface="Bariol Regular"/>
                <a:sym typeface="Bariol Regular"/>
              </a:defRPr>
            </a:lvl1pPr>
          </a:lstStyle>
          <a:p>
            <a:r>
              <a:t>21 ¶ Then Peter went down to the men which were sent unto him from Cornelius; and said, Behold, I am he whom ye seek: what is the cause wherefore ye are come? 22 ¶ And they said, Cornelius the centurion, a just man, and one that feareth God, and of good report among all the nation of the Jews, was warned from God by an holy angel to send for thee into his house, and to hear words of thee. </a:t>
            </a:r>
          </a:p>
        </p:txBody>
      </p:sp>
      <p:sp>
        <p:nvSpPr>
          <p:cNvPr id="165" name="TextBox 4"/>
          <p:cNvSpPr txBox="1"/>
          <p:nvPr/>
        </p:nvSpPr>
        <p:spPr>
          <a:xfrm>
            <a:off x="415470" y="377825"/>
            <a:ext cx="10912931" cy="9169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t>The Accountability</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itle 1"/>
          <p:cNvSpPr txBox="1">
            <a:spLocks noGrp="1"/>
          </p:cNvSpPr>
          <p:nvPr>
            <p:ph type="title"/>
          </p:nvPr>
        </p:nvSpPr>
        <p:spPr>
          <a:prstGeom prst="rect">
            <a:avLst/>
          </a:prstGeom>
        </p:spPr>
        <p:txBody>
          <a:bodyPr/>
          <a:lstStyle/>
          <a:p>
            <a:endParaRPr/>
          </a:p>
        </p:txBody>
      </p:sp>
      <p:pic>
        <p:nvPicPr>
          <p:cNvPr id="16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69" name="TextBox 4"/>
          <p:cNvSpPr txBox="1"/>
          <p:nvPr/>
        </p:nvSpPr>
        <p:spPr>
          <a:xfrm>
            <a:off x="594358" y="3886201"/>
            <a:ext cx="11364690" cy="2440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t>Key Point #4</a:t>
            </a:r>
            <a:endParaRPr sz="4000"/>
          </a:p>
          <a:p>
            <a:pPr>
              <a:defRPr sz="4400" b="1">
                <a:solidFill>
                  <a:srgbClr val="FFFFFF"/>
                </a:solidFill>
                <a:latin typeface="Bariol Regular"/>
                <a:ea typeface="Bariol Regular"/>
                <a:cs typeface="Bariol Regular"/>
                <a:sym typeface="Bariol Regular"/>
              </a:defRPr>
            </a:pPr>
            <a:r>
              <a:t>God’s spiritual agents reroute us, </a:t>
            </a:r>
          </a:p>
          <a:p>
            <a:pPr>
              <a:defRPr sz="4400" b="1">
                <a:solidFill>
                  <a:srgbClr val="FFFFFF"/>
                </a:solidFill>
                <a:latin typeface="Bariol Regular"/>
                <a:ea typeface="Bariol Regular"/>
                <a:cs typeface="Bariol Regular"/>
                <a:sym typeface="Bariol Regular"/>
              </a:defRPr>
            </a:pPr>
            <a:r>
              <a:t>rally us and remind us of God’s words</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itle 1"/>
          <p:cNvSpPr txBox="1">
            <a:spLocks noGrp="1"/>
          </p:cNvSpPr>
          <p:nvPr>
            <p:ph type="title"/>
          </p:nvPr>
        </p:nvSpPr>
        <p:spPr>
          <a:prstGeom prst="rect">
            <a:avLst/>
          </a:prstGeom>
        </p:spPr>
        <p:txBody>
          <a:bodyPr/>
          <a:lstStyle/>
          <a:p>
            <a:endParaRPr/>
          </a:p>
        </p:txBody>
      </p:sp>
      <p:pic>
        <p:nvPicPr>
          <p:cNvPr id="172"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73" name="TextBox 2"/>
          <p:cNvSpPr txBox="1"/>
          <p:nvPr/>
        </p:nvSpPr>
        <p:spPr>
          <a:xfrm>
            <a:off x="300445" y="1531283"/>
            <a:ext cx="11560631" cy="32918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i="1">
                <a:solidFill>
                  <a:srgbClr val="FFFFFF"/>
                </a:solidFill>
                <a:latin typeface="Bariol Regular"/>
                <a:ea typeface="Bariol Regular"/>
                <a:cs typeface="Bariol Regular"/>
                <a:sym typeface="Bariol Regular"/>
              </a:defRPr>
            </a:pPr>
            <a:r>
              <a:t>Pro 17:17 A friend loveth at all times, and a brother is born for adversity. </a:t>
            </a:r>
          </a:p>
          <a:p>
            <a:pPr>
              <a:defRPr sz="2800" i="1">
                <a:solidFill>
                  <a:srgbClr val="FFFFFF"/>
                </a:solidFill>
                <a:latin typeface="Bariol Regular"/>
                <a:ea typeface="Bariol Regular"/>
                <a:cs typeface="Bariol Regular"/>
                <a:sym typeface="Bariol Regular"/>
              </a:defRPr>
            </a:pPr>
            <a:endParaRPr/>
          </a:p>
          <a:p>
            <a:pPr>
              <a:defRPr sz="2800" i="1">
                <a:solidFill>
                  <a:srgbClr val="FFFFFF"/>
                </a:solidFill>
                <a:latin typeface="Bariol Regular"/>
                <a:ea typeface="Bariol Regular"/>
                <a:cs typeface="Bariol Regular"/>
                <a:sym typeface="Bariol Regular"/>
              </a:defRPr>
            </a:pPr>
            <a:r>
              <a:t>Pro 27:6 Faithful [are] the wounds of a friend; but the kisses of an enemy [are] deceitful. </a:t>
            </a:r>
          </a:p>
          <a:p>
            <a:pPr>
              <a:defRPr sz="2800" i="1">
                <a:solidFill>
                  <a:srgbClr val="FFFFFF"/>
                </a:solidFill>
                <a:latin typeface="Bariol Regular"/>
                <a:ea typeface="Bariol Regular"/>
                <a:cs typeface="Bariol Regular"/>
                <a:sym typeface="Bariol Regular"/>
              </a:defRPr>
            </a:pPr>
            <a:endParaRPr/>
          </a:p>
          <a:p>
            <a:pPr>
              <a:defRPr sz="2800" i="1">
                <a:solidFill>
                  <a:srgbClr val="FFFFFF"/>
                </a:solidFill>
                <a:latin typeface="Bariol Regular"/>
                <a:ea typeface="Bariol Regular"/>
                <a:cs typeface="Bariol Regular"/>
                <a:sym typeface="Bariol Regular"/>
              </a:defRPr>
            </a:pPr>
            <a:r>
              <a:t>Pro 27:17 Iron sharpeneth iron; so a man sharpeneth the countenance of his friend.</a:t>
            </a:r>
            <a:endParaRPr sz="1200" i="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itle 1"/>
          <p:cNvSpPr txBox="1">
            <a:spLocks noGrp="1"/>
          </p:cNvSpPr>
          <p:nvPr>
            <p:ph type="title"/>
          </p:nvPr>
        </p:nvSpPr>
        <p:spPr>
          <a:prstGeom prst="rect">
            <a:avLst/>
          </a:prstGeom>
        </p:spPr>
        <p:txBody>
          <a:bodyPr/>
          <a:lstStyle/>
          <a:p>
            <a:endParaRPr/>
          </a:p>
        </p:txBody>
      </p:sp>
      <p:pic>
        <p:nvPicPr>
          <p:cNvPr id="176"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77" name="TextBox 2"/>
          <p:cNvSpPr txBox="1"/>
          <p:nvPr/>
        </p:nvSpPr>
        <p:spPr>
          <a:xfrm>
            <a:off x="300445" y="1531283"/>
            <a:ext cx="11560631" cy="4409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a:solidFill>
                  <a:srgbClr val="FFFFFF"/>
                </a:solidFill>
                <a:latin typeface="Bariol Regular"/>
                <a:ea typeface="Bariol Regular"/>
                <a:cs typeface="Bariol Regular"/>
                <a:sym typeface="Bariol Regular"/>
              </a:defRPr>
            </a:pPr>
            <a:r>
              <a:t>He had a command from God. </a:t>
            </a:r>
          </a:p>
          <a:p>
            <a:pPr>
              <a:defRPr sz="2800">
                <a:solidFill>
                  <a:srgbClr val="FFFFFF"/>
                </a:solidFill>
                <a:latin typeface="Bariol Regular"/>
                <a:ea typeface="Bariol Regular"/>
                <a:cs typeface="Bariol Regular"/>
                <a:sym typeface="Bariol Regular"/>
              </a:defRPr>
            </a:pPr>
            <a:endParaRPr/>
          </a:p>
          <a:p>
            <a:pPr>
              <a:defRPr sz="2800">
                <a:solidFill>
                  <a:srgbClr val="FFFFFF"/>
                </a:solidFill>
                <a:latin typeface="Bariol Regular"/>
                <a:ea typeface="Bariol Regular"/>
                <a:cs typeface="Bariol Regular"/>
                <a:sym typeface="Bariol Regular"/>
              </a:defRPr>
            </a:pPr>
            <a:r>
              <a:t>He had a door knocking downstairs calling him to obey.</a:t>
            </a:r>
          </a:p>
          <a:p>
            <a:pPr>
              <a:defRPr sz="2800">
                <a:solidFill>
                  <a:srgbClr val="FFFFFF"/>
                </a:solidFill>
                <a:latin typeface="Bariol Regular"/>
                <a:ea typeface="Bariol Regular"/>
                <a:cs typeface="Bariol Regular"/>
                <a:sym typeface="Bariol Regular"/>
              </a:defRPr>
            </a:pPr>
            <a:endParaRPr/>
          </a:p>
          <a:p>
            <a:pPr>
              <a:defRPr sz="2800">
                <a:solidFill>
                  <a:srgbClr val="FFFFFF"/>
                </a:solidFill>
                <a:latin typeface="Bariol Regular"/>
                <a:ea typeface="Bariol Regular"/>
                <a:cs typeface="Bariol Regular"/>
                <a:sym typeface="Bariol Regular"/>
              </a:defRPr>
            </a:pPr>
            <a:r>
              <a:t>He had the conviction of the Spirit urging him to obey.</a:t>
            </a:r>
          </a:p>
          <a:p>
            <a:pPr>
              <a:defRPr sz="2800">
                <a:solidFill>
                  <a:srgbClr val="FFFFFF"/>
                </a:solidFill>
                <a:latin typeface="Bariol Regular"/>
                <a:ea typeface="Bariol Regular"/>
                <a:cs typeface="Bariol Regular"/>
                <a:sym typeface="Bariol Regular"/>
              </a:defRPr>
            </a:pPr>
            <a:endParaRPr/>
          </a:p>
          <a:p>
            <a:pPr>
              <a:defRPr sz="2800">
                <a:solidFill>
                  <a:srgbClr val="FFFFFF"/>
                </a:solidFill>
                <a:latin typeface="Bariol Regular"/>
                <a:ea typeface="Bariol Regular"/>
                <a:cs typeface="Bariol Regular"/>
                <a:sym typeface="Bariol Regular"/>
              </a:defRPr>
            </a:pPr>
            <a:r>
              <a:t>He had messengers sent by God beseeching him to obey.</a:t>
            </a:r>
            <a:br/>
            <a:endParaRPr/>
          </a:p>
          <a:p>
            <a:pPr>
              <a:defRPr sz="2800">
                <a:solidFill>
                  <a:srgbClr val="FFFFFF"/>
                </a:solidFill>
                <a:latin typeface="Bariol Regular"/>
                <a:ea typeface="Bariol Regular"/>
                <a:cs typeface="Bariol Regular"/>
                <a:sym typeface="Bariol Regular"/>
              </a:defRPr>
            </a:pPr>
            <a:endParaRPr/>
          </a:p>
        </p:txBody>
      </p:sp>
      <p:sp>
        <p:nvSpPr>
          <p:cNvPr id="178" name="TextBox 4"/>
          <p:cNvSpPr txBox="1"/>
          <p:nvPr/>
        </p:nvSpPr>
        <p:spPr>
          <a:xfrm>
            <a:off x="415470" y="377825"/>
            <a:ext cx="10912931" cy="9169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t>Our Choice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itle 1"/>
          <p:cNvSpPr txBox="1">
            <a:spLocks noGrp="1"/>
          </p:cNvSpPr>
          <p:nvPr>
            <p:ph type="title"/>
          </p:nvPr>
        </p:nvSpPr>
        <p:spPr>
          <a:prstGeom prst="rect">
            <a:avLst/>
          </a:prstGeom>
        </p:spPr>
        <p:txBody>
          <a:bodyPr/>
          <a:lstStyle/>
          <a:p>
            <a:endParaRPr/>
          </a:p>
        </p:txBody>
      </p:sp>
      <p:pic>
        <p:nvPicPr>
          <p:cNvPr id="181"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82" name="TextBox 2"/>
          <p:cNvSpPr txBox="1"/>
          <p:nvPr/>
        </p:nvSpPr>
        <p:spPr>
          <a:xfrm>
            <a:off x="300445" y="1531283"/>
            <a:ext cx="11560631" cy="52730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a:solidFill>
                  <a:srgbClr val="FFFFFF"/>
                </a:solidFill>
                <a:latin typeface="Bariol Regular"/>
                <a:ea typeface="Bariol Regular"/>
                <a:cs typeface="Bariol Regular"/>
                <a:sym typeface="Bariol Regular"/>
              </a:defRPr>
            </a:pPr>
            <a:r>
              <a:t>He had a command from God. </a:t>
            </a:r>
          </a:p>
          <a:p>
            <a:pPr>
              <a:defRPr sz="2800">
                <a:solidFill>
                  <a:srgbClr val="FFFFFF"/>
                </a:solidFill>
                <a:latin typeface="Bariol Regular"/>
                <a:ea typeface="Bariol Regular"/>
                <a:cs typeface="Bariol Regular"/>
                <a:sym typeface="Bariol Regular"/>
              </a:defRPr>
            </a:pPr>
            <a:endParaRPr/>
          </a:p>
          <a:p>
            <a:pPr>
              <a:defRPr sz="2800">
                <a:solidFill>
                  <a:srgbClr val="FFFFFF"/>
                </a:solidFill>
                <a:latin typeface="Bariol Regular"/>
                <a:ea typeface="Bariol Regular"/>
                <a:cs typeface="Bariol Regular"/>
                <a:sym typeface="Bariol Regular"/>
              </a:defRPr>
            </a:pPr>
            <a:r>
              <a:t>He had a door knocking downstairs calling him to obey.</a:t>
            </a:r>
          </a:p>
          <a:p>
            <a:pPr>
              <a:defRPr sz="2800">
                <a:solidFill>
                  <a:srgbClr val="FFFFFF"/>
                </a:solidFill>
                <a:latin typeface="Bariol Regular"/>
                <a:ea typeface="Bariol Regular"/>
                <a:cs typeface="Bariol Regular"/>
                <a:sym typeface="Bariol Regular"/>
              </a:defRPr>
            </a:pPr>
            <a:endParaRPr/>
          </a:p>
          <a:p>
            <a:pPr>
              <a:defRPr sz="2800">
                <a:solidFill>
                  <a:srgbClr val="FFFFFF"/>
                </a:solidFill>
                <a:latin typeface="Bariol Regular"/>
                <a:ea typeface="Bariol Regular"/>
                <a:cs typeface="Bariol Regular"/>
                <a:sym typeface="Bariol Regular"/>
              </a:defRPr>
            </a:pPr>
            <a:r>
              <a:t>He had the conviction of the Spirit urging him to obey.</a:t>
            </a:r>
          </a:p>
          <a:p>
            <a:pPr>
              <a:defRPr sz="2800">
                <a:solidFill>
                  <a:srgbClr val="FFFFFF"/>
                </a:solidFill>
                <a:latin typeface="Bariol Regular"/>
                <a:ea typeface="Bariol Regular"/>
                <a:cs typeface="Bariol Regular"/>
                <a:sym typeface="Bariol Regular"/>
              </a:defRPr>
            </a:pPr>
            <a:endParaRPr/>
          </a:p>
          <a:p>
            <a:pPr>
              <a:defRPr sz="2800">
                <a:solidFill>
                  <a:srgbClr val="FFFFFF"/>
                </a:solidFill>
                <a:latin typeface="Bariol Regular"/>
                <a:ea typeface="Bariol Regular"/>
                <a:cs typeface="Bariol Regular"/>
                <a:sym typeface="Bariol Regular"/>
              </a:defRPr>
            </a:pPr>
            <a:r>
              <a:t>He had messengers sent by God beseeching him to obey.</a:t>
            </a:r>
          </a:p>
          <a:p>
            <a:pPr>
              <a:defRPr sz="2800">
                <a:solidFill>
                  <a:srgbClr val="FFFFFF"/>
                </a:solidFill>
                <a:latin typeface="Bariol Regular"/>
                <a:ea typeface="Bariol Regular"/>
                <a:cs typeface="Bariol Regular"/>
                <a:sym typeface="Bariol Regular"/>
              </a:defRPr>
            </a:pPr>
            <a:endParaRPr/>
          </a:p>
          <a:p>
            <a:pPr>
              <a:defRPr sz="2800" i="1" u="sng">
                <a:solidFill>
                  <a:srgbClr val="FFFFFF"/>
                </a:solidFill>
                <a:latin typeface="Bariol Regular"/>
                <a:ea typeface="Bariol Regular"/>
                <a:cs typeface="Bariol Regular"/>
                <a:sym typeface="Bariol Regular"/>
              </a:defRPr>
            </a:pPr>
            <a:r>
              <a:rPr b="1" i="0"/>
              <a:t>HE HAD A CHOICE</a:t>
            </a:r>
            <a:br/>
            <a:endParaRPr/>
          </a:p>
          <a:p>
            <a:pPr>
              <a:defRPr sz="2800" i="1">
                <a:solidFill>
                  <a:srgbClr val="FFFFFF"/>
                </a:solidFill>
                <a:latin typeface="Bariol Regular"/>
                <a:ea typeface="Bariol Regular"/>
                <a:cs typeface="Bariol Regular"/>
                <a:sym typeface="Bariol Regular"/>
              </a:defRPr>
            </a:pPr>
            <a:endParaRPr/>
          </a:p>
        </p:txBody>
      </p:sp>
      <p:sp>
        <p:nvSpPr>
          <p:cNvPr id="183" name="TextBox 4"/>
          <p:cNvSpPr txBox="1"/>
          <p:nvPr/>
        </p:nvSpPr>
        <p:spPr>
          <a:xfrm>
            <a:off x="415470" y="377825"/>
            <a:ext cx="10912931" cy="9169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t>Our Choice</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itle 1"/>
          <p:cNvSpPr txBox="1">
            <a:spLocks noGrp="1"/>
          </p:cNvSpPr>
          <p:nvPr>
            <p:ph type="title"/>
          </p:nvPr>
        </p:nvSpPr>
        <p:spPr>
          <a:prstGeom prst="rect">
            <a:avLst/>
          </a:prstGeom>
        </p:spPr>
        <p:txBody>
          <a:bodyPr/>
          <a:lstStyle/>
          <a:p>
            <a:endParaRPr/>
          </a:p>
        </p:txBody>
      </p:sp>
      <p:pic>
        <p:nvPicPr>
          <p:cNvPr id="186"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87" name="TextBox 2"/>
          <p:cNvSpPr txBox="1"/>
          <p:nvPr/>
        </p:nvSpPr>
        <p:spPr>
          <a:xfrm>
            <a:off x="414745" y="1620183"/>
            <a:ext cx="11560631" cy="39776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i="1">
                <a:solidFill>
                  <a:srgbClr val="FFFFFF"/>
                </a:solidFill>
                <a:latin typeface="Bariol Regular"/>
                <a:ea typeface="Bariol Regular"/>
                <a:cs typeface="Bariol Regular"/>
                <a:sym typeface="Bariol Regular"/>
              </a:defRPr>
            </a:pPr>
            <a:r>
              <a:t>Jas 1:22 But be ye doers of the word, and not hearers only, deceiving your own selves. 23 For if any be a hearer of the word, and not a doer, he is like unto a man beholding his natural face in a glass: 24 For he beholdeth himself, and goeth his way, and straightway forgetteth what manner of man he was. 25 But whoso looketh into the perfect law of liberty, and continueth [therein], he being not a forgetful hearer, but a doer of the work, this man shall be blessed in his deed.</a:t>
            </a:r>
          </a:p>
          <a:p>
            <a:pPr>
              <a:defRPr sz="2800" i="1">
                <a:solidFill>
                  <a:srgbClr val="FFFFFF"/>
                </a:solidFill>
                <a:latin typeface="Bariol Regular"/>
                <a:ea typeface="Bariol Regular"/>
                <a:cs typeface="Bariol Regular"/>
                <a:sym typeface="Bariol Regular"/>
              </a:defRPr>
            </a:pPr>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itle 1"/>
          <p:cNvSpPr txBox="1">
            <a:spLocks noGrp="1"/>
          </p:cNvSpPr>
          <p:nvPr>
            <p:ph type="title"/>
          </p:nvPr>
        </p:nvSpPr>
        <p:spPr>
          <a:prstGeom prst="rect">
            <a:avLst/>
          </a:prstGeom>
        </p:spPr>
        <p:txBody>
          <a:bodyPr/>
          <a:lstStyle/>
          <a:p>
            <a:endParaRPr/>
          </a:p>
        </p:txBody>
      </p:sp>
      <p:pic>
        <p:nvPicPr>
          <p:cNvPr id="190"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91" name="TextBox 4"/>
          <p:cNvSpPr txBox="1"/>
          <p:nvPr/>
        </p:nvSpPr>
        <p:spPr>
          <a:xfrm>
            <a:off x="594358" y="3886201"/>
            <a:ext cx="11364690" cy="17678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t>Key Point #5</a:t>
            </a:r>
            <a:endParaRPr sz="4000"/>
          </a:p>
          <a:p>
            <a:pPr>
              <a:defRPr sz="4400" b="1">
                <a:solidFill>
                  <a:srgbClr val="FFFFFF"/>
                </a:solidFill>
                <a:latin typeface="Bariol Regular"/>
                <a:ea typeface="Bariol Regular"/>
                <a:cs typeface="Bariol Regular"/>
                <a:sym typeface="Bariol Regular"/>
              </a:defRPr>
            </a:pPr>
            <a:r>
              <a:t>Our actions reveal the nature of our faith.</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title"/>
          </p:nvPr>
        </p:nvSpPr>
        <p:spPr>
          <a:prstGeom prst="rect">
            <a:avLst/>
          </a:prstGeom>
        </p:spPr>
        <p:txBody>
          <a:bodyPr/>
          <a:lstStyle/>
          <a:p>
            <a:endParaRPr/>
          </a:p>
        </p:txBody>
      </p:sp>
      <p:pic>
        <p:nvPicPr>
          <p:cNvPr id="194"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95" name="TextBox 2"/>
          <p:cNvSpPr txBox="1"/>
          <p:nvPr/>
        </p:nvSpPr>
        <p:spPr>
          <a:xfrm>
            <a:off x="414745" y="1620183"/>
            <a:ext cx="11560631" cy="2250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i="1">
                <a:solidFill>
                  <a:srgbClr val="FFFFFF"/>
                </a:solidFill>
                <a:latin typeface="Bariol Regular"/>
                <a:ea typeface="Bariol Regular"/>
                <a:cs typeface="Bariol Regular"/>
                <a:sym typeface="Bariol Regular"/>
              </a:defRPr>
            </a:pPr>
            <a:r>
              <a:t>Acts 10:23 Then called he them in, and lodged them. And on the morrow Peter went away with them, and certain brethren from Joppa accompanied him.</a:t>
            </a:r>
            <a:endParaRPr sz="1200"/>
          </a:p>
          <a:p>
            <a:pPr>
              <a:defRPr sz="2800" i="1">
                <a:solidFill>
                  <a:srgbClr val="FFFFFF"/>
                </a:solidFill>
                <a:latin typeface="Bariol Regular"/>
                <a:ea typeface="Bariol Regular"/>
                <a:cs typeface="Bariol Regular"/>
                <a:sym typeface="Bariol Regular"/>
              </a:defRPr>
            </a:pPr>
            <a:endParaRPr sz="1200"/>
          </a:p>
        </p:txBody>
      </p:sp>
      <p:sp>
        <p:nvSpPr>
          <p:cNvPr id="196" name="TextBox 4"/>
          <p:cNvSpPr txBox="1"/>
          <p:nvPr/>
        </p:nvSpPr>
        <p:spPr>
          <a:xfrm>
            <a:off x="415470" y="377825"/>
            <a:ext cx="10912931" cy="9169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t>Our Choice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xfrm>
            <a:off x="838200" y="365125"/>
            <a:ext cx="10515600" cy="1325563"/>
          </a:xfrm>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698273" y="1937683"/>
            <a:ext cx="8795454" cy="23012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400" i="1">
                <a:solidFill>
                  <a:srgbClr val="FFFFFF"/>
                </a:solidFill>
                <a:latin typeface="Bariol Regular"/>
                <a:ea typeface="Bariol Regular"/>
                <a:cs typeface="Bariol Regular"/>
                <a:sym typeface="Bariol Regular"/>
              </a:defRPr>
            </a:pPr>
            <a:r>
              <a:t>Do not hastily ascribe things to God. Do not easily suppose dreams, voices, impressions, visions or revelations to be from God. They may be from Him. They may be from nature. They may be from the Devil.</a:t>
            </a:r>
          </a:p>
          <a:p>
            <a:pPr>
              <a:defRPr sz="2400" i="1">
                <a:solidFill>
                  <a:srgbClr val="FFFFFF"/>
                </a:solidFill>
                <a:latin typeface="Bariol Regular"/>
                <a:ea typeface="Bariol Regular"/>
                <a:cs typeface="Bariol Regular"/>
                <a:sym typeface="Bariol Regular"/>
              </a:defRPr>
            </a:pPr>
            <a:endParaRPr/>
          </a:p>
          <a:p>
            <a:pPr algn="r">
              <a:defRPr sz="2400" i="1">
                <a:solidFill>
                  <a:srgbClr val="FFFFFF"/>
                </a:solidFill>
                <a:latin typeface="Bariol Regular"/>
                <a:ea typeface="Bariol Regular"/>
                <a:cs typeface="Bariol Regular"/>
                <a:sym typeface="Bariol Regular"/>
              </a:defRPr>
            </a:pPr>
            <a:r>
              <a:t>- John Wesley</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itle 1"/>
          <p:cNvSpPr txBox="1">
            <a:spLocks noGrp="1"/>
          </p:cNvSpPr>
          <p:nvPr>
            <p:ph type="ctrTitle"/>
          </p:nvPr>
        </p:nvSpPr>
        <p:spPr>
          <a:prstGeom prst="rect">
            <a:avLst/>
          </a:prstGeom>
        </p:spPr>
        <p:txBody>
          <a:bodyPr/>
          <a:lstStyle/>
          <a:p>
            <a:endParaRPr/>
          </a:p>
        </p:txBody>
      </p:sp>
      <p:sp>
        <p:nvSpPr>
          <p:cNvPr id="122"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23"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24" name="TextBox 4"/>
          <p:cNvSpPr txBox="1"/>
          <p:nvPr/>
        </p:nvSpPr>
        <p:spPr>
          <a:xfrm>
            <a:off x="1451966" y="5176153"/>
            <a:ext cx="8966025" cy="6756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3800" b="1">
                <a:solidFill>
                  <a:srgbClr val="FFFFFF"/>
                </a:solidFill>
                <a:latin typeface="Bariol Regular"/>
                <a:ea typeface="Bariol Regular"/>
                <a:cs typeface="Bariol Regular"/>
                <a:sym typeface="Bariol Regular"/>
              </a:defRPr>
            </a:lvl1pPr>
          </a:lstStyle>
          <a:p>
            <a:r>
              <a:t>Perplexity to Purpose / Acts 10:11-23</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itle 1"/>
          <p:cNvSpPr txBox="1">
            <a:spLocks noGrp="1"/>
          </p:cNvSpPr>
          <p:nvPr>
            <p:ph type="title"/>
          </p:nvPr>
        </p:nvSpPr>
        <p:spPr>
          <a:xfrm>
            <a:off x="838200" y="365125"/>
            <a:ext cx="10515600" cy="1325563"/>
          </a:xfrm>
          <a:prstGeom prst="rect">
            <a:avLst/>
          </a:prstGeom>
        </p:spPr>
        <p:txBody>
          <a:bodyPr/>
          <a:lstStyle/>
          <a:p>
            <a:endParaRPr/>
          </a:p>
        </p:txBody>
      </p:sp>
      <p:pic>
        <p:nvPicPr>
          <p:cNvPr id="127"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28" name="TextBox 2"/>
          <p:cNvSpPr txBox="1"/>
          <p:nvPr/>
        </p:nvSpPr>
        <p:spPr>
          <a:xfrm>
            <a:off x="300445" y="1531283"/>
            <a:ext cx="11560631" cy="21361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280735" indent="-280735">
              <a:buSzPct val="100000"/>
              <a:buChar char="•"/>
              <a:defRPr sz="2800">
                <a:solidFill>
                  <a:srgbClr val="FFFFFF"/>
                </a:solidFill>
                <a:latin typeface="Bariol Regular"/>
                <a:ea typeface="Bariol Regular"/>
                <a:cs typeface="Bariol Regular"/>
                <a:sym typeface="Bariol Regular"/>
              </a:defRPr>
            </a:pPr>
            <a:r>
              <a:t>Any knowledge, concept, feeling or experience that does not submit itself first to the biblical will of God is incongruent with Jesus Christ.</a:t>
            </a:r>
            <a:endParaRPr sz="1200"/>
          </a:p>
          <a:p>
            <a:pPr lvl="5" indent="1143000">
              <a:defRPr sz="2800">
                <a:solidFill>
                  <a:srgbClr val="FFFFFF"/>
                </a:solidFill>
                <a:latin typeface="Bariol Regular"/>
                <a:ea typeface="Bariol Regular"/>
                <a:cs typeface="Bariol Regular"/>
                <a:sym typeface="Bariol Regular"/>
              </a:defRPr>
            </a:pPr>
            <a:br/>
            <a:endParaRPr i="1"/>
          </a:p>
        </p:txBody>
      </p:sp>
      <p:sp>
        <p:nvSpPr>
          <p:cNvPr id="129" name="TextBox 4"/>
          <p:cNvSpPr txBox="1"/>
          <p:nvPr/>
        </p:nvSpPr>
        <p:spPr>
          <a:xfrm>
            <a:off x="440870" y="365125"/>
            <a:ext cx="10912931" cy="916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t>The Word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itle 1"/>
          <p:cNvSpPr txBox="1">
            <a:spLocks noGrp="1"/>
          </p:cNvSpPr>
          <p:nvPr>
            <p:ph type="title"/>
          </p:nvPr>
        </p:nvSpPr>
        <p:spPr>
          <a:prstGeom prst="rect">
            <a:avLst/>
          </a:prstGeom>
        </p:spPr>
        <p:txBody>
          <a:bodyPr/>
          <a:lstStyle/>
          <a:p>
            <a:endParaRPr/>
          </a:p>
        </p:txBody>
      </p:sp>
      <p:pic>
        <p:nvPicPr>
          <p:cNvPr id="132"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3" name="TextBox 2"/>
          <p:cNvSpPr txBox="1"/>
          <p:nvPr/>
        </p:nvSpPr>
        <p:spPr>
          <a:xfrm>
            <a:off x="427445" y="604183"/>
            <a:ext cx="11560631" cy="656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i="1">
                <a:solidFill>
                  <a:srgbClr val="FFFFFF"/>
                </a:solidFill>
                <a:latin typeface="Bariol Regular"/>
                <a:ea typeface="Bariol Regular"/>
                <a:cs typeface="Bariol Regular"/>
                <a:sym typeface="Bariol Regular"/>
              </a:defRPr>
            </a:pPr>
            <a:r>
              <a:t>2Pe 1:16 For we have not followed cunningly devised fables, when we made known unto you the power and coming of our Lord Jesus Christ, but were eyewitnesses of his majesty. 17 For he received from God the Father honour and glory, when there came such a voice to him from the excellent glory, This is my beloved Son, in whom I am well pleased. </a:t>
            </a:r>
          </a:p>
          <a:p>
            <a:pPr>
              <a:defRPr sz="2800" i="1">
                <a:solidFill>
                  <a:srgbClr val="FFFFFF"/>
                </a:solidFill>
                <a:latin typeface="Bariol Regular"/>
                <a:ea typeface="Bariol Regular"/>
                <a:cs typeface="Bariol Regular"/>
                <a:sym typeface="Bariol Regular"/>
              </a:defRPr>
            </a:pPr>
            <a:r>
              <a:t>18 And this voice which came from heaven we heard, when we were with him in the holy mount. 19 We have also a more sure word of prophecy; whereunto ye do well that ye take heed, as unto a light that shineth in a dark place, until the day dawn, and the day star arise in your hearts: 20 Knowing this first, that no prophecy of the scripture is of any private interpretation. 21 For the prophecy came not in old time by the will of man: but holy men of God spake [as they were] moved by the Holy Ghost.</a:t>
            </a:r>
            <a:endParaRPr sz="1200"/>
          </a:p>
          <a:p>
            <a:pPr lvl="5" indent="1143000">
              <a:defRPr sz="2800" i="1">
                <a:solidFill>
                  <a:srgbClr val="FFFFFF"/>
                </a:solidFill>
                <a:latin typeface="Bariol Regular"/>
                <a:ea typeface="Bariol Regular"/>
                <a:cs typeface="Bariol Regular"/>
                <a:sym typeface="Bariol Regular"/>
              </a:defRPr>
            </a:pPr>
            <a:endParaRPr sz="120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itle 1"/>
          <p:cNvSpPr txBox="1">
            <a:spLocks noGrp="1"/>
          </p:cNvSpPr>
          <p:nvPr>
            <p:ph type="title"/>
          </p:nvPr>
        </p:nvSpPr>
        <p:spPr>
          <a:prstGeom prst="rect">
            <a:avLst/>
          </a:prstGeom>
        </p:spPr>
        <p:txBody>
          <a:bodyPr/>
          <a:lstStyle/>
          <a:p>
            <a:endParaRPr/>
          </a:p>
        </p:txBody>
      </p:sp>
      <p:pic>
        <p:nvPicPr>
          <p:cNvPr id="136"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7" name="TextBox 2"/>
          <p:cNvSpPr txBox="1"/>
          <p:nvPr/>
        </p:nvSpPr>
        <p:spPr>
          <a:xfrm>
            <a:off x="300445" y="1531283"/>
            <a:ext cx="11560631" cy="2567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i="1">
                <a:solidFill>
                  <a:srgbClr val="FFFFFF"/>
                </a:solidFill>
                <a:latin typeface="Bariol Regular"/>
                <a:ea typeface="Bariol Regular"/>
                <a:cs typeface="Bariol Regular"/>
                <a:sym typeface="Bariol Regular"/>
              </a:defRPr>
            </a:pPr>
            <a:r>
              <a:t>11 And saw heaven opened, and a certain vessel descending unto him, as it had been a great sheet knit at the four corners, and let down to the earth: 12 Wherein were all manner of fourfooted beasts of the earth, and wild beasts, and creeping things, and fowls of the air. 13 And there came </a:t>
            </a:r>
            <a:r>
              <a:rPr b="1"/>
              <a:t>a voice to him, Rise, Peter; kill, and eat.</a:t>
            </a:r>
            <a:r>
              <a:t> </a:t>
            </a:r>
          </a:p>
        </p:txBody>
      </p:sp>
      <p:sp>
        <p:nvSpPr>
          <p:cNvPr id="138" name="TextBox 4"/>
          <p:cNvSpPr txBox="1"/>
          <p:nvPr/>
        </p:nvSpPr>
        <p:spPr>
          <a:xfrm>
            <a:off x="415470" y="377825"/>
            <a:ext cx="10912931" cy="9169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t>The Word</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itle 1"/>
          <p:cNvSpPr txBox="1">
            <a:spLocks noGrp="1"/>
          </p:cNvSpPr>
          <p:nvPr>
            <p:ph type="title"/>
          </p:nvPr>
        </p:nvSpPr>
        <p:spPr>
          <a:xfrm>
            <a:off x="838200" y="365125"/>
            <a:ext cx="10515600" cy="1325563"/>
          </a:xfrm>
          <a:prstGeom prst="rect">
            <a:avLst/>
          </a:prstGeom>
        </p:spPr>
        <p:txBody>
          <a:bodyPr/>
          <a:lstStyle/>
          <a:p>
            <a:endParaRPr/>
          </a:p>
        </p:txBody>
      </p:sp>
      <p:pic>
        <p:nvPicPr>
          <p:cNvPr id="141"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42" name="TextBox 4"/>
          <p:cNvSpPr txBox="1"/>
          <p:nvPr/>
        </p:nvSpPr>
        <p:spPr>
          <a:xfrm>
            <a:off x="594358" y="3886201"/>
            <a:ext cx="11364690" cy="17678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t>Key Point #1</a:t>
            </a:r>
            <a:endParaRPr sz="4000"/>
          </a:p>
          <a:p>
            <a:pPr>
              <a:defRPr sz="4400" b="1">
                <a:solidFill>
                  <a:srgbClr val="FFFFFF"/>
                </a:solidFill>
                <a:latin typeface="Bariol Regular"/>
                <a:ea typeface="Bariol Regular"/>
                <a:cs typeface="Bariol Regular"/>
                <a:sym typeface="Bariol Regular"/>
              </a:defRPr>
            </a:pPr>
            <a:r>
              <a:t>The Word of God reveals the will of God</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itle 1"/>
          <p:cNvSpPr txBox="1">
            <a:spLocks noGrp="1"/>
          </p:cNvSpPr>
          <p:nvPr>
            <p:ph type="title"/>
          </p:nvPr>
        </p:nvSpPr>
        <p:spPr>
          <a:prstGeom prst="rect">
            <a:avLst/>
          </a:prstGeom>
        </p:spPr>
        <p:txBody>
          <a:bodyPr/>
          <a:lstStyle/>
          <a:p>
            <a:endParaRPr/>
          </a:p>
        </p:txBody>
      </p:sp>
      <p:pic>
        <p:nvPicPr>
          <p:cNvPr id="145"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46" name="TextBox 2"/>
          <p:cNvSpPr txBox="1"/>
          <p:nvPr/>
        </p:nvSpPr>
        <p:spPr>
          <a:xfrm>
            <a:off x="300445" y="1531283"/>
            <a:ext cx="11560631" cy="2567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i="1">
                <a:solidFill>
                  <a:srgbClr val="FFFFFF"/>
                </a:solidFill>
                <a:latin typeface="Bariol Regular"/>
                <a:ea typeface="Bariol Regular"/>
                <a:cs typeface="Bariol Regular"/>
                <a:sym typeface="Bariol Regular"/>
              </a:defRPr>
            </a:pPr>
            <a:r>
              <a:t>17 ¶ Now while Peter </a:t>
            </a:r>
            <a:r>
              <a:rPr u="sng"/>
              <a:t>doubted in himself</a:t>
            </a:r>
            <a:r>
              <a:t> what this vision which he had seen should mean, behold, the men which were sent from Cornelius had made enquiry for Simon's house, and stood before the gate, 18 And called, and asked whether Simon, which was surnamed Peter, were lodged there. </a:t>
            </a:r>
          </a:p>
        </p:txBody>
      </p:sp>
      <p:sp>
        <p:nvSpPr>
          <p:cNvPr id="147" name="TextBox 4"/>
          <p:cNvSpPr txBox="1"/>
          <p:nvPr/>
        </p:nvSpPr>
        <p:spPr>
          <a:xfrm>
            <a:off x="415470" y="377825"/>
            <a:ext cx="10912931" cy="9169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t>The Circumstances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itle 1"/>
          <p:cNvSpPr txBox="1">
            <a:spLocks noGrp="1"/>
          </p:cNvSpPr>
          <p:nvPr>
            <p:ph type="title"/>
          </p:nvPr>
        </p:nvSpPr>
        <p:spPr>
          <a:prstGeom prst="rect">
            <a:avLst/>
          </a:prstGeom>
        </p:spPr>
        <p:txBody>
          <a:bodyPr/>
          <a:lstStyle/>
          <a:p>
            <a:endParaRPr/>
          </a:p>
        </p:txBody>
      </p:sp>
      <p:pic>
        <p:nvPicPr>
          <p:cNvPr id="150"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51" name="TextBox 4"/>
          <p:cNvSpPr txBox="1"/>
          <p:nvPr/>
        </p:nvSpPr>
        <p:spPr>
          <a:xfrm>
            <a:off x="594358" y="3886201"/>
            <a:ext cx="11364690" cy="24409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t>Key Point #2</a:t>
            </a:r>
            <a:endParaRPr sz="4000"/>
          </a:p>
          <a:p>
            <a:pPr>
              <a:defRPr sz="4400" b="1">
                <a:solidFill>
                  <a:srgbClr val="FFFFFF"/>
                </a:solidFill>
                <a:latin typeface="Bariol Regular"/>
                <a:ea typeface="Bariol Regular"/>
                <a:cs typeface="Bariol Regular"/>
                <a:sym typeface="Bariol Regular"/>
              </a:defRPr>
            </a:pPr>
            <a:r>
              <a:t>God reorders our circumstances to affirm his will and disaffirm our will.</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TotalTime>
  <Words>923</Words>
  <Application>Microsoft Office PowerPoint</Application>
  <PresentationFormat>Widescreen</PresentationFormat>
  <Paragraphs>57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LFBIConf</dc:creator>
  <cp:lastModifiedBy>LFBIConf</cp:lastModifiedBy>
  <cp:revision>2</cp:revision>
  <dcterms:modified xsi:type="dcterms:W3CDTF">2019-06-16T17:25:03Z</dcterms:modified>
</cp:coreProperties>
</file>