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256" r:id="rId3"/>
    <p:sldId id="257" r:id="rId4"/>
    <p:sldId id="259" r:id="rId5"/>
    <p:sldId id="260" r:id="rId6"/>
    <p:sldId id="261" r:id="rId7"/>
    <p:sldId id="262" r:id="rId8"/>
    <p:sldId id="263" r:id="rId9"/>
    <p:sldId id="266" r:id="rId10"/>
    <p:sldId id="26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1"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04" r:id="rId44"/>
    <p:sldId id="301" r:id="rId45"/>
    <p:sldId id="305" r:id="rId46"/>
    <p:sldId id="300" r:id="rId47"/>
    <p:sldId id="306" r:id="rId48"/>
    <p:sldId id="308" r:id="rId49"/>
    <p:sldId id="309" r:id="rId50"/>
    <p:sldId id="310" r:id="rId51"/>
    <p:sldId id="307"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5" r:id="rId66"/>
    <p:sldId id="327" r:id="rId67"/>
    <p:sldId id="328" r:id="rId68"/>
    <p:sldId id="326" r:id="rId69"/>
    <p:sldId id="329" r:id="rId70"/>
    <p:sldId id="330" r:id="rId71"/>
    <p:sldId id="331" r:id="rId72"/>
    <p:sldId id="332" r:id="rId73"/>
    <p:sldId id="333" r:id="rId74"/>
    <p:sldId id="334" r:id="rId75"/>
    <p:sldId id="335" r:id="rId76"/>
    <p:sldId id="336" r:id="rId77"/>
    <p:sldId id="338" r:id="rId78"/>
    <p:sldId id="339" r:id="rId79"/>
    <p:sldId id="340" r:id="rId80"/>
    <p:sldId id="341" r:id="rId81"/>
    <p:sldId id="342" r:id="rId82"/>
    <p:sldId id="337" r:id="rId83"/>
    <p:sldId id="343" r:id="rId84"/>
    <p:sldId id="344"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5" r:id="rId102"/>
    <p:sldId id="366" r:id="rId103"/>
    <p:sldId id="362" r:id="rId104"/>
    <p:sldId id="363" r:id="rId105"/>
    <p:sldId id="364" r:id="rId106"/>
    <p:sldId id="367" r:id="rId107"/>
    <p:sldId id="368" r:id="rId108"/>
    <p:sldId id="369" r:id="rId109"/>
    <p:sldId id="373" r:id="rId110"/>
    <p:sldId id="374" r:id="rId1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6" d="100"/>
          <a:sy n="76" d="100"/>
        </p:scale>
        <p:origin x="-104"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slide" Target="slides/slide107.xml"/><Relationship Id="rId109" Type="http://schemas.openxmlformats.org/officeDocument/2006/relationships/slide" Target="slides/slide10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slide" Target="slides/slide109.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slide" Target="slides/slide110.xml"/><Relationship Id="rId112" Type="http://schemas.openxmlformats.org/officeDocument/2006/relationships/printerSettings" Target="printerSettings/printerSettings1.bin"/><Relationship Id="rId113" Type="http://schemas.openxmlformats.org/officeDocument/2006/relationships/presProps" Target="presProps.xml"/><Relationship Id="rId114" Type="http://schemas.openxmlformats.org/officeDocument/2006/relationships/viewProps" Target="viewProps.xml"/><Relationship Id="rId115" Type="http://schemas.openxmlformats.org/officeDocument/2006/relationships/theme" Target="theme/theme1.xml"/><Relationship Id="rId11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7/3/16</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7/3/16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7/3/16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7/3/16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7/3/16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24092C-A5A3-7A40-ADDC-5BA3A866EF35}" type="datetimeFigureOut">
              <a:rPr lang="en-US" smtClean="0"/>
              <a:pPr/>
              <a:t>7/3/16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524092C-A5A3-7A40-ADDC-5BA3A866EF35}" type="datetimeFigureOut">
              <a:rPr lang="en-US" smtClean="0"/>
              <a:pPr/>
              <a:t>7/3/16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7524092C-A5A3-7A40-ADDC-5BA3A866EF35}" type="datetimeFigureOut">
              <a:rPr lang="en-US" smtClean="0"/>
              <a:pPr/>
              <a:t>7/3/16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524092C-A5A3-7A40-ADDC-5BA3A866EF35}" type="datetimeFigureOut">
              <a:rPr lang="en-US" smtClean="0"/>
              <a:pPr/>
              <a:t>7/3/16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4092C-A5A3-7A40-ADDC-5BA3A866EF35}" type="datetimeFigureOut">
              <a:rPr lang="en-US" smtClean="0"/>
              <a:pPr/>
              <a:t>7/3/16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2620A7-D219-8841-9BEF-03770285F9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7/3/16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7/3/16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53000">
              <a:schemeClr val="bg2">
                <a:lumMod val="50000"/>
              </a:schemeClr>
            </a:gs>
            <a:gs pos="100000">
              <a:schemeClr val="tx2">
                <a:lumMod val="75000"/>
              </a:schemeClr>
            </a:gs>
          </a:gsLst>
          <a:lin ang="5400000" scaled="0"/>
          <a:tileRect/>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992620A7-D219-8841-9BEF-03770285F91E}" type="slidenum">
              <a:rPr lang="en-US" smtClean="0"/>
              <a:pPr/>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4092C-A5A3-7A40-ADDC-5BA3A866EF35}" type="datetimeFigureOut">
              <a:rPr lang="en-US" smtClean="0"/>
              <a:pPr/>
              <a:t>7/3/16</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9.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2209800"/>
            <a:ext cx="7770813" cy="4431202"/>
          </a:xfrm>
        </p:spPr>
        <p:txBody>
          <a:bodyPr>
            <a:normAutofit fontScale="85000" lnSpcReduction="20000"/>
          </a:bodyPr>
          <a:lstStyle/>
          <a:p>
            <a:pPr>
              <a:buClr>
                <a:schemeClr val="tx2">
                  <a:lumMod val="10000"/>
                  <a:lumOff val="90000"/>
                </a:schemeClr>
              </a:buClr>
            </a:pPr>
            <a:r>
              <a:rPr lang="en-US" dirty="0" smtClean="0">
                <a:solidFill>
                  <a:srgbClr val="EAEBE9"/>
                </a:solidFill>
              </a:rPr>
              <a:t>Welcome Party – This Friday, 6pm at the </a:t>
            </a:r>
            <a:r>
              <a:rPr lang="en-US" dirty="0" err="1" smtClean="0">
                <a:solidFill>
                  <a:srgbClr val="EAEBE9"/>
                </a:solidFill>
              </a:rPr>
              <a:t>Reneau’s</a:t>
            </a:r>
            <a:endParaRPr lang="en-US" dirty="0" smtClean="0">
              <a:solidFill>
                <a:srgbClr val="EAEBE9"/>
              </a:solidFill>
            </a:endParaRPr>
          </a:p>
          <a:p>
            <a:pPr lvl="1">
              <a:buClr>
                <a:schemeClr val="tx2">
                  <a:lumMod val="10000"/>
                  <a:lumOff val="90000"/>
                </a:schemeClr>
              </a:buClr>
            </a:pPr>
            <a:r>
              <a:rPr lang="en-US" dirty="0" smtClean="0">
                <a:solidFill>
                  <a:srgbClr val="EAEBE9"/>
                </a:solidFill>
              </a:rPr>
              <a:t>11730 </a:t>
            </a:r>
            <a:r>
              <a:rPr lang="en-US" dirty="0" err="1" smtClean="0">
                <a:solidFill>
                  <a:srgbClr val="EAEBE9"/>
                </a:solidFill>
              </a:rPr>
              <a:t>e</a:t>
            </a:r>
            <a:r>
              <a:rPr lang="en-US" dirty="0" smtClean="0">
                <a:solidFill>
                  <a:srgbClr val="EAEBE9"/>
                </a:solidFill>
              </a:rPr>
              <a:t>. 72</a:t>
            </a:r>
            <a:r>
              <a:rPr lang="en-US" baseline="30000" dirty="0" smtClean="0">
                <a:solidFill>
                  <a:srgbClr val="EAEBE9"/>
                </a:solidFill>
              </a:rPr>
              <a:t>nd</a:t>
            </a:r>
            <a:r>
              <a:rPr lang="en-US" dirty="0" smtClean="0">
                <a:solidFill>
                  <a:srgbClr val="EAEBE9"/>
                </a:solidFill>
              </a:rPr>
              <a:t> St. Kansas City, MO 64133</a:t>
            </a:r>
          </a:p>
          <a:p>
            <a:pPr>
              <a:buClr>
                <a:schemeClr val="tx2">
                  <a:lumMod val="10000"/>
                  <a:lumOff val="90000"/>
                </a:schemeClr>
              </a:buClr>
            </a:pPr>
            <a:r>
              <a:rPr lang="en-US" dirty="0" smtClean="0">
                <a:solidFill>
                  <a:srgbClr val="EAEBE9"/>
                </a:solidFill>
              </a:rPr>
              <a:t>Small Group Workshop Week 2 – January 27</a:t>
            </a:r>
          </a:p>
          <a:p>
            <a:pPr lvl="1">
              <a:buClr>
                <a:schemeClr val="tx2">
                  <a:lumMod val="10000"/>
                  <a:lumOff val="90000"/>
                </a:schemeClr>
              </a:buClr>
            </a:pPr>
            <a:r>
              <a:rPr lang="en-US" dirty="0" smtClean="0">
                <a:solidFill>
                  <a:srgbClr val="EAEBE9"/>
                </a:solidFill>
              </a:rPr>
              <a:t>Ruth Outline, Key Verse, Key Theme</a:t>
            </a:r>
          </a:p>
          <a:p>
            <a:pPr>
              <a:buClr>
                <a:schemeClr val="tx2">
                  <a:lumMod val="10000"/>
                  <a:lumOff val="90000"/>
                </a:schemeClr>
              </a:buClr>
            </a:pPr>
            <a:r>
              <a:rPr lang="en-US" dirty="0" smtClean="0">
                <a:solidFill>
                  <a:srgbClr val="EAEBE9"/>
                </a:solidFill>
              </a:rPr>
              <a:t>War Room 530pm Snacks, 630pm Showing at MBT</a:t>
            </a:r>
          </a:p>
          <a:p>
            <a:pPr lvl="1">
              <a:buClr>
                <a:schemeClr val="tx2">
                  <a:lumMod val="10000"/>
                  <a:lumOff val="90000"/>
                </a:schemeClr>
              </a:buClr>
            </a:pPr>
            <a:r>
              <a:rPr lang="en-US" dirty="0" smtClean="0">
                <a:solidFill>
                  <a:srgbClr val="EAEBE9"/>
                </a:solidFill>
              </a:rPr>
              <a:t>Art and food will be available to raise support for the Tampa team. If you want to participate, please let Josh </a:t>
            </a:r>
            <a:r>
              <a:rPr lang="en-US" dirty="0" err="1" smtClean="0">
                <a:solidFill>
                  <a:srgbClr val="EAEBE9"/>
                </a:solidFill>
              </a:rPr>
              <a:t>O’hora</a:t>
            </a:r>
            <a:r>
              <a:rPr lang="en-US" dirty="0" smtClean="0">
                <a:solidFill>
                  <a:srgbClr val="EAEBE9"/>
                </a:solidFill>
              </a:rPr>
              <a:t> know.</a:t>
            </a:r>
          </a:p>
          <a:p>
            <a:pPr>
              <a:buClr>
                <a:schemeClr val="tx2">
                  <a:lumMod val="10000"/>
                  <a:lumOff val="90000"/>
                </a:schemeClr>
              </a:buClr>
            </a:pPr>
            <a:r>
              <a:rPr lang="en-US" dirty="0" smtClean="0">
                <a:solidFill>
                  <a:srgbClr val="EAEBE9"/>
                </a:solidFill>
              </a:rPr>
              <a:t>Cleaning the Church – Saturday, January 30 at 5pm</a:t>
            </a:r>
          </a:p>
          <a:p>
            <a:pPr>
              <a:buClr>
                <a:schemeClr val="tx2">
                  <a:lumMod val="10000"/>
                  <a:lumOff val="90000"/>
                </a:schemeClr>
              </a:buClr>
            </a:pPr>
            <a:r>
              <a:rPr lang="en-US" dirty="0" smtClean="0">
                <a:solidFill>
                  <a:srgbClr val="EAEBE9"/>
                </a:solidFill>
              </a:rPr>
              <a:t>Super Bowl – February 7, 5pm at the </a:t>
            </a:r>
            <a:r>
              <a:rPr lang="en-US" dirty="0" err="1" smtClean="0">
                <a:solidFill>
                  <a:srgbClr val="EAEBE9"/>
                </a:solidFill>
              </a:rPr>
              <a:t>Reneau’s</a:t>
            </a:r>
            <a:endParaRPr lang="en-US" dirty="0" smtClean="0">
              <a:solidFill>
                <a:srgbClr val="EAEBE9"/>
              </a:solidFill>
            </a:endParaRPr>
          </a:p>
          <a:p>
            <a:pPr lvl="1">
              <a:buClr>
                <a:schemeClr val="tx2">
                  <a:lumMod val="10000"/>
                  <a:lumOff val="90000"/>
                </a:schemeClr>
              </a:buClr>
            </a:pPr>
            <a:r>
              <a:rPr lang="en-US" dirty="0" smtClean="0">
                <a:solidFill>
                  <a:srgbClr val="EAEBE9"/>
                </a:solidFill>
              </a:rPr>
              <a:t>Bring a meal or side dish.</a:t>
            </a:r>
          </a:p>
          <a:p>
            <a:pPr>
              <a:buClr>
                <a:schemeClr val="tx2">
                  <a:lumMod val="10000"/>
                  <a:lumOff val="90000"/>
                </a:schemeClr>
              </a:buClr>
            </a:pPr>
            <a:r>
              <a:rPr lang="en-US" dirty="0" smtClean="0">
                <a:solidFill>
                  <a:srgbClr val="EAEBE9"/>
                </a:solidFill>
              </a:rPr>
              <a:t>Ladies Event – March 4, 6pm in the Café at MBT</a:t>
            </a:r>
          </a:p>
          <a:p>
            <a:pPr>
              <a:buClr>
                <a:schemeClr val="tx2">
                  <a:lumMod val="10000"/>
                  <a:lumOff val="90000"/>
                </a:schemeClr>
              </a:buClr>
              <a:buNone/>
            </a:pP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2209800"/>
            <a:ext cx="7770813" cy="4431202"/>
          </a:xfrm>
        </p:spPr>
        <p:txBody>
          <a:bodyPr>
            <a:normAutofit/>
          </a:bodyPr>
          <a:lstStyle/>
          <a:p>
            <a:pPr>
              <a:buClr>
                <a:schemeClr val="tx2">
                  <a:lumMod val="10000"/>
                  <a:lumOff val="90000"/>
                </a:schemeClr>
              </a:buClr>
            </a:pPr>
            <a:r>
              <a:rPr lang="en-US" dirty="0" smtClean="0">
                <a:solidFill>
                  <a:srgbClr val="EAEBE9"/>
                </a:solidFill>
              </a:rPr>
              <a:t>Super Bowl – February 7, 5pm at the </a:t>
            </a:r>
            <a:r>
              <a:rPr lang="en-US" dirty="0" err="1" smtClean="0">
                <a:solidFill>
                  <a:srgbClr val="EAEBE9"/>
                </a:solidFill>
              </a:rPr>
              <a:t>Reneau’s</a:t>
            </a:r>
            <a:endParaRPr lang="en-US" dirty="0" smtClean="0">
              <a:solidFill>
                <a:srgbClr val="EAEBE9"/>
              </a:solidFill>
            </a:endParaRPr>
          </a:p>
          <a:p>
            <a:pPr lvl="1">
              <a:buClr>
                <a:schemeClr val="tx2">
                  <a:lumMod val="10000"/>
                  <a:lumOff val="90000"/>
                </a:schemeClr>
              </a:buClr>
            </a:pPr>
            <a:r>
              <a:rPr lang="en-US" dirty="0" smtClean="0">
                <a:solidFill>
                  <a:srgbClr val="EAEBE9"/>
                </a:solidFill>
              </a:rPr>
              <a:t>Bring a meal or side dish.</a:t>
            </a:r>
          </a:p>
          <a:p>
            <a:pPr>
              <a:buClr>
                <a:schemeClr val="tx2">
                  <a:lumMod val="10000"/>
                  <a:lumOff val="90000"/>
                </a:schemeClr>
              </a:buClr>
            </a:pPr>
            <a:r>
              <a:rPr lang="en-US" dirty="0" smtClean="0">
                <a:solidFill>
                  <a:srgbClr val="EAEBE9"/>
                </a:solidFill>
              </a:rPr>
              <a:t>Small Group Workshop Week 3 – February 10</a:t>
            </a:r>
          </a:p>
          <a:p>
            <a:pPr lvl="1">
              <a:buClr>
                <a:schemeClr val="tx2">
                  <a:lumMod val="10000"/>
                  <a:lumOff val="90000"/>
                </a:schemeClr>
              </a:buClr>
            </a:pPr>
            <a:r>
              <a:rPr lang="en-US" dirty="0" smtClean="0">
                <a:solidFill>
                  <a:srgbClr val="EAEBE9"/>
                </a:solidFill>
              </a:rPr>
              <a:t>Ruth Chapter 1 Study</a:t>
            </a:r>
          </a:p>
          <a:p>
            <a:pPr>
              <a:buClr>
                <a:schemeClr val="tx2">
                  <a:lumMod val="10000"/>
                  <a:lumOff val="90000"/>
                </a:schemeClr>
              </a:buClr>
            </a:pPr>
            <a:r>
              <a:rPr lang="en-US" dirty="0" smtClean="0">
                <a:solidFill>
                  <a:srgbClr val="EAEBE9"/>
                </a:solidFill>
              </a:rPr>
              <a:t>Conversational English – February 19</a:t>
            </a:r>
          </a:p>
          <a:p>
            <a:pPr lvl="1">
              <a:buClr>
                <a:schemeClr val="tx2">
                  <a:lumMod val="10000"/>
                  <a:lumOff val="90000"/>
                </a:schemeClr>
              </a:buClr>
            </a:pPr>
            <a:r>
              <a:rPr lang="en-US" dirty="0" smtClean="0">
                <a:solidFill>
                  <a:srgbClr val="EAEBE9"/>
                </a:solidFill>
              </a:rPr>
              <a:t>Brent and </a:t>
            </a:r>
            <a:r>
              <a:rPr lang="en-US" dirty="0" err="1" smtClean="0">
                <a:solidFill>
                  <a:srgbClr val="EAEBE9"/>
                </a:solidFill>
              </a:rPr>
              <a:t>Breanna’s</a:t>
            </a:r>
            <a:r>
              <a:rPr lang="en-US" dirty="0" smtClean="0">
                <a:solidFill>
                  <a:srgbClr val="EAEBE9"/>
                </a:solidFill>
              </a:rPr>
              <a:t> House</a:t>
            </a:r>
          </a:p>
          <a:p>
            <a:pPr>
              <a:buClr>
                <a:schemeClr val="tx2">
                  <a:lumMod val="10000"/>
                  <a:lumOff val="90000"/>
                </a:schemeClr>
              </a:buClr>
            </a:pPr>
            <a:r>
              <a:rPr lang="en-US" dirty="0" smtClean="0">
                <a:solidFill>
                  <a:srgbClr val="EAEBE9"/>
                </a:solidFill>
              </a:rPr>
              <a:t>Ladies Event – March 4, 6pm in the Café at MBT</a:t>
            </a:r>
          </a:p>
          <a:p>
            <a:pPr>
              <a:buClr>
                <a:schemeClr val="tx2">
                  <a:lumMod val="10000"/>
                  <a:lumOff val="90000"/>
                </a:schemeClr>
              </a:buClr>
              <a:buNone/>
            </a:pPr>
            <a:endParaRPr lang="en-US" dirty="0">
              <a:solidFill>
                <a:srgbClr val="EAEBE9"/>
              </a:solidFill>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200" dirty="0" smtClean="0">
                <a:solidFill>
                  <a:schemeClr val="bg2"/>
                </a:solidFill>
              </a:rPr>
              <a:t>WE MUST COMPLETELY ABANDON SELF</a:t>
            </a:r>
            <a:endParaRPr lang="en-US" sz="3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KEY POINT #1</a:t>
            </a:r>
            <a:br>
              <a:rPr lang="en-US" dirty="0" smtClean="0">
                <a:solidFill>
                  <a:srgbClr val="EAEBE9"/>
                </a:solidFill>
              </a:rPr>
            </a:br>
            <a:r>
              <a:rPr lang="en-US" dirty="0" smtClean="0">
                <a:solidFill>
                  <a:srgbClr val="EAEBE9"/>
                </a:solidFill>
              </a:rPr>
              <a:t>We are not called to bless those who, “have it all together”. We are called to bless those that have nothing. </a:t>
            </a:r>
          </a:p>
          <a:p>
            <a:pPr>
              <a:buClrTx/>
            </a:pPr>
            <a:r>
              <a:rPr lang="en-US" dirty="0" smtClean="0">
                <a:solidFill>
                  <a:srgbClr val="EAEBE9"/>
                </a:solidFill>
              </a:rPr>
              <a:t>People in need are usually messy and their lives can be considered reckless.</a:t>
            </a: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4151516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93036824"/>
      </p:ext>
    </p:extLst>
  </p:cSld>
  <p:clrMapOvr>
    <a:masterClrMapping/>
  </p:clrMapOvr>
  <p:timing>
    <p:tnLst>
      <p:par>
        <p:cTn xmlns:p14="http://schemas.microsoft.com/office/powerpoint/2010/mai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128293" y="3810000"/>
            <a:ext cx="8903452" cy="1752600"/>
          </a:xfrm>
        </p:spPr>
        <p:txBody>
          <a:bodyPr>
            <a:normAutofit/>
          </a:bodyPr>
          <a:lstStyle/>
          <a:p>
            <a:r>
              <a:rPr lang="en-US" sz="4000" dirty="0" smtClean="0"/>
              <a:t>God Provides for his Children.</a:t>
            </a:r>
          </a:p>
        </p:txBody>
      </p:sp>
    </p:spTree>
    <p:extLst>
      <p:ext uri="{BB962C8B-B14F-4D97-AF65-F5344CB8AC3E}">
        <p14:creationId xmlns:p14="http://schemas.microsoft.com/office/powerpoint/2010/main" val="2595927159"/>
      </p:ext>
    </p:extLst>
  </p:cSld>
  <p:clrMapOvr>
    <a:masterClrMapping/>
  </p:clrMapOvr>
  <p:timing>
    <p:tnLst>
      <p:par>
        <p:cTn xmlns:p14="http://schemas.microsoft.com/office/powerpoint/2010/mai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200" dirty="0" smtClean="0">
                <a:solidFill>
                  <a:schemeClr val="bg2"/>
                </a:solidFill>
              </a:rPr>
              <a:t>COMPARISON #1</a:t>
            </a:r>
            <a:endParaRPr lang="en-US" sz="3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12:1-</a:t>
            </a:r>
            <a:r>
              <a:rPr lang="en-US" dirty="0">
                <a:solidFill>
                  <a:srgbClr val="EAEBE9"/>
                </a:solidFill>
              </a:rPr>
              <a:t>5, 13:38, 16:24-</a:t>
            </a:r>
            <a:r>
              <a:rPr lang="en-US" dirty="0" smtClean="0">
                <a:solidFill>
                  <a:srgbClr val="EAEBE9"/>
                </a:solidFill>
              </a:rPr>
              <a:t>25, 2 Samuel 21:1-10</a:t>
            </a:r>
            <a:br>
              <a:rPr lang="en-US" dirty="0" smtClean="0">
                <a:solidFill>
                  <a:srgbClr val="EAEBE9"/>
                </a:solidFill>
              </a:rPr>
            </a:br>
            <a:r>
              <a:rPr lang="en-US" dirty="0" smtClean="0">
                <a:solidFill>
                  <a:srgbClr val="EAEBE9"/>
                </a:solidFill>
              </a:rPr>
              <a:t>Psalm 14:1, 2 Samuel 11:1-2, Deuteronomy 1:6</a:t>
            </a:r>
            <a:br>
              <a:rPr lang="en-US" dirty="0" smtClean="0">
                <a:solidFill>
                  <a:srgbClr val="EAEBE9"/>
                </a:solidFill>
              </a:rPr>
            </a:br>
            <a:r>
              <a:rPr lang="en-US" dirty="0" smtClean="0">
                <a:solidFill>
                  <a:srgbClr val="EAEBE9"/>
                </a:solidFill>
              </a:rPr>
              <a:t>1 Kings 18:21, 1 Peter 3:15</a:t>
            </a:r>
          </a:p>
          <a:p>
            <a:pPr>
              <a:buClrTx/>
            </a:pPr>
            <a:r>
              <a:rPr lang="en-US" dirty="0" smtClean="0">
                <a:solidFill>
                  <a:srgbClr val="EAEBE9"/>
                </a:solidFill>
              </a:rPr>
              <a:t>In the O.T. David’s men went to the House of God for refreshing.</a:t>
            </a:r>
          </a:p>
          <a:p>
            <a:pPr>
              <a:buClrTx/>
            </a:pPr>
            <a:r>
              <a:rPr lang="en-US" dirty="0" smtClean="0">
                <a:solidFill>
                  <a:srgbClr val="EAEBE9"/>
                </a:solidFill>
              </a:rPr>
              <a:t>In the N.T. Jesus’ followers were found being refreshed in the field. </a:t>
            </a:r>
          </a:p>
          <a:p>
            <a:pPr lvl="1">
              <a:buClrTx/>
            </a:pPr>
            <a:r>
              <a:rPr lang="en-US" dirty="0" smtClean="0">
                <a:solidFill>
                  <a:srgbClr val="EAEBE9"/>
                </a:solidFill>
              </a:rPr>
              <a:t>The field is a picture of the world.</a:t>
            </a:r>
          </a:p>
          <a:p>
            <a:pPr>
              <a:buClrTx/>
            </a:pPr>
            <a:r>
              <a:rPr lang="en-US" dirty="0" smtClean="0">
                <a:solidFill>
                  <a:srgbClr val="EAEBE9"/>
                </a:solidFill>
              </a:rPr>
              <a:t>Find your field – Be refreshed in the work of the Lord. </a:t>
            </a: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014017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200" dirty="0" smtClean="0">
                <a:solidFill>
                  <a:schemeClr val="bg2"/>
                </a:solidFill>
              </a:rPr>
              <a:t>COMPARISON #2</a:t>
            </a:r>
            <a:endParaRPr lang="en-US" sz="3200" dirty="0">
              <a:solidFill>
                <a:schemeClr val="bg2"/>
              </a:solidFill>
            </a:endParaRPr>
          </a:p>
        </p:txBody>
      </p:sp>
      <p:sp>
        <p:nvSpPr>
          <p:cNvPr id="3" name="Content Placeholder 2"/>
          <p:cNvSpPr>
            <a:spLocks noGrp="1"/>
          </p:cNvSpPr>
          <p:nvPr>
            <p:ph idx="1"/>
          </p:nvPr>
        </p:nvSpPr>
        <p:spPr>
          <a:xfrm>
            <a:off x="685800" y="1973923"/>
            <a:ext cx="8020221" cy="4884077"/>
          </a:xfrm>
        </p:spPr>
        <p:txBody>
          <a:bodyPr>
            <a:normAutofit fontScale="92500"/>
          </a:bodyPr>
          <a:lstStyle/>
          <a:p>
            <a:pPr>
              <a:buClrTx/>
            </a:pPr>
            <a:r>
              <a:rPr lang="en-US" dirty="0" smtClean="0">
                <a:solidFill>
                  <a:srgbClr val="EAEBE9"/>
                </a:solidFill>
              </a:rPr>
              <a:t>John 6:31-33, 50-51, Hebrews 5:12, 1 Timothy 5:18</a:t>
            </a:r>
            <a:br>
              <a:rPr lang="en-US" dirty="0" smtClean="0">
                <a:solidFill>
                  <a:srgbClr val="EAEBE9"/>
                </a:solidFill>
              </a:rPr>
            </a:br>
            <a:r>
              <a:rPr lang="en-US" dirty="0" smtClean="0">
                <a:solidFill>
                  <a:srgbClr val="EAEBE9"/>
                </a:solidFill>
              </a:rPr>
              <a:t>Psalm 24:1, Matthew 6:25-34, 10:16, Romans 8:36</a:t>
            </a:r>
          </a:p>
          <a:p>
            <a:pPr>
              <a:buClrTx/>
            </a:pPr>
            <a:r>
              <a:rPr lang="en-US" dirty="0" smtClean="0">
                <a:solidFill>
                  <a:srgbClr val="EAEBE9"/>
                </a:solidFill>
              </a:rPr>
              <a:t>In the O.T. David’s men ate the </a:t>
            </a:r>
            <a:r>
              <a:rPr lang="en-US" u="sng" dirty="0" smtClean="0">
                <a:solidFill>
                  <a:srgbClr val="EAEBE9"/>
                </a:solidFill>
              </a:rPr>
              <a:t>prepared</a:t>
            </a:r>
            <a:r>
              <a:rPr lang="en-US" dirty="0" smtClean="0">
                <a:solidFill>
                  <a:srgbClr val="EAEBE9"/>
                </a:solidFill>
              </a:rPr>
              <a:t> </a:t>
            </a:r>
            <a:r>
              <a:rPr lang="en-US" dirty="0" err="1" smtClean="0">
                <a:solidFill>
                  <a:srgbClr val="EAEBE9"/>
                </a:solidFill>
              </a:rPr>
              <a:t>shewbread</a:t>
            </a:r>
            <a:r>
              <a:rPr lang="en-US" dirty="0" smtClean="0">
                <a:solidFill>
                  <a:srgbClr val="EAEBE9"/>
                </a:solidFill>
              </a:rPr>
              <a:t>.</a:t>
            </a:r>
          </a:p>
          <a:p>
            <a:pPr lvl="1">
              <a:buClrTx/>
            </a:pPr>
            <a:r>
              <a:rPr lang="en-US" dirty="0" smtClean="0">
                <a:solidFill>
                  <a:srgbClr val="EAEBE9"/>
                </a:solidFill>
              </a:rPr>
              <a:t>Bread is seen as nourishment given by God in the Bible.</a:t>
            </a:r>
          </a:p>
          <a:p>
            <a:pPr lvl="1">
              <a:buClrTx/>
            </a:pPr>
            <a:r>
              <a:rPr lang="en-US" dirty="0" smtClean="0">
                <a:solidFill>
                  <a:srgbClr val="EAEBE9"/>
                </a:solidFill>
              </a:rPr>
              <a:t>David didn’t deserve this bread and yet it was given to him nonetheless. </a:t>
            </a:r>
          </a:p>
          <a:p>
            <a:pPr>
              <a:buClrTx/>
            </a:pPr>
            <a:r>
              <a:rPr lang="en-US" dirty="0" smtClean="0">
                <a:solidFill>
                  <a:srgbClr val="EAEBE9"/>
                </a:solidFill>
              </a:rPr>
              <a:t>In the N.T. Jesus’ followers ate the corn which </a:t>
            </a:r>
            <a:r>
              <a:rPr lang="en-US" u="sng" dirty="0" smtClean="0">
                <a:solidFill>
                  <a:srgbClr val="EAEBE9"/>
                </a:solidFill>
              </a:rPr>
              <a:t>they had to pluck</a:t>
            </a:r>
            <a:r>
              <a:rPr lang="en-US" dirty="0" smtClean="0">
                <a:solidFill>
                  <a:srgbClr val="EAEBE9"/>
                </a:solidFill>
              </a:rPr>
              <a:t>.</a:t>
            </a:r>
          </a:p>
          <a:p>
            <a:pPr lvl="1">
              <a:buClrTx/>
            </a:pPr>
            <a:r>
              <a:rPr lang="en-US" dirty="0" smtClean="0">
                <a:solidFill>
                  <a:srgbClr val="EAEBE9"/>
                </a:solidFill>
              </a:rPr>
              <a:t>Corn is a picture of God’s provision by the fatness of the earth.</a:t>
            </a:r>
          </a:p>
          <a:p>
            <a:pPr lvl="1">
              <a:buClrTx/>
            </a:pPr>
            <a:r>
              <a:rPr lang="en-US" dirty="0" smtClean="0">
                <a:solidFill>
                  <a:srgbClr val="EAEBE9"/>
                </a:solidFill>
              </a:rPr>
              <a:t>Joseph provides corn for his brothers when the world is going through a famine. In this story he represented the fatness of Egypt.</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7383968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200" dirty="0" smtClean="0">
                <a:solidFill>
                  <a:schemeClr val="bg2"/>
                </a:solidFill>
              </a:rPr>
              <a:t>COMPARISON #3</a:t>
            </a:r>
            <a:endParaRPr lang="en-US" sz="3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fontScale="92500" lnSpcReduction="10000"/>
          </a:bodyPr>
          <a:lstStyle/>
          <a:p>
            <a:pPr>
              <a:buClrTx/>
            </a:pPr>
            <a:r>
              <a:rPr lang="en-US" dirty="0" smtClean="0">
                <a:solidFill>
                  <a:srgbClr val="EAEBE9"/>
                </a:solidFill>
              </a:rPr>
              <a:t>Romans 8:37</a:t>
            </a:r>
            <a:r>
              <a:rPr lang="en-US" smtClean="0">
                <a:solidFill>
                  <a:srgbClr val="EAEBE9"/>
                </a:solidFill>
              </a:rPr>
              <a:t>-39, 34, 1 John 2:1</a:t>
            </a:r>
          </a:p>
          <a:p>
            <a:pPr>
              <a:buClrTx/>
            </a:pPr>
            <a:r>
              <a:rPr lang="en-US" dirty="0" smtClean="0">
                <a:solidFill>
                  <a:srgbClr val="EAEBE9"/>
                </a:solidFill>
              </a:rPr>
              <a:t>In the O.T. David’s makes provisions for his men while running from Saul.</a:t>
            </a:r>
          </a:p>
          <a:p>
            <a:pPr lvl="1">
              <a:buClrTx/>
            </a:pPr>
            <a:r>
              <a:rPr lang="en-US" dirty="0" smtClean="0">
                <a:solidFill>
                  <a:srgbClr val="EAEBE9"/>
                </a:solidFill>
              </a:rPr>
              <a:t>He goes to the Priest for help.</a:t>
            </a:r>
          </a:p>
          <a:p>
            <a:pPr lvl="2">
              <a:buClrTx/>
            </a:pPr>
            <a:r>
              <a:rPr lang="en-US" dirty="0" smtClean="0">
                <a:solidFill>
                  <a:srgbClr val="EAEBE9"/>
                </a:solidFill>
              </a:rPr>
              <a:t>Now we are the Priesthood.</a:t>
            </a:r>
          </a:p>
          <a:p>
            <a:pPr lvl="1">
              <a:buClrTx/>
            </a:pPr>
            <a:r>
              <a:rPr lang="en-US" dirty="0" smtClean="0">
                <a:solidFill>
                  <a:srgbClr val="EAEBE9"/>
                </a:solidFill>
              </a:rPr>
              <a:t>David has to prove his holiness to </a:t>
            </a:r>
            <a:r>
              <a:rPr lang="en-US" dirty="0" err="1" smtClean="0">
                <a:solidFill>
                  <a:srgbClr val="EAEBE9"/>
                </a:solidFill>
              </a:rPr>
              <a:t>Ahimelech</a:t>
            </a:r>
            <a:r>
              <a:rPr lang="en-US" dirty="0" smtClean="0">
                <a:solidFill>
                  <a:srgbClr val="EAEBE9"/>
                </a:solidFill>
              </a:rPr>
              <a:t>.</a:t>
            </a:r>
          </a:p>
          <a:p>
            <a:pPr>
              <a:buClrTx/>
            </a:pPr>
            <a:r>
              <a:rPr lang="en-US" dirty="0" smtClean="0">
                <a:solidFill>
                  <a:srgbClr val="EAEBE9"/>
                </a:solidFill>
              </a:rPr>
              <a:t>In the N.T. Christ makes provision for his men and then confronts the Pharisee’s. </a:t>
            </a:r>
          </a:p>
          <a:p>
            <a:pPr lvl="1">
              <a:buClrTx/>
            </a:pPr>
            <a:r>
              <a:rPr lang="en-US" dirty="0" smtClean="0">
                <a:solidFill>
                  <a:srgbClr val="EAEBE9"/>
                </a:solidFill>
              </a:rPr>
              <a:t>Christ uses the resources of the world to provide for his disciples. </a:t>
            </a:r>
          </a:p>
          <a:p>
            <a:pPr lvl="1">
              <a:buClrTx/>
            </a:pPr>
            <a:r>
              <a:rPr lang="en-US" dirty="0" smtClean="0">
                <a:solidFill>
                  <a:srgbClr val="EAEBE9"/>
                </a:solidFill>
              </a:rPr>
              <a:t>While David proves his holiness, the disciples prove their helplessness.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2508672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9120817"/>
      </p:ext>
    </p:extLst>
  </p:cSld>
  <p:clrMapOvr>
    <a:masterClrMapping/>
  </p:clrMapOvr>
  <p:timing>
    <p:tnLst>
      <p:par>
        <p:cTn xmlns:p14="http://schemas.microsoft.com/office/powerpoint/2010/mai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128293" y="3810000"/>
            <a:ext cx="8903452" cy="1752600"/>
          </a:xfrm>
        </p:spPr>
        <p:txBody>
          <a:bodyPr>
            <a:normAutofit/>
          </a:bodyPr>
          <a:lstStyle/>
          <a:p>
            <a:r>
              <a:rPr lang="en-US" sz="4000" dirty="0" smtClean="0"/>
              <a:t>God’s Mission of Restoration </a:t>
            </a:r>
            <a:br>
              <a:rPr lang="en-US" sz="4000" dirty="0" smtClean="0"/>
            </a:br>
            <a:r>
              <a:rPr lang="en-US" sz="4000" dirty="0" smtClean="0"/>
              <a:t>will have Opposition.</a:t>
            </a:r>
            <a:endParaRPr lang="en-US" sz="4000" dirty="0" smtClean="0"/>
          </a:p>
        </p:txBody>
      </p:sp>
    </p:spTree>
    <p:extLst>
      <p:ext uri="{BB962C8B-B14F-4D97-AF65-F5344CB8AC3E}">
        <p14:creationId xmlns:p14="http://schemas.microsoft.com/office/powerpoint/2010/main" val="1785132939"/>
      </p:ext>
    </p:extLst>
  </p:cSld>
  <p:clrMapOvr>
    <a:masterClrMapping/>
  </p:clrMapOvr>
  <p:timing>
    <p:tnLst>
      <p:par>
        <p:cTn xmlns:p14="http://schemas.microsoft.com/office/powerpoint/2010/mai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JESUS WALKED INTO </a:t>
            </a:r>
            <a:br>
              <a:rPr lang="en-US" sz="3600" dirty="0" smtClean="0">
                <a:solidFill>
                  <a:schemeClr val="bg2"/>
                </a:solidFill>
              </a:rPr>
            </a:br>
            <a:r>
              <a:rPr lang="en-US" sz="3600" dirty="0" smtClean="0">
                <a:solidFill>
                  <a:schemeClr val="bg2"/>
                </a:solidFill>
              </a:rPr>
              <a:t>A HOSTILE ENVIRONMENT</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12:9-10, John 1:5, Matthew 5:14-16, John 16:33, 2 Timothy 3:10-14, Acts 11:26</a:t>
            </a:r>
            <a:endParaRPr lang="en-US" dirty="0" smtClean="0">
              <a:solidFill>
                <a:srgbClr val="EAEBE9"/>
              </a:solidFill>
            </a:endParaRPr>
          </a:p>
          <a:p>
            <a:pPr>
              <a:buClrTx/>
            </a:pPr>
            <a:r>
              <a:rPr lang="en-US" dirty="0" smtClean="0">
                <a:solidFill>
                  <a:srgbClr val="EAEBE9"/>
                </a:solidFill>
              </a:rPr>
              <a:t>The Light is needed most in oppositional strongholds. </a:t>
            </a:r>
          </a:p>
          <a:p>
            <a:pPr>
              <a:buClrTx/>
            </a:pPr>
            <a:r>
              <a:rPr lang="en-US" dirty="0" smtClean="0">
                <a:solidFill>
                  <a:srgbClr val="EAEBE9"/>
                </a:solidFill>
              </a:rPr>
              <a:t>KEY POINT </a:t>
            </a:r>
            <a:br>
              <a:rPr lang="en-US" dirty="0" smtClean="0">
                <a:solidFill>
                  <a:srgbClr val="EAEBE9"/>
                </a:solidFill>
              </a:rPr>
            </a:br>
            <a:r>
              <a:rPr lang="en-US" dirty="0" smtClean="0">
                <a:solidFill>
                  <a:srgbClr val="EAEBE9"/>
                </a:solidFill>
              </a:rPr>
              <a:t>When you find yourself in a difficult situation, rather than retreating, move closer to the place of worship.</a:t>
            </a:r>
          </a:p>
          <a:p>
            <a:pPr>
              <a:buClrTx/>
            </a:pPr>
            <a:r>
              <a:rPr lang="en-US" dirty="0" smtClean="0">
                <a:solidFill>
                  <a:srgbClr val="EAEBE9"/>
                </a:solidFill>
              </a:rPr>
              <a:t>Christ’s goal was to:	</a:t>
            </a:r>
          </a:p>
          <a:p>
            <a:pPr lvl="1">
              <a:buClrTx/>
            </a:pPr>
            <a:r>
              <a:rPr lang="en-US" dirty="0" smtClean="0">
                <a:solidFill>
                  <a:srgbClr val="EAEBE9"/>
                </a:solidFill>
              </a:rPr>
              <a:t>First, worship openly.</a:t>
            </a:r>
          </a:p>
          <a:p>
            <a:pPr lvl="1">
              <a:buClrTx/>
            </a:pPr>
            <a:r>
              <a:rPr lang="en-US" dirty="0" smtClean="0">
                <a:solidFill>
                  <a:srgbClr val="EAEBE9"/>
                </a:solidFill>
              </a:rPr>
              <a:t>Second, minister and be used of God openly.</a:t>
            </a: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39511133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xmlns:p14="http://schemas.microsoft.com/office/powerpoint/2010/mai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400" dirty="0" smtClean="0">
                <a:solidFill>
                  <a:schemeClr val="bg2"/>
                </a:solidFill>
              </a:rPr>
              <a:t>JESUS WAS PICKING A FIGHT</a:t>
            </a:r>
            <a:endParaRPr lang="en-US" sz="44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a:t>
            </a:r>
            <a:r>
              <a:rPr lang="en-US" dirty="0" smtClean="0">
                <a:solidFill>
                  <a:srgbClr val="EAEBE9"/>
                </a:solidFill>
              </a:rPr>
              <a:t>:11-14, Matthew 3:12</a:t>
            </a:r>
          </a:p>
          <a:p>
            <a:pPr>
              <a:buClrTx/>
            </a:pPr>
            <a:r>
              <a:rPr lang="en-US" dirty="0" smtClean="0">
                <a:solidFill>
                  <a:srgbClr val="EAEBE9"/>
                </a:solidFill>
              </a:rPr>
              <a:t>Jesus knew there was a cause!</a:t>
            </a:r>
          </a:p>
          <a:p>
            <a:pPr>
              <a:buClrTx/>
            </a:pPr>
            <a:r>
              <a:rPr lang="en-US" dirty="0" smtClean="0">
                <a:solidFill>
                  <a:srgbClr val="EAEBE9"/>
                </a:solidFill>
              </a:rPr>
              <a:t>Jesus asks them two basic questions. </a:t>
            </a:r>
          </a:p>
          <a:p>
            <a:pPr lvl="1">
              <a:buClr>
                <a:schemeClr val="tx2">
                  <a:lumMod val="10000"/>
                  <a:lumOff val="90000"/>
                </a:schemeClr>
              </a:buClr>
            </a:pPr>
            <a:r>
              <a:rPr lang="en-US" dirty="0">
                <a:solidFill>
                  <a:schemeClr val="tx2">
                    <a:lumMod val="10000"/>
                    <a:lumOff val="90000"/>
                  </a:schemeClr>
                </a:solidFill>
              </a:rPr>
              <a:t>What man among you, if his sheep were to fall in a hole would leave him there all day</a:t>
            </a:r>
            <a:r>
              <a:rPr lang="en-US" dirty="0" smtClean="0">
                <a:solidFill>
                  <a:schemeClr val="tx2">
                    <a:lumMod val="10000"/>
                    <a:lumOff val="90000"/>
                  </a:schemeClr>
                </a:solidFill>
              </a:rPr>
              <a:t>?</a:t>
            </a:r>
          </a:p>
          <a:p>
            <a:pPr lvl="2">
              <a:buClr>
                <a:schemeClr val="tx2">
                  <a:lumMod val="10000"/>
                  <a:lumOff val="90000"/>
                </a:schemeClr>
              </a:buClr>
            </a:pPr>
            <a:r>
              <a:rPr lang="en-US" dirty="0" smtClean="0">
                <a:solidFill>
                  <a:schemeClr val="tx2">
                    <a:lumMod val="10000"/>
                    <a:lumOff val="90000"/>
                  </a:schemeClr>
                </a:solidFill>
              </a:rPr>
              <a:t>Jesus is pointing to their need to act as Shepherds.</a:t>
            </a:r>
          </a:p>
          <a:p>
            <a:pPr lvl="1">
              <a:buClr>
                <a:schemeClr val="tx2">
                  <a:lumMod val="10000"/>
                  <a:lumOff val="90000"/>
                </a:schemeClr>
              </a:buClr>
            </a:pPr>
            <a:r>
              <a:rPr lang="en-US" dirty="0" smtClean="0">
                <a:solidFill>
                  <a:schemeClr val="tx2">
                    <a:lumMod val="10000"/>
                    <a:lumOff val="90000"/>
                  </a:schemeClr>
                </a:solidFill>
              </a:rPr>
              <a:t>How much more value is a man than a sheep?</a:t>
            </a:r>
          </a:p>
          <a:p>
            <a:pPr lvl="2">
              <a:buClr>
                <a:schemeClr val="tx2">
                  <a:lumMod val="10000"/>
                  <a:lumOff val="90000"/>
                </a:schemeClr>
              </a:buClr>
            </a:pPr>
            <a:r>
              <a:rPr lang="en-US" dirty="0" smtClean="0">
                <a:solidFill>
                  <a:schemeClr val="tx2">
                    <a:lumMod val="10000"/>
                    <a:lumOff val="90000"/>
                  </a:schemeClr>
                </a:solidFill>
              </a:rPr>
              <a:t>Jesus is directing them to a place of love rather than the law.</a:t>
            </a:r>
            <a:endParaRPr lang="en-US" dirty="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3951113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1529" y="1627094"/>
            <a:ext cx="8470709" cy="1470025"/>
          </a:xfrm>
        </p:spPr>
        <p:txBody>
          <a:bodyPr/>
          <a:lstStyle/>
          <a:p>
            <a:r>
              <a:rPr lang="en-US" dirty="0" smtClean="0"/>
              <a:t>GOSPEL SERIES</a:t>
            </a:r>
            <a:endParaRPr lang="en-US" dirty="0"/>
          </a:p>
        </p:txBody>
      </p:sp>
      <p:sp>
        <p:nvSpPr>
          <p:cNvPr id="3" name="Subtitle 2"/>
          <p:cNvSpPr>
            <a:spLocks noGrp="1"/>
          </p:cNvSpPr>
          <p:nvPr>
            <p:ph type="subTitle" idx="1"/>
          </p:nvPr>
        </p:nvSpPr>
        <p:spPr/>
        <p:txBody>
          <a:bodyPr>
            <a:normAutofit/>
          </a:bodyPr>
          <a:lstStyle/>
          <a:p>
            <a:r>
              <a:rPr lang="en-US" sz="4000" dirty="0" smtClean="0"/>
              <a:t>January 31, 2016</a:t>
            </a:r>
            <a:endParaRPr lang="en-US" sz="4000"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THE WITHERED HAND</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a:solidFill>
                  <a:srgbClr val="EAEBE9"/>
                </a:solidFill>
              </a:rPr>
              <a:t>Genesis 3:22, Matthew 23:15, Luke 23:31, Isaiah 55:1, John 7:37, Matthew 11:28-</a:t>
            </a:r>
            <a:r>
              <a:rPr lang="en-US" dirty="0" smtClean="0">
                <a:solidFill>
                  <a:srgbClr val="EAEBE9"/>
                </a:solidFill>
              </a:rPr>
              <a:t>30</a:t>
            </a:r>
          </a:p>
          <a:p>
            <a:pPr>
              <a:buClr>
                <a:schemeClr val="tx2">
                  <a:lumMod val="10000"/>
                  <a:lumOff val="90000"/>
                </a:schemeClr>
              </a:buClr>
            </a:pPr>
            <a:r>
              <a:rPr lang="en-US" dirty="0" smtClean="0">
                <a:solidFill>
                  <a:srgbClr val="EAEBE9"/>
                </a:solidFill>
              </a:rPr>
              <a:t>The hand is seen in Scripture as the activator or agency by which someone can accomplish his/her tasks.</a:t>
            </a:r>
          </a:p>
          <a:p>
            <a:pPr>
              <a:buClr>
                <a:schemeClr val="tx2">
                  <a:lumMod val="10000"/>
                  <a:lumOff val="90000"/>
                </a:schemeClr>
              </a:buClr>
            </a:pPr>
            <a:r>
              <a:rPr lang="en-US" dirty="0" smtClean="0">
                <a:solidFill>
                  <a:srgbClr val="EAEBE9"/>
                </a:solidFill>
              </a:rPr>
              <a:t>The Greek word used for, “withered” is also translated as a dryness or in comparison of the land to the water.</a:t>
            </a:r>
          </a:p>
          <a:p>
            <a:pPr lvl="1">
              <a:buClr>
                <a:schemeClr val="tx2">
                  <a:lumMod val="10000"/>
                  <a:lumOff val="90000"/>
                </a:schemeClr>
              </a:buClr>
            </a:pPr>
            <a:r>
              <a:rPr lang="en-US" dirty="0" smtClean="0">
                <a:solidFill>
                  <a:srgbClr val="EAEBE9"/>
                </a:solidFill>
              </a:rPr>
              <a:t>In that his withered hand would have appeared shriveled up and dried out.</a:t>
            </a:r>
            <a:endParaRPr lang="en-US" dirty="0">
              <a:solidFill>
                <a:srgbClr val="EAEBE9"/>
              </a:solidFill>
            </a:endParaRPr>
          </a:p>
          <a:p>
            <a:endParaRPr lang="en-US" dirty="0"/>
          </a:p>
        </p:txBody>
      </p:sp>
    </p:spTree>
    <p:extLst>
      <p:ext uri="{BB962C8B-B14F-4D97-AF65-F5344CB8AC3E}">
        <p14:creationId xmlns:p14="http://schemas.microsoft.com/office/powerpoint/2010/main" val="18601119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FAITH MOVES US</a:t>
            </a:r>
            <a:endParaRPr lang="en-US" dirty="0">
              <a:solidFill>
                <a:schemeClr val="bg2"/>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DEDED7"/>
                </a:solidFill>
              </a:rPr>
              <a:t>James 2:14-26, Ephesians 5:14, Romans 13:11-12</a:t>
            </a:r>
            <a:br>
              <a:rPr lang="en-US" dirty="0" smtClean="0">
                <a:solidFill>
                  <a:srgbClr val="DEDED7"/>
                </a:solidFill>
              </a:rPr>
            </a:br>
            <a:r>
              <a:rPr lang="en-US" dirty="0" smtClean="0">
                <a:solidFill>
                  <a:srgbClr val="DEDED7"/>
                </a:solidFill>
              </a:rPr>
              <a:t>1 Thessalonians 5:6, Matthew 9:18-19, Mark 5:22-24, Luke 8:40-42</a:t>
            </a:r>
          </a:p>
          <a:p>
            <a:pPr>
              <a:buClr>
                <a:schemeClr val="tx2">
                  <a:lumMod val="10000"/>
                  <a:lumOff val="90000"/>
                </a:schemeClr>
              </a:buClr>
            </a:pPr>
            <a:r>
              <a:rPr lang="en-US" dirty="0" smtClean="0">
                <a:solidFill>
                  <a:srgbClr val="DEDED7"/>
                </a:solidFill>
              </a:rPr>
              <a:t>KEY THEME:	Daily faith in God requires real identifiable movement. </a:t>
            </a:r>
          </a:p>
          <a:p>
            <a:endParaRPr lang="en-US" dirty="0" smtClean="0">
              <a:solidFill>
                <a:srgbClr val="DEDED7"/>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DEDED7"/>
                </a:solidFill>
              </a:rPr>
              <a:t>ASKING FAITH</a:t>
            </a:r>
            <a:endParaRPr lang="en-US" dirty="0">
              <a:solidFill>
                <a:srgbClr val="DEDED7"/>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DEDED7"/>
                </a:solidFill>
              </a:rPr>
              <a:t>James 4:2-3</a:t>
            </a:r>
          </a:p>
          <a:p>
            <a:pPr marL="457200" lvl="1">
              <a:spcBef>
                <a:spcPts val="2000"/>
              </a:spcBef>
              <a:buClr>
                <a:schemeClr val="tx2">
                  <a:lumMod val="10000"/>
                  <a:lumOff val="90000"/>
                </a:schemeClr>
              </a:buClr>
            </a:pPr>
            <a:r>
              <a:rPr lang="en-US" sz="2400" dirty="0" smtClean="0">
                <a:solidFill>
                  <a:srgbClr val="DEDED7"/>
                </a:solidFill>
              </a:rPr>
              <a:t>Too often the only thing that gets in the way of us receiving God’s blessing is that we’re not asking.</a:t>
            </a:r>
            <a:endParaRPr lang="en-US" sz="2800" dirty="0" smtClean="0">
              <a:solidFill>
                <a:srgbClr val="DEDED7"/>
              </a:solidFill>
            </a:endParaRPr>
          </a:p>
          <a:p>
            <a:pPr>
              <a:buClr>
                <a:schemeClr val="tx2">
                  <a:lumMod val="10000"/>
                  <a:lumOff val="90000"/>
                </a:schemeClr>
              </a:buClr>
            </a:pPr>
            <a:endParaRPr lang="en-US" dirty="0">
              <a:solidFill>
                <a:srgbClr val="DEDED7"/>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DEDED7"/>
                </a:solidFill>
              </a:rPr>
              <a:t>ACTING FAITH</a:t>
            </a:r>
            <a:endParaRPr lang="en-US" dirty="0">
              <a:solidFill>
                <a:srgbClr val="DEDED7"/>
              </a:solidFill>
            </a:endParaRPr>
          </a:p>
        </p:txBody>
      </p:sp>
      <p:sp>
        <p:nvSpPr>
          <p:cNvPr id="3" name="Content Placeholder 2"/>
          <p:cNvSpPr>
            <a:spLocks noGrp="1"/>
          </p:cNvSpPr>
          <p:nvPr>
            <p:ph idx="1"/>
          </p:nvPr>
        </p:nvSpPr>
        <p:spPr/>
        <p:txBody>
          <a:bodyPr>
            <a:normAutofit/>
          </a:bodyPr>
          <a:lstStyle/>
          <a:p>
            <a:pPr>
              <a:buClr>
                <a:schemeClr val="tx2">
                  <a:lumMod val="10000"/>
                  <a:lumOff val="90000"/>
                </a:schemeClr>
              </a:buClr>
            </a:pPr>
            <a:r>
              <a:rPr lang="en-US" sz="2800" dirty="0" smtClean="0">
                <a:solidFill>
                  <a:schemeClr val="tx2">
                    <a:lumMod val="10000"/>
                    <a:lumOff val="90000"/>
                  </a:schemeClr>
                </a:solidFill>
              </a:rPr>
              <a:t>Matthew 9:20-22, 29, Mark 5:25-34</a:t>
            </a:r>
          </a:p>
          <a:p>
            <a:pPr>
              <a:buClr>
                <a:schemeClr val="tx2">
                  <a:lumMod val="10000"/>
                  <a:lumOff val="90000"/>
                </a:schemeClr>
              </a:buClr>
            </a:pPr>
            <a:r>
              <a:rPr lang="en-US" sz="2800" dirty="0" smtClean="0">
                <a:solidFill>
                  <a:schemeClr val="tx2">
                    <a:lumMod val="10000"/>
                    <a:lumOff val="90000"/>
                  </a:schemeClr>
                </a:solidFill>
              </a:rPr>
              <a:t>Her life had been wrecked by her condition.</a:t>
            </a:r>
          </a:p>
          <a:p>
            <a:pPr>
              <a:buClr>
                <a:schemeClr val="tx2">
                  <a:lumMod val="10000"/>
                  <a:lumOff val="90000"/>
                </a:schemeClr>
              </a:buClr>
            </a:pPr>
            <a:r>
              <a:rPr lang="en-US" sz="2800" dirty="0" smtClean="0">
                <a:solidFill>
                  <a:schemeClr val="tx2">
                    <a:lumMod val="10000"/>
                    <a:lumOff val="90000"/>
                  </a:schemeClr>
                </a:solidFill>
              </a:rPr>
              <a:t>Do we see the devastating condition that we are in? Are we desperate for a change?</a:t>
            </a:r>
            <a:endParaRPr lang="en-US" sz="2800" dirty="0">
              <a:solidFill>
                <a:schemeClr val="tx2">
                  <a:lumMod val="10000"/>
                  <a:lumOff val="9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LACKING FAITH</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Matthew 9:23-26, Mark 5:35-43</a:t>
            </a:r>
          </a:p>
          <a:p>
            <a:pPr>
              <a:buClr>
                <a:schemeClr val="tx2">
                  <a:lumMod val="10000"/>
                  <a:lumOff val="90000"/>
                </a:schemeClr>
              </a:buClr>
            </a:pPr>
            <a:r>
              <a:rPr lang="en-US" dirty="0" smtClean="0">
                <a:solidFill>
                  <a:srgbClr val="EAEBE9"/>
                </a:solidFill>
              </a:rPr>
              <a:t>Their lack of faith led to a cold, dead skeptical heart. </a:t>
            </a:r>
          </a:p>
          <a:p>
            <a:pPr>
              <a:buClr>
                <a:schemeClr val="tx2">
                  <a:lumMod val="10000"/>
                  <a:lumOff val="90000"/>
                </a:schemeClr>
              </a:buClr>
            </a:pPr>
            <a:r>
              <a:rPr lang="en-US" dirty="0" smtClean="0">
                <a:solidFill>
                  <a:srgbClr val="EAEBE9"/>
                </a:solidFill>
              </a:rPr>
              <a:t>Instead of trusting God for more, we doubt his interest in our affairs altogether. </a:t>
            </a:r>
            <a:endParaRPr lang="en-US" dirty="0">
              <a:solidFill>
                <a:srgbClr val="EAEBE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dirty="0" smtClean="0">
                <a:solidFill>
                  <a:srgbClr val="EAEBE9"/>
                </a:solidFill>
              </a:rPr>
              <a:t>LAUGHED HIM TO SCORN</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Psalm 22:6-7, Isaiah 49:7, Isaiah 53:3</a:t>
            </a:r>
          </a:p>
          <a:p>
            <a:pPr>
              <a:buClr>
                <a:schemeClr val="tx2">
                  <a:lumMod val="10000"/>
                  <a:lumOff val="90000"/>
                </a:schemeClr>
              </a:buClr>
            </a:pPr>
            <a:r>
              <a:rPr lang="en-US" dirty="0" smtClean="0">
                <a:solidFill>
                  <a:srgbClr val="EAEBE9"/>
                </a:solidFill>
              </a:rPr>
              <a:t>They call him, “Master”, but instead of honoring him fully, once they hear him say something that sounds suspicious they immediately ridicule him.</a:t>
            </a:r>
          </a:p>
          <a:p>
            <a:pPr>
              <a:buClr>
                <a:schemeClr val="tx2">
                  <a:lumMod val="10000"/>
                  <a:lumOff val="90000"/>
                </a:schemeClr>
              </a:buClr>
            </a:pPr>
            <a:r>
              <a:rPr lang="en-US" dirty="0" smtClean="0">
                <a:solidFill>
                  <a:srgbClr val="EAEBE9"/>
                </a:solidFill>
              </a:rPr>
              <a:t>Sounds a lot like people today. </a:t>
            </a:r>
            <a:endParaRPr lang="en-US" dirty="0">
              <a:solidFill>
                <a:srgbClr val="EAEBE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6320" y="219636"/>
            <a:ext cx="9144000" cy="1371600"/>
          </a:xfrm>
          <a:prstGeom prst="rect">
            <a:avLst/>
          </a:prstGeom>
          <a:effectLst/>
        </p:spPr>
        <p:txBody>
          <a:bodyPr vert="horz" lIns="91440" tIns="45720" rIns="91440" bIns="45720" rtlCol="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000" b="0" i="0" u="none" strike="noStrike" kern="1200" cap="none" spc="0" normalizeH="0" baseline="0" noProof="0" dirty="0" smtClean="0">
                <a:ln>
                  <a:noFill/>
                </a:ln>
                <a:solidFill>
                  <a:srgbClr val="EAEBE9"/>
                </a:solidFill>
                <a:effectLst>
                  <a:outerShdw blurRad="38100" dist="12700" algn="l" rotWithShape="0">
                    <a:prstClr val="black">
                      <a:alpha val="40000"/>
                    </a:prstClr>
                  </a:outerShdw>
                </a:effectLst>
                <a:uLnTx/>
                <a:uFillTx/>
                <a:latin typeface="+mj-lt"/>
                <a:ea typeface="+mj-ea"/>
                <a:cs typeface="+mj-cs"/>
              </a:rPr>
              <a:t>TWO GROUPS</a:t>
            </a:r>
            <a:endParaRPr kumimoji="0" lang="en-US" sz="5000" b="0" i="0" u="none" strike="noStrike" kern="1200" cap="none" spc="0" normalizeH="0" baseline="0" noProof="0" dirty="0">
              <a:ln>
                <a:noFill/>
              </a:ln>
              <a:solidFill>
                <a:srgbClr val="EAEBE9"/>
              </a:solidFill>
              <a:effectLst>
                <a:outerShdw blurRad="38100" dist="12700" algn="l" rotWithShape="0">
                  <a:prstClr val="black">
                    <a:alpha val="40000"/>
                  </a:prstClr>
                </a:outerShdw>
              </a:effectLst>
              <a:uLnTx/>
              <a:uFillTx/>
              <a:latin typeface="+mj-lt"/>
              <a:ea typeface="+mj-ea"/>
              <a:cs typeface="+mj-cs"/>
            </a:endParaRPr>
          </a:p>
        </p:txBody>
      </p:sp>
      <p:sp>
        <p:nvSpPr>
          <p:cNvPr id="5" name="Content Placeholder 2"/>
          <p:cNvSpPr txBox="1">
            <a:spLocks/>
          </p:cNvSpPr>
          <p:nvPr/>
        </p:nvSpPr>
        <p:spPr>
          <a:xfrm>
            <a:off x="702120" y="2362200"/>
            <a:ext cx="7770813" cy="3657600"/>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ts val="2000"/>
              </a:spcBef>
              <a:spcAft>
                <a:spcPts val="0"/>
              </a:spcAft>
              <a:buClr>
                <a:schemeClr val="tx2">
                  <a:lumMod val="10000"/>
                  <a:lumOff val="90000"/>
                </a:schemeClr>
              </a:buClr>
              <a:buSzTx/>
              <a:buFont typeface="Wingdings" pitchFamily="2" charset="2"/>
              <a:buChar char=""/>
              <a:tabLst/>
              <a:defRPr/>
            </a:pPr>
            <a:r>
              <a:rPr kumimoji="0" lang="en-US" sz="2400" b="0" i="0" u="none" strike="noStrike" kern="1200" cap="none" spc="0" normalizeH="0" baseline="0" noProof="0" dirty="0" smtClean="0">
                <a:ln>
                  <a:noFill/>
                </a:ln>
                <a:solidFill>
                  <a:srgbClr val="EAEBE9"/>
                </a:solidFill>
                <a:effectLst/>
                <a:uLnTx/>
                <a:uFillTx/>
                <a:latin typeface="+mn-lt"/>
                <a:ea typeface="+mn-ea"/>
                <a:cs typeface="+mn-cs"/>
              </a:rPr>
              <a:t>Two </a:t>
            </a:r>
            <a:r>
              <a:rPr lang="en-US" sz="2400" noProof="0" dirty="0" smtClean="0">
                <a:solidFill>
                  <a:srgbClr val="EAEBE9"/>
                </a:solidFill>
              </a:rPr>
              <a:t>people who had faith end up on their knees. </a:t>
            </a:r>
          </a:p>
          <a:p>
            <a:pPr marL="457200" marR="0" lvl="0" indent="-457200" algn="l" defTabSz="914400" rtl="0" eaLnBrk="1" fontAlgn="auto" latinLnBrk="0" hangingPunct="1">
              <a:lnSpc>
                <a:spcPct val="100000"/>
              </a:lnSpc>
              <a:spcBef>
                <a:spcPts val="2000"/>
              </a:spcBef>
              <a:spcAft>
                <a:spcPts val="0"/>
              </a:spcAft>
              <a:buClr>
                <a:schemeClr val="tx2">
                  <a:lumMod val="10000"/>
                  <a:lumOff val="90000"/>
                </a:schemeClr>
              </a:buClr>
              <a:buSzTx/>
              <a:buFont typeface="Wingdings" pitchFamily="2" charset="2"/>
              <a:buChar char=""/>
              <a:tabLst/>
              <a:defRPr/>
            </a:pPr>
            <a:r>
              <a:rPr kumimoji="0" lang="en-US" sz="2400" b="0" i="0" u="none" strike="noStrike" kern="1200" cap="none" spc="0" normalizeH="0" baseline="0" dirty="0" smtClean="0">
                <a:ln>
                  <a:noFill/>
                </a:ln>
                <a:solidFill>
                  <a:srgbClr val="EAEBE9"/>
                </a:solidFill>
                <a:effectLst/>
                <a:uLnTx/>
                <a:uFillTx/>
                <a:latin typeface="+mn-lt"/>
                <a:ea typeface="+mn-ea"/>
                <a:cs typeface="+mn-cs"/>
              </a:rPr>
              <a:t>Two</a:t>
            </a:r>
            <a:r>
              <a:rPr kumimoji="0" lang="en-US" sz="2400" b="0" i="0" u="none" strike="noStrike" kern="1200" cap="none" spc="0" normalizeH="0" dirty="0" smtClean="0">
                <a:ln>
                  <a:noFill/>
                </a:ln>
                <a:solidFill>
                  <a:srgbClr val="EAEBE9"/>
                </a:solidFill>
                <a:effectLst/>
                <a:uLnTx/>
                <a:uFillTx/>
                <a:latin typeface="+mn-lt"/>
                <a:ea typeface="+mn-ea"/>
                <a:cs typeface="+mn-cs"/>
              </a:rPr>
              <a:t> groups who resist </a:t>
            </a:r>
            <a:r>
              <a:rPr lang="en-US" sz="2400" dirty="0" smtClean="0">
                <a:solidFill>
                  <a:srgbClr val="EAEBE9"/>
                </a:solidFill>
              </a:rPr>
              <a:t>Christ’s compassion are the disciples and the Ruler’s family. </a:t>
            </a:r>
          </a:p>
          <a:p>
            <a:pPr marL="914400" lvl="1" indent="-457200" defTabSz="914400">
              <a:spcBef>
                <a:spcPts val="2000"/>
              </a:spcBef>
              <a:buClr>
                <a:schemeClr val="tx2">
                  <a:lumMod val="10000"/>
                  <a:lumOff val="90000"/>
                </a:schemeClr>
              </a:buClr>
              <a:buFont typeface="Wingdings" pitchFamily="2" charset="2"/>
              <a:buChar char=""/>
            </a:pPr>
            <a:r>
              <a:rPr kumimoji="0" lang="en-US" sz="2400" b="0" i="0" u="none" strike="noStrike" kern="1200" cap="none" spc="0" normalizeH="0" baseline="0" noProof="0" dirty="0" smtClean="0">
                <a:ln>
                  <a:noFill/>
                </a:ln>
                <a:solidFill>
                  <a:srgbClr val="EAEBE9"/>
                </a:solidFill>
                <a:effectLst/>
                <a:uLnTx/>
                <a:uFillTx/>
                <a:latin typeface="+mn-lt"/>
                <a:ea typeface="+mn-ea"/>
                <a:cs typeface="+mn-cs"/>
              </a:rPr>
              <a:t>Both come from faithless</a:t>
            </a:r>
            <a:r>
              <a:rPr kumimoji="0" lang="en-US" sz="2400" b="0" i="0" u="none" strike="noStrike" kern="1200" cap="none" spc="0" normalizeH="0" noProof="0" dirty="0" smtClean="0">
                <a:ln>
                  <a:noFill/>
                </a:ln>
                <a:solidFill>
                  <a:srgbClr val="EAEBE9"/>
                </a:solidFill>
                <a:effectLst/>
                <a:uLnTx/>
                <a:uFillTx/>
                <a:latin typeface="+mn-lt"/>
                <a:ea typeface="+mn-ea"/>
                <a:cs typeface="+mn-cs"/>
              </a:rPr>
              <a:t> positions regarding Christ’s sensitivity to us and his great power </a:t>
            </a:r>
            <a:r>
              <a:rPr kumimoji="0" lang="en-US" sz="2400" b="0" i="0" u="none" strike="noStrike" kern="1200" cap="none" spc="0" normalizeH="0" noProof="0" smtClean="0">
                <a:ln>
                  <a:noFill/>
                </a:ln>
                <a:solidFill>
                  <a:srgbClr val="EAEBE9"/>
                </a:solidFill>
                <a:effectLst/>
                <a:uLnTx/>
                <a:uFillTx/>
                <a:latin typeface="+mn-lt"/>
                <a:ea typeface="+mn-ea"/>
                <a:cs typeface="+mn-cs"/>
              </a:rPr>
              <a:t>for us. </a:t>
            </a:r>
            <a:endParaRPr kumimoji="0" lang="en-US" sz="2400" b="0" i="0" u="none" strike="noStrike" kern="1200" cap="none" spc="0" normalizeH="0" baseline="0" noProof="0" dirty="0">
              <a:ln>
                <a:noFill/>
              </a:ln>
              <a:solidFill>
                <a:srgbClr val="EAEBE9"/>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2209800"/>
            <a:ext cx="7770813" cy="4431202"/>
          </a:xfrm>
        </p:spPr>
        <p:txBody>
          <a:bodyPr>
            <a:normAutofit/>
          </a:bodyPr>
          <a:lstStyle/>
          <a:p>
            <a:pPr>
              <a:buClr>
                <a:schemeClr val="tx2">
                  <a:lumMod val="10000"/>
                  <a:lumOff val="90000"/>
                </a:schemeClr>
              </a:buClr>
            </a:pPr>
            <a:r>
              <a:rPr lang="en-US" dirty="0" smtClean="0">
                <a:solidFill>
                  <a:srgbClr val="EAEBE9"/>
                </a:solidFill>
              </a:rPr>
              <a:t>Super Bowl – TODAY, 5pm at the </a:t>
            </a:r>
            <a:r>
              <a:rPr lang="en-US" dirty="0" err="1" smtClean="0">
                <a:solidFill>
                  <a:srgbClr val="EAEBE9"/>
                </a:solidFill>
              </a:rPr>
              <a:t>Reneau’s</a:t>
            </a:r>
            <a:endParaRPr lang="en-US" dirty="0" smtClean="0">
              <a:solidFill>
                <a:srgbClr val="EAEBE9"/>
              </a:solidFill>
            </a:endParaRPr>
          </a:p>
          <a:p>
            <a:pPr lvl="1">
              <a:buClr>
                <a:schemeClr val="tx2">
                  <a:lumMod val="10000"/>
                  <a:lumOff val="90000"/>
                </a:schemeClr>
              </a:buClr>
            </a:pPr>
            <a:r>
              <a:rPr lang="en-US" dirty="0" smtClean="0">
                <a:solidFill>
                  <a:srgbClr val="EAEBE9"/>
                </a:solidFill>
              </a:rPr>
              <a:t>Bring a meal or side dish.</a:t>
            </a:r>
          </a:p>
          <a:p>
            <a:pPr>
              <a:buClr>
                <a:schemeClr val="tx2">
                  <a:lumMod val="10000"/>
                  <a:lumOff val="90000"/>
                </a:schemeClr>
              </a:buClr>
            </a:pPr>
            <a:r>
              <a:rPr lang="en-US" dirty="0" smtClean="0">
                <a:solidFill>
                  <a:srgbClr val="EAEBE9"/>
                </a:solidFill>
              </a:rPr>
              <a:t>Small Group Workshop Week 3 – February 10</a:t>
            </a:r>
          </a:p>
          <a:p>
            <a:pPr lvl="1">
              <a:buClr>
                <a:schemeClr val="tx2">
                  <a:lumMod val="10000"/>
                  <a:lumOff val="90000"/>
                </a:schemeClr>
              </a:buClr>
            </a:pPr>
            <a:r>
              <a:rPr lang="en-US" dirty="0" smtClean="0">
                <a:solidFill>
                  <a:srgbClr val="EAEBE9"/>
                </a:solidFill>
              </a:rPr>
              <a:t>Ruth Chapter 1 Study</a:t>
            </a:r>
          </a:p>
          <a:p>
            <a:pPr>
              <a:buClr>
                <a:schemeClr val="tx2">
                  <a:lumMod val="10000"/>
                  <a:lumOff val="90000"/>
                </a:schemeClr>
              </a:buClr>
            </a:pPr>
            <a:r>
              <a:rPr lang="en-US" dirty="0" smtClean="0">
                <a:solidFill>
                  <a:srgbClr val="EAEBE9"/>
                </a:solidFill>
              </a:rPr>
              <a:t>Conversational English – February 19, 6pm</a:t>
            </a:r>
          </a:p>
          <a:p>
            <a:pPr lvl="1">
              <a:buClr>
                <a:schemeClr val="tx2">
                  <a:lumMod val="10000"/>
                  <a:lumOff val="90000"/>
                </a:schemeClr>
              </a:buClr>
            </a:pPr>
            <a:r>
              <a:rPr lang="en-US" dirty="0" smtClean="0">
                <a:solidFill>
                  <a:srgbClr val="EAEBE9"/>
                </a:solidFill>
              </a:rPr>
              <a:t>Brent and </a:t>
            </a:r>
            <a:r>
              <a:rPr lang="en-US" dirty="0" err="1" smtClean="0">
                <a:solidFill>
                  <a:srgbClr val="EAEBE9"/>
                </a:solidFill>
              </a:rPr>
              <a:t>Breanna’s</a:t>
            </a:r>
            <a:r>
              <a:rPr lang="en-US" dirty="0" smtClean="0">
                <a:solidFill>
                  <a:srgbClr val="EAEBE9"/>
                </a:solidFill>
              </a:rPr>
              <a:t> House</a:t>
            </a:r>
          </a:p>
          <a:p>
            <a:pPr>
              <a:buClr>
                <a:schemeClr val="tx2">
                  <a:lumMod val="10000"/>
                  <a:lumOff val="90000"/>
                </a:schemeClr>
              </a:buClr>
            </a:pPr>
            <a:r>
              <a:rPr lang="en-US" dirty="0" smtClean="0">
                <a:solidFill>
                  <a:srgbClr val="EAEBE9"/>
                </a:solidFill>
              </a:rPr>
              <a:t>Ladies Event – March 4, 6pm in the Café at MBT</a:t>
            </a:r>
          </a:p>
          <a:p>
            <a:pPr>
              <a:buClr>
                <a:schemeClr val="tx2">
                  <a:lumMod val="10000"/>
                  <a:lumOff val="90000"/>
                </a:schemeClr>
              </a:buClr>
              <a:buNone/>
            </a:pPr>
            <a:endParaRPr lang="en-US" dirty="0">
              <a:solidFill>
                <a:srgbClr val="EAEBE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1529" y="1627094"/>
            <a:ext cx="8470709" cy="1470025"/>
          </a:xfrm>
        </p:spPr>
        <p:txBody>
          <a:bodyPr/>
          <a:lstStyle/>
          <a:p>
            <a:r>
              <a:rPr lang="en-US" dirty="0" smtClean="0"/>
              <a:t>GOSPEL SERIES</a:t>
            </a:r>
            <a:endParaRPr lang="en-US" dirty="0"/>
          </a:p>
        </p:txBody>
      </p:sp>
      <p:sp>
        <p:nvSpPr>
          <p:cNvPr id="3" name="Subtitle 2"/>
          <p:cNvSpPr>
            <a:spLocks noGrp="1"/>
          </p:cNvSpPr>
          <p:nvPr>
            <p:ph type="subTitle" idx="1"/>
          </p:nvPr>
        </p:nvSpPr>
        <p:spPr/>
        <p:txBody>
          <a:bodyPr>
            <a:normAutofit/>
          </a:bodyPr>
          <a:lstStyle/>
          <a:p>
            <a:r>
              <a:rPr lang="en-US" sz="4000" dirty="0" smtClean="0"/>
              <a:t>February 7, 2016</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53000">
              <a:schemeClr val="tx2">
                <a:lumMod val="50000"/>
              </a:schemeClr>
            </a:gs>
            <a:gs pos="100000">
              <a:schemeClr val="tx2">
                <a:lumMod val="10000"/>
              </a:scheme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1529" y="1627094"/>
            <a:ext cx="8470709" cy="1470025"/>
          </a:xfrm>
        </p:spPr>
        <p:txBody>
          <a:bodyPr/>
          <a:lstStyle/>
          <a:p>
            <a:r>
              <a:rPr lang="en-US" dirty="0" smtClean="0"/>
              <a:t>MISSION FOCUS RECAP</a:t>
            </a:r>
            <a:endParaRPr lang="en-US" dirty="0"/>
          </a:p>
        </p:txBody>
      </p:sp>
      <p:sp>
        <p:nvSpPr>
          <p:cNvPr id="3" name="Subtitle 2"/>
          <p:cNvSpPr>
            <a:spLocks noGrp="1"/>
          </p:cNvSpPr>
          <p:nvPr>
            <p:ph type="subTitle" idx="1"/>
          </p:nvPr>
        </p:nvSpPr>
        <p:spPr/>
        <p:txBody>
          <a:bodyPr>
            <a:normAutofit/>
          </a:bodyPr>
          <a:lstStyle/>
          <a:p>
            <a:r>
              <a:rPr lang="en-US" sz="4000" dirty="0" smtClean="0"/>
              <a:t>January 17, 2016</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dirty="0" smtClean="0">
                <a:solidFill>
                  <a:schemeClr val="tx2">
                    <a:lumMod val="10000"/>
                    <a:lumOff val="90000"/>
                  </a:schemeClr>
                </a:solidFill>
              </a:rPr>
              <a:t>THE BLIND ARE HEALED</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2209800"/>
            <a:ext cx="7770813" cy="4648200"/>
          </a:xfrm>
        </p:spPr>
        <p:txBody>
          <a:bodyPr>
            <a:normAutofit fontScale="92500" lnSpcReduction="10000"/>
          </a:bodyPr>
          <a:lstStyle/>
          <a:p>
            <a:pPr>
              <a:buClr>
                <a:schemeClr val="tx2">
                  <a:lumMod val="10000"/>
                  <a:lumOff val="90000"/>
                </a:schemeClr>
              </a:buClr>
            </a:pPr>
            <a:r>
              <a:rPr lang="en-US" dirty="0" smtClean="0">
                <a:solidFill>
                  <a:schemeClr val="tx2">
                    <a:lumMod val="10000"/>
                    <a:lumOff val="90000"/>
                  </a:schemeClr>
                </a:solidFill>
              </a:rPr>
              <a:t>Matthew 9:27-28, Isaiah 35:5-6, Mark 6:5-6, Hebrews 11:6, John 6:26-29</a:t>
            </a:r>
          </a:p>
          <a:p>
            <a:pPr>
              <a:buClr>
                <a:schemeClr val="tx2">
                  <a:lumMod val="10000"/>
                  <a:lumOff val="90000"/>
                </a:schemeClr>
              </a:buClr>
            </a:pPr>
            <a:r>
              <a:rPr lang="en-US" b="1" dirty="0" smtClean="0">
                <a:solidFill>
                  <a:schemeClr val="tx2">
                    <a:lumMod val="10000"/>
                    <a:lumOff val="90000"/>
                  </a:schemeClr>
                </a:solidFill>
              </a:rPr>
              <a:t>KEY POINT #1</a:t>
            </a:r>
            <a:r>
              <a:rPr lang="en-US" dirty="0" smtClean="0">
                <a:solidFill>
                  <a:schemeClr val="tx2">
                    <a:lumMod val="10000"/>
                    <a:lumOff val="90000"/>
                  </a:schemeClr>
                </a:solidFill>
              </a:rPr>
              <a:t/>
            </a:r>
            <a:br>
              <a:rPr lang="en-US" dirty="0" smtClean="0">
                <a:solidFill>
                  <a:schemeClr val="tx2">
                    <a:lumMod val="10000"/>
                    <a:lumOff val="90000"/>
                  </a:schemeClr>
                </a:solidFill>
              </a:rPr>
            </a:br>
            <a:r>
              <a:rPr lang="en-US" b="1" dirty="0" smtClean="0">
                <a:solidFill>
                  <a:schemeClr val="tx2">
                    <a:lumMod val="10000"/>
                    <a:lumOff val="90000"/>
                  </a:schemeClr>
                </a:solidFill>
              </a:rPr>
              <a:t>Faith is the medium by which God’s works are accomplished in man. </a:t>
            </a:r>
          </a:p>
          <a:p>
            <a:pPr>
              <a:buClr>
                <a:schemeClr val="tx2">
                  <a:lumMod val="10000"/>
                  <a:lumOff val="90000"/>
                </a:schemeClr>
              </a:buClr>
            </a:pPr>
            <a:r>
              <a:rPr lang="en-US" dirty="0" smtClean="0">
                <a:solidFill>
                  <a:schemeClr val="tx2">
                    <a:lumMod val="10000"/>
                    <a:lumOff val="90000"/>
                  </a:schemeClr>
                </a:solidFill>
              </a:rPr>
              <a:t>Other passages where Christ instructs people to not tell others about the miracle that occurred in their lives. Matthew 8:4, 12:16, 17:9, Mark 5:43, Luke 5:14, 8:56</a:t>
            </a:r>
          </a:p>
          <a:p>
            <a:pPr>
              <a:buClr>
                <a:schemeClr val="tx2">
                  <a:lumMod val="10000"/>
                  <a:lumOff val="90000"/>
                </a:schemeClr>
              </a:buClr>
            </a:pPr>
            <a:r>
              <a:rPr lang="en-US" b="1" dirty="0" smtClean="0">
                <a:solidFill>
                  <a:srgbClr val="EAEBE9"/>
                </a:solidFill>
              </a:rPr>
              <a:t>KEY POINT #2</a:t>
            </a:r>
            <a:r>
              <a:rPr lang="en-US" dirty="0" smtClean="0">
                <a:solidFill>
                  <a:srgbClr val="EAEBE9"/>
                </a:solidFill>
              </a:rPr>
              <a:t/>
            </a:r>
            <a:br>
              <a:rPr lang="en-US" dirty="0" smtClean="0">
                <a:solidFill>
                  <a:srgbClr val="EAEBE9"/>
                </a:solidFill>
              </a:rPr>
            </a:br>
            <a:r>
              <a:rPr lang="en-US" b="1" dirty="0" smtClean="0">
                <a:solidFill>
                  <a:srgbClr val="EAEBE9"/>
                </a:solidFill>
              </a:rPr>
              <a:t>Too often we’re quick to declare the great works of God </a:t>
            </a:r>
            <a:r>
              <a:rPr lang="en-US" i="1" dirty="0" smtClean="0">
                <a:solidFill>
                  <a:srgbClr val="EAEBE9"/>
                </a:solidFill>
              </a:rPr>
              <a:t>(that have happened in our lives)</a:t>
            </a:r>
            <a:r>
              <a:rPr lang="en-US" b="1" dirty="0" smtClean="0">
                <a:solidFill>
                  <a:srgbClr val="EAEBE9"/>
                </a:solidFill>
              </a:rPr>
              <a:t>, yet we’re not steadfast to live in the place of forgiveness. </a:t>
            </a:r>
            <a:endParaRPr lang="en-US" dirty="0" smtClean="0">
              <a:solidFill>
                <a:srgbClr val="EAEBE9"/>
              </a:solidFill>
            </a:endParaRPr>
          </a:p>
          <a:p>
            <a:pPr>
              <a:buClr>
                <a:schemeClr val="tx2">
                  <a:lumMod val="10000"/>
                  <a:lumOff val="90000"/>
                </a:schemeClr>
              </a:buClr>
            </a:pPr>
            <a:endParaRPr lang="en-US" dirty="0" smtClean="0">
              <a:solidFill>
                <a:schemeClr val="tx2">
                  <a:lumMod val="10000"/>
                  <a:lumOff val="90000"/>
                </a:schemeClr>
              </a:solidFill>
            </a:endParaRPr>
          </a:p>
          <a:p>
            <a:pPr>
              <a:buClr>
                <a:schemeClr val="tx2">
                  <a:lumMod val="10000"/>
                  <a:lumOff val="90000"/>
                </a:schemeClr>
              </a:buClr>
            </a:pPr>
            <a:endParaRPr lang="en-US" b="1" dirty="0" smtClean="0">
              <a:solidFill>
                <a:schemeClr val="tx2">
                  <a:lumMod val="10000"/>
                  <a:lumOff val="90000"/>
                </a:schemeClr>
              </a:solidFill>
            </a:endParaRPr>
          </a:p>
          <a:p>
            <a:endParaRPr lang="en-US" dirty="0" smtClean="0">
              <a:solidFill>
                <a:schemeClr val="tx2">
                  <a:lumMod val="10000"/>
                  <a:lumOff val="90000"/>
                </a:schemeClr>
              </a:solidFill>
            </a:endParaRPr>
          </a:p>
          <a:p>
            <a:pPr>
              <a:buClr>
                <a:schemeClr val="tx2">
                  <a:lumMod val="10000"/>
                  <a:lumOff val="90000"/>
                </a:schemeClr>
              </a:buClr>
            </a:pPr>
            <a:endParaRPr lang="en-US" dirty="0">
              <a:solidFill>
                <a:schemeClr val="tx2">
                  <a:lumMod val="10000"/>
                  <a:lumOff val="90000"/>
                </a:schemeClr>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dirty="0" smtClean="0">
                <a:solidFill>
                  <a:schemeClr val="tx2">
                    <a:lumMod val="10000"/>
                    <a:lumOff val="90000"/>
                  </a:schemeClr>
                </a:solidFill>
              </a:rPr>
              <a:t>THE BLIND ARE HEALED</a:t>
            </a:r>
            <a:endParaRPr lang="en-US" dirty="0"/>
          </a:p>
        </p:txBody>
      </p:sp>
      <p:sp>
        <p:nvSpPr>
          <p:cNvPr id="3" name="Content Placeholder 2"/>
          <p:cNvSpPr>
            <a:spLocks noGrp="1"/>
          </p:cNvSpPr>
          <p:nvPr>
            <p:ph idx="1"/>
          </p:nvPr>
        </p:nvSpPr>
        <p:spPr/>
        <p:txBody>
          <a:bodyPr/>
          <a:lstStyle/>
          <a:p>
            <a:pPr marL="457200" lvl="4">
              <a:spcBef>
                <a:spcPts val="2000"/>
              </a:spcBef>
              <a:buClr>
                <a:schemeClr val="tx2">
                  <a:lumMod val="10000"/>
                  <a:lumOff val="90000"/>
                </a:schemeClr>
              </a:buClr>
            </a:pPr>
            <a:r>
              <a:rPr lang="en-US" sz="2400" dirty="0" smtClean="0">
                <a:solidFill>
                  <a:srgbClr val="EAEBE9"/>
                </a:solidFill>
              </a:rPr>
              <a:t>Matthew 12:22-24, John 6:15</a:t>
            </a:r>
          </a:p>
          <a:p>
            <a:pPr marL="457200" lvl="4">
              <a:spcBef>
                <a:spcPts val="2000"/>
              </a:spcBef>
              <a:buClr>
                <a:schemeClr val="tx2">
                  <a:lumMod val="10000"/>
                  <a:lumOff val="90000"/>
                </a:schemeClr>
              </a:buClr>
            </a:pPr>
            <a:r>
              <a:rPr lang="en-US" sz="2400" dirty="0" smtClean="0">
                <a:solidFill>
                  <a:srgbClr val="EAEBE9"/>
                </a:solidFill>
              </a:rPr>
              <a:t>Our evangelism and ministry would do well if they came from places of </a:t>
            </a:r>
            <a:r>
              <a:rPr lang="en-US" sz="2400" u="sng" dirty="0" smtClean="0">
                <a:solidFill>
                  <a:srgbClr val="EAEBE9"/>
                </a:solidFill>
              </a:rPr>
              <a:t>personal</a:t>
            </a:r>
            <a:r>
              <a:rPr lang="en-US" sz="2400" dirty="0" smtClean="0">
                <a:solidFill>
                  <a:srgbClr val="EAEBE9"/>
                </a:solidFill>
              </a:rPr>
              <a:t> and </a:t>
            </a:r>
            <a:r>
              <a:rPr lang="en-US" sz="2400" u="sng" dirty="0" smtClean="0">
                <a:solidFill>
                  <a:srgbClr val="EAEBE9"/>
                </a:solidFill>
              </a:rPr>
              <a:t>lasting</a:t>
            </a:r>
            <a:r>
              <a:rPr lang="en-US" sz="2400" dirty="0" smtClean="0">
                <a:solidFill>
                  <a:srgbClr val="EAEBE9"/>
                </a:solidFill>
              </a:rPr>
              <a:t> faith, not simply from regurgitated sermons or of the most recent transpiring in our lives.</a:t>
            </a: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A DEVIL IS CAST OUT</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Don’t be surprised if when doing the work of the Lord you experience Character Assassination. </a:t>
            </a:r>
          </a:p>
          <a:p>
            <a:pPr>
              <a:buClr>
                <a:schemeClr val="tx2">
                  <a:lumMod val="10000"/>
                  <a:lumOff val="90000"/>
                </a:schemeClr>
              </a:buClr>
            </a:pPr>
            <a:r>
              <a:rPr lang="en-US" dirty="0" smtClean="0">
                <a:solidFill>
                  <a:srgbClr val="EAEBE9"/>
                </a:solidFill>
              </a:rPr>
              <a:t>More than your mouth, your testimony is your greatest asset. </a:t>
            </a: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JESUS IS MOVED WITH COMPASSION</a:t>
            </a:r>
            <a:endParaRPr lang="en-US" dirty="0">
              <a:solidFill>
                <a:srgbClr val="EAEBE9"/>
              </a:solidFill>
            </a:endParaRPr>
          </a:p>
        </p:txBody>
      </p:sp>
      <p:sp>
        <p:nvSpPr>
          <p:cNvPr id="3" name="Content Placeholder 2"/>
          <p:cNvSpPr>
            <a:spLocks noGrp="1"/>
          </p:cNvSpPr>
          <p:nvPr>
            <p:ph idx="1"/>
          </p:nvPr>
        </p:nvSpPr>
        <p:spPr/>
        <p:txBody>
          <a:bodyPr>
            <a:normAutofit lnSpcReduction="10000"/>
          </a:bodyPr>
          <a:lstStyle/>
          <a:p>
            <a:pPr>
              <a:buClrTx/>
            </a:pPr>
            <a:r>
              <a:rPr lang="en-US" dirty="0" smtClean="0">
                <a:solidFill>
                  <a:srgbClr val="EAEBE9"/>
                </a:solidFill>
              </a:rPr>
              <a:t>The Multitude is:</a:t>
            </a:r>
          </a:p>
          <a:p>
            <a:pPr lvl="1">
              <a:buClrTx/>
            </a:pPr>
            <a:r>
              <a:rPr lang="en-US" dirty="0" smtClean="0">
                <a:solidFill>
                  <a:srgbClr val="EAEBE9"/>
                </a:solidFill>
              </a:rPr>
              <a:t>Fainting – Jesus wants to give them sustenance and rest.</a:t>
            </a:r>
          </a:p>
          <a:p>
            <a:pPr lvl="1">
              <a:buClrTx/>
            </a:pPr>
            <a:r>
              <a:rPr lang="en-US" dirty="0" smtClean="0">
                <a:solidFill>
                  <a:srgbClr val="EAEBE9"/>
                </a:solidFill>
              </a:rPr>
              <a:t>Scattered abroad – Jesus wants to gather them together.</a:t>
            </a:r>
          </a:p>
          <a:p>
            <a:pPr lvl="1">
              <a:buClrTx/>
            </a:pPr>
            <a:r>
              <a:rPr lang="en-US" dirty="0" smtClean="0">
                <a:solidFill>
                  <a:srgbClr val="EAEBE9"/>
                </a:solidFill>
              </a:rPr>
              <a:t>As Sheep having no Shepherd – Jesus wants to protect them. </a:t>
            </a:r>
          </a:p>
          <a:p>
            <a:pPr>
              <a:buClrTx/>
            </a:pPr>
            <a:r>
              <a:rPr lang="en-US" b="1" dirty="0" smtClean="0">
                <a:solidFill>
                  <a:srgbClr val="EAEBE9"/>
                </a:solidFill>
              </a:rPr>
              <a:t>KEY POINT #3</a:t>
            </a:r>
            <a:r>
              <a:rPr lang="en-US" dirty="0" smtClean="0">
                <a:solidFill>
                  <a:srgbClr val="EAEBE9"/>
                </a:solidFill>
              </a:rPr>
              <a:t/>
            </a:r>
            <a:br>
              <a:rPr lang="en-US" dirty="0" smtClean="0">
                <a:solidFill>
                  <a:srgbClr val="EAEBE9"/>
                </a:solidFill>
              </a:rPr>
            </a:br>
            <a:r>
              <a:rPr lang="en-US" b="1" dirty="0" smtClean="0">
                <a:solidFill>
                  <a:srgbClr val="EAEBE9"/>
                </a:solidFill>
              </a:rPr>
              <a:t>A ministry of compassion provides rest and renewal, is a place of protection and belonging and is led by a diligent overseer. </a:t>
            </a:r>
            <a:endParaRPr lang="en-US" dirty="0" smtClean="0">
              <a:solidFill>
                <a:srgbClr val="EAEBE9"/>
              </a:solidFill>
            </a:endParaRPr>
          </a:p>
          <a:p>
            <a:pPr>
              <a:buClrTx/>
              <a:buNone/>
            </a:pPr>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800" y="2209800"/>
            <a:ext cx="7770813" cy="4431202"/>
          </a:xfrm>
        </p:spPr>
        <p:txBody>
          <a:bodyPr>
            <a:normAutofit fontScale="92500" lnSpcReduction="10000"/>
          </a:bodyPr>
          <a:lstStyle/>
          <a:p>
            <a:pPr>
              <a:buClr>
                <a:schemeClr val="tx2">
                  <a:lumMod val="10000"/>
                  <a:lumOff val="90000"/>
                </a:schemeClr>
              </a:buClr>
            </a:pPr>
            <a:r>
              <a:rPr lang="en-US" dirty="0" smtClean="0">
                <a:solidFill>
                  <a:srgbClr val="EAEBE9"/>
                </a:solidFill>
              </a:rPr>
              <a:t>Conversational English – February 19, 6pm</a:t>
            </a:r>
          </a:p>
          <a:p>
            <a:pPr lvl="1">
              <a:buClr>
                <a:schemeClr val="tx2">
                  <a:lumMod val="10000"/>
                  <a:lumOff val="90000"/>
                </a:schemeClr>
              </a:buClr>
            </a:pPr>
            <a:r>
              <a:rPr lang="en-US" dirty="0" smtClean="0">
                <a:solidFill>
                  <a:srgbClr val="EAEBE9"/>
                </a:solidFill>
              </a:rPr>
              <a:t>Brent and </a:t>
            </a:r>
            <a:r>
              <a:rPr lang="en-US" dirty="0" err="1" smtClean="0">
                <a:solidFill>
                  <a:srgbClr val="EAEBE9"/>
                </a:solidFill>
              </a:rPr>
              <a:t>Breanna’s</a:t>
            </a:r>
            <a:r>
              <a:rPr lang="en-US" dirty="0" smtClean="0">
                <a:solidFill>
                  <a:srgbClr val="EAEBE9"/>
                </a:solidFill>
              </a:rPr>
              <a:t> House</a:t>
            </a:r>
          </a:p>
          <a:p>
            <a:pPr>
              <a:buClr>
                <a:schemeClr val="tx2">
                  <a:lumMod val="10000"/>
                  <a:lumOff val="90000"/>
                </a:schemeClr>
              </a:buClr>
            </a:pPr>
            <a:r>
              <a:rPr lang="en-US" dirty="0" smtClean="0">
                <a:solidFill>
                  <a:srgbClr val="EAEBE9"/>
                </a:solidFill>
              </a:rPr>
              <a:t>Small Group Workshop Week 4 – February 24</a:t>
            </a:r>
          </a:p>
          <a:p>
            <a:pPr lvl="1">
              <a:buClr>
                <a:schemeClr val="tx2">
                  <a:lumMod val="10000"/>
                  <a:lumOff val="90000"/>
                </a:schemeClr>
              </a:buClr>
            </a:pPr>
            <a:r>
              <a:rPr lang="en-US" dirty="0" smtClean="0">
                <a:solidFill>
                  <a:srgbClr val="EAEBE9"/>
                </a:solidFill>
              </a:rPr>
              <a:t>Ruth Chapter 2 Study</a:t>
            </a:r>
          </a:p>
          <a:p>
            <a:pPr>
              <a:buClr>
                <a:schemeClr val="tx2">
                  <a:lumMod val="10000"/>
                  <a:lumOff val="90000"/>
                </a:schemeClr>
              </a:buClr>
            </a:pPr>
            <a:r>
              <a:rPr lang="en-US" dirty="0" smtClean="0">
                <a:solidFill>
                  <a:srgbClr val="EAEBE9"/>
                </a:solidFill>
              </a:rPr>
              <a:t>Kyle Guenther is preaching in CAYA February 28</a:t>
            </a:r>
          </a:p>
          <a:p>
            <a:pPr>
              <a:buClr>
                <a:schemeClr val="tx2">
                  <a:lumMod val="10000"/>
                  <a:lumOff val="90000"/>
                </a:schemeClr>
              </a:buClr>
            </a:pPr>
            <a:r>
              <a:rPr lang="en-US" dirty="0" smtClean="0">
                <a:solidFill>
                  <a:srgbClr val="EAEBE9"/>
                </a:solidFill>
              </a:rPr>
              <a:t>Ladies Event – March 4, 6pm in the Café at MBT</a:t>
            </a:r>
          </a:p>
          <a:p>
            <a:pPr>
              <a:buClr>
                <a:schemeClr val="tx2">
                  <a:lumMod val="10000"/>
                  <a:lumOff val="90000"/>
                </a:schemeClr>
              </a:buClr>
            </a:pPr>
            <a:r>
              <a:rPr lang="en-US" dirty="0" smtClean="0">
                <a:solidFill>
                  <a:srgbClr val="EAEBE9"/>
                </a:solidFill>
              </a:rPr>
              <a:t>Kenny is preaching in CAYA March 13</a:t>
            </a:r>
          </a:p>
          <a:p>
            <a:pPr>
              <a:buClr>
                <a:schemeClr val="tx2">
                  <a:lumMod val="10000"/>
                  <a:lumOff val="90000"/>
                </a:schemeClr>
              </a:buClr>
            </a:pPr>
            <a:r>
              <a:rPr lang="en-US" dirty="0" smtClean="0">
                <a:solidFill>
                  <a:srgbClr val="EAEBE9"/>
                </a:solidFill>
              </a:rPr>
              <a:t>Tampa Trip – March 24-31</a:t>
            </a:r>
          </a:p>
          <a:p>
            <a:pPr>
              <a:buClr>
                <a:schemeClr val="tx2">
                  <a:lumMod val="10000"/>
                  <a:lumOff val="90000"/>
                </a:schemeClr>
              </a:buClr>
            </a:pPr>
            <a:r>
              <a:rPr lang="en-US" dirty="0" smtClean="0">
                <a:solidFill>
                  <a:srgbClr val="EAEBE9"/>
                </a:solidFill>
              </a:rPr>
              <a:t>Easter – March 27 – Invite your friends!</a:t>
            </a:r>
          </a:p>
          <a:p>
            <a:pPr>
              <a:buClr>
                <a:schemeClr val="tx2">
                  <a:lumMod val="10000"/>
                  <a:lumOff val="90000"/>
                </a:schemeClr>
              </a:buClr>
              <a:buNone/>
            </a:pPr>
            <a:endParaRPr lang="en-US" dirty="0">
              <a:solidFill>
                <a:srgbClr val="EAEBE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1529" y="1627094"/>
            <a:ext cx="8470709" cy="1470025"/>
          </a:xfrm>
        </p:spPr>
        <p:txBody>
          <a:bodyPr/>
          <a:lstStyle/>
          <a:p>
            <a:r>
              <a:rPr lang="en-US" dirty="0" smtClean="0"/>
              <a:t>OUR ROLE </a:t>
            </a:r>
            <a:br>
              <a:rPr lang="en-US" dirty="0" smtClean="0"/>
            </a:br>
            <a:r>
              <a:rPr lang="en-US" dirty="0" smtClean="0"/>
              <a:t>IN THE HARVEST</a:t>
            </a:r>
            <a:endParaRPr lang="en-US" dirty="0"/>
          </a:p>
        </p:txBody>
      </p:sp>
      <p:sp>
        <p:nvSpPr>
          <p:cNvPr id="3" name="Subtitle 2"/>
          <p:cNvSpPr>
            <a:spLocks noGrp="1"/>
          </p:cNvSpPr>
          <p:nvPr>
            <p:ph type="subTitle" idx="1"/>
          </p:nvPr>
        </p:nvSpPr>
        <p:spPr/>
        <p:txBody>
          <a:bodyPr>
            <a:normAutofit/>
          </a:bodyPr>
          <a:lstStyle/>
          <a:p>
            <a:r>
              <a:rPr lang="en-US" sz="4000" dirty="0" smtClean="0"/>
              <a:t>February 14, 2016</a:t>
            </a:r>
          </a:p>
          <a:p>
            <a:r>
              <a:rPr lang="en-US" sz="1400" dirty="0" smtClean="0"/>
              <a:t>Happy Pagan Worship Valentine’s Day</a:t>
            </a:r>
            <a:endParaRPr lang="en-US" sz="1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10000"/>
                    <a:lumOff val="90000"/>
                  </a:schemeClr>
                </a:solidFill>
              </a:rPr>
              <a:t>COMPASSION FOR </a:t>
            </a:r>
            <a:br>
              <a:rPr lang="en-US" dirty="0" smtClean="0">
                <a:solidFill>
                  <a:schemeClr val="tx2">
                    <a:lumMod val="10000"/>
                    <a:lumOff val="90000"/>
                  </a:schemeClr>
                </a:solidFill>
              </a:rPr>
            </a:br>
            <a:r>
              <a:rPr lang="en-US" dirty="0" smtClean="0">
                <a:solidFill>
                  <a:schemeClr val="tx2">
                    <a:lumMod val="10000"/>
                    <a:lumOff val="90000"/>
                  </a:schemeClr>
                </a:solidFill>
              </a:rPr>
              <a:t>THE MULTITUDE</a:t>
            </a:r>
            <a:endParaRPr lang="en-US" dirty="0">
              <a:solidFill>
                <a:schemeClr val="tx2">
                  <a:lumMod val="10000"/>
                  <a:lumOff val="90000"/>
                </a:schemeClr>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chemeClr val="tx2">
                    <a:lumMod val="10000"/>
                    <a:lumOff val="90000"/>
                  </a:schemeClr>
                </a:solidFill>
              </a:rPr>
              <a:t>Matthew 9:37-38, John 3:16-17, Romans 10:14-15</a:t>
            </a:r>
          </a:p>
          <a:p>
            <a:pPr>
              <a:buClr>
                <a:schemeClr val="tx2">
                  <a:lumMod val="10000"/>
                  <a:lumOff val="90000"/>
                </a:schemeClr>
              </a:buClr>
            </a:pPr>
            <a:r>
              <a:rPr lang="en-US" dirty="0" smtClean="0">
                <a:solidFill>
                  <a:schemeClr val="tx2">
                    <a:lumMod val="10000"/>
                    <a:lumOff val="90000"/>
                  </a:schemeClr>
                </a:solidFill>
              </a:rPr>
              <a:t>KEY POINT #1</a:t>
            </a:r>
            <a:br>
              <a:rPr lang="en-US" dirty="0" smtClean="0">
                <a:solidFill>
                  <a:schemeClr val="tx2">
                    <a:lumMod val="10000"/>
                    <a:lumOff val="90000"/>
                  </a:schemeClr>
                </a:solidFill>
              </a:rPr>
            </a:br>
            <a:r>
              <a:rPr lang="en-US" dirty="0" smtClean="0">
                <a:solidFill>
                  <a:schemeClr val="tx2">
                    <a:lumMod val="10000"/>
                    <a:lumOff val="90000"/>
                  </a:schemeClr>
                </a:solidFill>
              </a:rPr>
              <a:t>The hurting of this world should lead us back to the body. Not for comfort necessarily, but more so to </a:t>
            </a:r>
            <a:r>
              <a:rPr lang="en-US" u="sng" dirty="0" smtClean="0">
                <a:solidFill>
                  <a:schemeClr val="tx2">
                    <a:lumMod val="10000"/>
                    <a:lumOff val="90000"/>
                  </a:schemeClr>
                </a:solidFill>
              </a:rPr>
              <a:t>report</a:t>
            </a:r>
            <a:r>
              <a:rPr lang="en-US" dirty="0" smtClean="0">
                <a:solidFill>
                  <a:schemeClr val="tx2">
                    <a:lumMod val="10000"/>
                    <a:lumOff val="90000"/>
                  </a:schemeClr>
                </a:solidFill>
              </a:rPr>
              <a:t> the pain, seek for </a:t>
            </a:r>
            <a:r>
              <a:rPr lang="en-US" u="sng" dirty="0" smtClean="0">
                <a:solidFill>
                  <a:schemeClr val="tx2">
                    <a:lumMod val="10000"/>
                    <a:lumOff val="90000"/>
                  </a:schemeClr>
                </a:solidFill>
              </a:rPr>
              <a:t>reinforcement</a:t>
            </a:r>
            <a:r>
              <a:rPr lang="en-US" dirty="0" smtClean="0">
                <a:solidFill>
                  <a:schemeClr val="tx2">
                    <a:lumMod val="10000"/>
                    <a:lumOff val="90000"/>
                  </a:schemeClr>
                </a:solidFill>
              </a:rPr>
              <a:t> and </a:t>
            </a:r>
            <a:r>
              <a:rPr lang="en-US" u="sng" dirty="0" smtClean="0">
                <a:solidFill>
                  <a:schemeClr val="tx2">
                    <a:lumMod val="10000"/>
                    <a:lumOff val="90000"/>
                  </a:schemeClr>
                </a:solidFill>
              </a:rPr>
              <a:t>reengage</a:t>
            </a:r>
            <a:r>
              <a:rPr lang="en-US" dirty="0" smtClean="0">
                <a:solidFill>
                  <a:schemeClr val="tx2">
                    <a:lumMod val="10000"/>
                    <a:lumOff val="90000"/>
                  </a:schemeClr>
                </a:solidFill>
              </a:rPr>
              <a:t> our family to make a difference in the mission. </a:t>
            </a:r>
          </a:p>
          <a:p>
            <a:pPr>
              <a:buClr>
                <a:schemeClr val="tx2">
                  <a:lumMod val="10000"/>
                  <a:lumOff val="90000"/>
                </a:schemeClr>
              </a:buClr>
              <a:buNone/>
            </a:pPr>
            <a:endParaRPr lang="en-US" dirty="0" smtClean="0">
              <a:solidFill>
                <a:schemeClr val="tx2">
                  <a:lumMod val="10000"/>
                  <a:lumOff val="90000"/>
                </a:schemeClr>
              </a:solidFill>
            </a:endParaRPr>
          </a:p>
          <a:p>
            <a:pPr>
              <a:buClr>
                <a:schemeClr val="tx2">
                  <a:lumMod val="10000"/>
                  <a:lumOff val="90000"/>
                </a:schemeClr>
              </a:buClr>
            </a:pPr>
            <a:endParaRPr lang="en-US" dirty="0" smtClean="0">
              <a:solidFill>
                <a:schemeClr val="tx2">
                  <a:lumMod val="10000"/>
                  <a:lumOff val="90000"/>
                </a:schemeClr>
              </a:solidFill>
            </a:endParaRPr>
          </a:p>
          <a:p>
            <a:endParaRPr lang="en-US" dirty="0">
              <a:solidFill>
                <a:schemeClr val="tx2">
                  <a:lumMod val="10000"/>
                  <a:lumOff val="90000"/>
                </a:schemeClr>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800" dirty="0" smtClean="0">
                <a:solidFill>
                  <a:srgbClr val="EAEBE9"/>
                </a:solidFill>
              </a:rPr>
              <a:t>THE LORD OF THE HARVEST</a:t>
            </a:r>
            <a:endParaRPr lang="en-US" sz="4800" dirty="0">
              <a:solidFill>
                <a:srgbClr val="EAEBE9"/>
              </a:solidFill>
            </a:endParaRPr>
          </a:p>
        </p:txBody>
      </p:sp>
      <p:sp>
        <p:nvSpPr>
          <p:cNvPr id="3" name="Content Placeholder 2"/>
          <p:cNvSpPr>
            <a:spLocks noGrp="1"/>
          </p:cNvSpPr>
          <p:nvPr>
            <p:ph idx="1"/>
          </p:nvPr>
        </p:nvSpPr>
        <p:spPr>
          <a:xfrm>
            <a:off x="685800" y="2209800"/>
            <a:ext cx="7770813" cy="4648200"/>
          </a:xfrm>
        </p:spPr>
        <p:txBody>
          <a:bodyPr>
            <a:normAutofit fontScale="92500"/>
          </a:bodyPr>
          <a:lstStyle/>
          <a:p>
            <a:pPr>
              <a:buClr>
                <a:schemeClr val="tx2">
                  <a:lumMod val="10000"/>
                  <a:lumOff val="90000"/>
                </a:schemeClr>
              </a:buClr>
            </a:pPr>
            <a:r>
              <a:rPr lang="en-US" dirty="0" smtClean="0">
                <a:solidFill>
                  <a:srgbClr val="EAEBE9"/>
                </a:solidFill>
              </a:rPr>
              <a:t>Luke 10:2</a:t>
            </a:r>
          </a:p>
          <a:p>
            <a:pPr>
              <a:buClr>
                <a:schemeClr val="tx2">
                  <a:lumMod val="10000"/>
                  <a:lumOff val="90000"/>
                </a:schemeClr>
              </a:buClr>
            </a:pPr>
            <a:r>
              <a:rPr lang="en-US" dirty="0" smtClean="0">
                <a:solidFill>
                  <a:srgbClr val="EAEBE9"/>
                </a:solidFill>
              </a:rPr>
              <a:t>Can we as a class collectively ask that God would bring more laborers to our field?</a:t>
            </a:r>
          </a:p>
          <a:p>
            <a:pPr>
              <a:buClr>
                <a:schemeClr val="tx2">
                  <a:lumMod val="10000"/>
                  <a:lumOff val="90000"/>
                </a:schemeClr>
              </a:buClr>
            </a:pPr>
            <a:r>
              <a:rPr lang="en-US" dirty="0" smtClean="0">
                <a:solidFill>
                  <a:srgbClr val="EAEBE9"/>
                </a:solidFill>
              </a:rPr>
              <a:t>The laborers need to be sent by God. </a:t>
            </a:r>
          </a:p>
          <a:p>
            <a:pPr lvl="1">
              <a:buClr>
                <a:schemeClr val="tx2">
                  <a:lumMod val="10000"/>
                  <a:lumOff val="90000"/>
                </a:schemeClr>
              </a:buClr>
            </a:pPr>
            <a:r>
              <a:rPr lang="en-US" dirty="0" smtClean="0">
                <a:solidFill>
                  <a:srgbClr val="EAEBE9"/>
                </a:solidFill>
              </a:rPr>
              <a:t>Sent one’s are messengers with a message. </a:t>
            </a:r>
          </a:p>
          <a:p>
            <a:pPr lvl="1">
              <a:buClr>
                <a:schemeClr val="tx2">
                  <a:lumMod val="10000"/>
                  <a:lumOff val="90000"/>
                </a:schemeClr>
              </a:buClr>
            </a:pPr>
            <a:r>
              <a:rPr lang="en-US" dirty="0" smtClean="0">
                <a:solidFill>
                  <a:srgbClr val="EAEBE9"/>
                </a:solidFill>
              </a:rPr>
              <a:t>If you don’t have a message, or know the message, then don’t bet on being sent. </a:t>
            </a:r>
          </a:p>
          <a:p>
            <a:pPr>
              <a:buClr>
                <a:schemeClr val="tx2">
                  <a:lumMod val="10000"/>
                  <a:lumOff val="90000"/>
                </a:schemeClr>
              </a:buClr>
            </a:pPr>
            <a:r>
              <a:rPr lang="en-US" dirty="0" smtClean="0">
                <a:solidFill>
                  <a:srgbClr val="EAEBE9"/>
                </a:solidFill>
              </a:rPr>
              <a:t>The Harvest is essentially cutting down the crop and gathering it together.</a:t>
            </a:r>
          </a:p>
          <a:p>
            <a:pPr>
              <a:buClr>
                <a:schemeClr val="tx2">
                  <a:lumMod val="10000"/>
                  <a:lumOff val="90000"/>
                </a:schemeClr>
              </a:buClr>
            </a:pPr>
            <a:r>
              <a:rPr lang="en-US" dirty="0" smtClean="0">
                <a:solidFill>
                  <a:srgbClr val="EAEBE9"/>
                </a:solidFill>
              </a:rPr>
              <a:t>In both instances, the harvest is worked as a result of prayer.</a:t>
            </a: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TO BE SENT…</a:t>
            </a:r>
            <a:endParaRPr lang="en-US" dirty="0">
              <a:solidFill>
                <a:srgbClr val="EAEBE9"/>
              </a:solidFill>
            </a:endParaRPr>
          </a:p>
        </p:txBody>
      </p:sp>
      <p:sp>
        <p:nvSpPr>
          <p:cNvPr id="3" name="Content Placeholder 2"/>
          <p:cNvSpPr>
            <a:spLocks noGrp="1"/>
          </p:cNvSpPr>
          <p:nvPr>
            <p:ph idx="1"/>
          </p:nvPr>
        </p:nvSpPr>
        <p:spPr/>
        <p:txBody>
          <a:bodyPr>
            <a:normAutofit fontScale="85000" lnSpcReduction="10000"/>
          </a:bodyPr>
          <a:lstStyle/>
          <a:p>
            <a:pPr>
              <a:buClr>
                <a:schemeClr val="tx2">
                  <a:lumMod val="10000"/>
                  <a:lumOff val="90000"/>
                </a:schemeClr>
              </a:buClr>
            </a:pPr>
            <a:r>
              <a:rPr lang="en-US" dirty="0" smtClean="0">
                <a:solidFill>
                  <a:srgbClr val="EAEBE9"/>
                </a:solidFill>
              </a:rPr>
              <a:t>Matthew 7:4, Luke 9:57-62, Ephesians 5:14, Romans 13:11-12, </a:t>
            </a:r>
            <a:br>
              <a:rPr lang="en-US" dirty="0" smtClean="0">
                <a:solidFill>
                  <a:srgbClr val="EAEBE9"/>
                </a:solidFill>
              </a:rPr>
            </a:br>
            <a:r>
              <a:rPr lang="en-US" dirty="0" smtClean="0">
                <a:solidFill>
                  <a:srgbClr val="EAEBE9"/>
                </a:solidFill>
              </a:rPr>
              <a:t>1 Thessalonians 5:5-8</a:t>
            </a:r>
          </a:p>
          <a:p>
            <a:pPr>
              <a:buClr>
                <a:schemeClr val="tx2">
                  <a:lumMod val="10000"/>
                  <a:lumOff val="90000"/>
                </a:schemeClr>
              </a:buClr>
            </a:pPr>
            <a:r>
              <a:rPr lang="en-US" dirty="0" smtClean="0">
                <a:solidFill>
                  <a:srgbClr val="EAEBE9"/>
                </a:solidFill>
              </a:rPr>
              <a:t>The English phrase, “send forth” is the Greek word, “</a:t>
            </a:r>
            <a:r>
              <a:rPr lang="en-US" dirty="0" err="1" smtClean="0">
                <a:solidFill>
                  <a:srgbClr val="EAEBE9"/>
                </a:solidFill>
              </a:rPr>
              <a:t>Ekballo</a:t>
            </a:r>
            <a:r>
              <a:rPr lang="en-US" dirty="0" smtClean="0">
                <a:solidFill>
                  <a:srgbClr val="EAEBE9"/>
                </a:solidFill>
              </a:rPr>
              <a:t>”</a:t>
            </a:r>
          </a:p>
          <a:p>
            <a:pPr lvl="1">
              <a:buClr>
                <a:schemeClr val="tx2">
                  <a:lumMod val="10000"/>
                  <a:lumOff val="90000"/>
                </a:schemeClr>
              </a:buClr>
            </a:pPr>
            <a:r>
              <a:rPr lang="en-US" dirty="0" smtClean="0">
                <a:solidFill>
                  <a:srgbClr val="EAEBE9"/>
                </a:solidFill>
              </a:rPr>
              <a:t>Different from, “</a:t>
            </a:r>
            <a:r>
              <a:rPr lang="en-US" dirty="0" err="1" smtClean="0">
                <a:solidFill>
                  <a:srgbClr val="EAEBE9"/>
                </a:solidFill>
              </a:rPr>
              <a:t>apostello</a:t>
            </a:r>
            <a:r>
              <a:rPr lang="en-US" dirty="0" smtClean="0">
                <a:solidFill>
                  <a:srgbClr val="EAEBE9"/>
                </a:solidFill>
              </a:rPr>
              <a:t>”, which means, “sent one”</a:t>
            </a:r>
          </a:p>
          <a:p>
            <a:pPr lvl="1">
              <a:buClr>
                <a:schemeClr val="tx2">
                  <a:lumMod val="10000"/>
                  <a:lumOff val="90000"/>
                </a:schemeClr>
              </a:buClr>
            </a:pPr>
            <a:r>
              <a:rPr lang="en-US" dirty="0" smtClean="0">
                <a:solidFill>
                  <a:srgbClr val="EAEBE9"/>
                </a:solidFill>
              </a:rPr>
              <a:t>Means to cast out, pull out or bring forth</a:t>
            </a:r>
          </a:p>
          <a:p>
            <a:pPr lvl="1">
              <a:buClr>
                <a:schemeClr val="tx2">
                  <a:lumMod val="10000"/>
                  <a:lumOff val="90000"/>
                </a:schemeClr>
              </a:buClr>
            </a:pPr>
            <a:r>
              <a:rPr lang="en-US" dirty="0" smtClean="0">
                <a:solidFill>
                  <a:srgbClr val="EAEBE9"/>
                </a:solidFill>
              </a:rPr>
              <a:t>Over and over it’s usage in the scriptures has to do with the removal from a place of dwelling. </a:t>
            </a:r>
          </a:p>
          <a:p>
            <a:pPr>
              <a:buClr>
                <a:schemeClr val="tx2">
                  <a:lumMod val="10000"/>
                  <a:lumOff val="90000"/>
                </a:schemeClr>
              </a:buClr>
            </a:pPr>
            <a:r>
              <a:rPr lang="en-US" b="1" dirty="0" smtClean="0">
                <a:solidFill>
                  <a:srgbClr val="EAEBE9"/>
                </a:solidFill>
              </a:rPr>
              <a:t>KEY POINT #2</a:t>
            </a:r>
            <a:r>
              <a:rPr lang="en-US" dirty="0" smtClean="0">
                <a:solidFill>
                  <a:srgbClr val="EAEBE9"/>
                </a:solidFill>
              </a:rPr>
              <a:t/>
            </a:r>
            <a:br>
              <a:rPr lang="en-US" dirty="0" smtClean="0">
                <a:solidFill>
                  <a:srgbClr val="EAEBE9"/>
                </a:solidFill>
              </a:rPr>
            </a:br>
            <a:r>
              <a:rPr lang="en-US" b="1" dirty="0" smtClean="0">
                <a:solidFill>
                  <a:srgbClr val="EAEBE9"/>
                </a:solidFill>
              </a:rPr>
              <a:t>In order to enter into the work of the Lord, we must allow the Lord to remove us from our place of dwelling. </a:t>
            </a:r>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400" dirty="0" smtClean="0">
                <a:solidFill>
                  <a:schemeClr val="bg1"/>
                </a:solidFill>
              </a:rPr>
              <a:t>OUR PERSONAL WALK WITH GOD IS UNDER ATTACK</a:t>
            </a:r>
            <a:endParaRPr lang="en-US" sz="4400" dirty="0">
              <a:solidFill>
                <a:schemeClr val="bg1"/>
              </a:solidFill>
            </a:endParaRPr>
          </a:p>
        </p:txBody>
      </p:sp>
      <p:sp>
        <p:nvSpPr>
          <p:cNvPr id="3" name="Content Placeholder 2"/>
          <p:cNvSpPr>
            <a:spLocks noGrp="1"/>
          </p:cNvSpPr>
          <p:nvPr>
            <p:ph idx="1"/>
          </p:nvPr>
        </p:nvSpPr>
        <p:spPr/>
        <p:txBody>
          <a:bodyPr>
            <a:normAutofit lnSpcReduction="10000"/>
          </a:bodyPr>
          <a:lstStyle/>
          <a:p>
            <a:pPr>
              <a:buClr>
                <a:schemeClr val="tx2">
                  <a:lumMod val="10000"/>
                  <a:lumOff val="90000"/>
                </a:schemeClr>
              </a:buClr>
            </a:pPr>
            <a:r>
              <a:rPr lang="en-US" dirty="0" smtClean="0">
                <a:solidFill>
                  <a:schemeClr val="tx2">
                    <a:lumMod val="10000"/>
                    <a:lumOff val="90000"/>
                  </a:schemeClr>
                </a:solidFill>
              </a:rPr>
              <a:t>The world, the flesh and the Devil are all set on derailing your personal walk with God.</a:t>
            </a:r>
          </a:p>
          <a:p>
            <a:pPr lvl="1">
              <a:buClr>
                <a:schemeClr val="tx2">
                  <a:lumMod val="10000"/>
                  <a:lumOff val="90000"/>
                </a:schemeClr>
              </a:buClr>
            </a:pPr>
            <a:r>
              <a:rPr lang="en-US" dirty="0" smtClean="0">
                <a:solidFill>
                  <a:schemeClr val="tx2">
                    <a:lumMod val="10000"/>
                    <a:lumOff val="90000"/>
                  </a:schemeClr>
                </a:solidFill>
              </a:rPr>
              <a:t>Your 3 enemies subtly REPLACE your walk with God with poor substitutes. </a:t>
            </a:r>
          </a:p>
          <a:p>
            <a:pPr lvl="1">
              <a:buClr>
                <a:schemeClr val="tx2">
                  <a:lumMod val="10000"/>
                  <a:lumOff val="90000"/>
                </a:schemeClr>
              </a:buClr>
            </a:pPr>
            <a:r>
              <a:rPr lang="en-US" dirty="0" smtClean="0">
                <a:solidFill>
                  <a:schemeClr val="tx2">
                    <a:lumMod val="10000"/>
                    <a:lumOff val="90000"/>
                  </a:schemeClr>
                </a:solidFill>
              </a:rPr>
              <a:t>Their plan usually involves you still DOING what is considered “good things”. So you willingly allow what is perceivably a healthy alternative to walking with God. </a:t>
            </a:r>
          </a:p>
          <a:p>
            <a:pPr>
              <a:buClr>
                <a:schemeClr val="tx2">
                  <a:lumMod val="10000"/>
                  <a:lumOff val="90000"/>
                </a:schemeClr>
              </a:buClr>
            </a:pPr>
            <a:r>
              <a:rPr lang="en-US" dirty="0" smtClean="0">
                <a:solidFill>
                  <a:schemeClr val="tx2">
                    <a:lumMod val="10000"/>
                    <a:lumOff val="90000"/>
                  </a:schemeClr>
                </a:solidFill>
              </a:rPr>
              <a:t>The way we combat this evil is with inspiration. </a:t>
            </a:r>
          </a:p>
          <a:p>
            <a:pPr lvl="1">
              <a:buClr>
                <a:schemeClr val="tx2">
                  <a:lumMod val="10000"/>
                  <a:lumOff val="90000"/>
                </a:schemeClr>
              </a:buClr>
            </a:pPr>
            <a:r>
              <a:rPr lang="en-US" dirty="0" smtClean="0">
                <a:solidFill>
                  <a:schemeClr val="tx2">
                    <a:lumMod val="10000"/>
                    <a:lumOff val="90000"/>
                  </a:schemeClr>
                </a:solidFill>
              </a:rPr>
              <a:t>We must be daily inspired by the Holy Spirit. </a:t>
            </a:r>
            <a:endParaRPr lang="en-US" dirty="0">
              <a:solidFill>
                <a:schemeClr val="tx2">
                  <a:lumMod val="10000"/>
                  <a:lumOff val="90000"/>
                </a:schemeClr>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799" y="2209800"/>
            <a:ext cx="8251375" cy="4431202"/>
          </a:xfrm>
        </p:spPr>
        <p:txBody>
          <a:bodyPr>
            <a:normAutofit fontScale="92500"/>
          </a:bodyPr>
          <a:lstStyle/>
          <a:p>
            <a:pPr>
              <a:buClr>
                <a:schemeClr val="tx2">
                  <a:lumMod val="10000"/>
                  <a:lumOff val="90000"/>
                </a:schemeClr>
              </a:buClr>
            </a:pPr>
            <a:r>
              <a:rPr lang="en-US" dirty="0" smtClean="0">
                <a:solidFill>
                  <a:srgbClr val="EAEBE9"/>
                </a:solidFill>
              </a:rPr>
              <a:t>Small Group Workshop Week 4 – February 24</a:t>
            </a:r>
          </a:p>
          <a:p>
            <a:pPr lvl="1">
              <a:buClr>
                <a:schemeClr val="tx2">
                  <a:lumMod val="10000"/>
                  <a:lumOff val="90000"/>
                </a:schemeClr>
              </a:buClr>
            </a:pPr>
            <a:r>
              <a:rPr lang="en-US" dirty="0" smtClean="0">
                <a:solidFill>
                  <a:srgbClr val="EAEBE9"/>
                </a:solidFill>
              </a:rPr>
              <a:t>Ruth Chapter 2 Study</a:t>
            </a:r>
          </a:p>
          <a:p>
            <a:pPr>
              <a:buClr>
                <a:schemeClr val="tx2">
                  <a:lumMod val="10000"/>
                  <a:lumOff val="90000"/>
                </a:schemeClr>
              </a:buClr>
            </a:pPr>
            <a:r>
              <a:rPr lang="en-US" dirty="0" smtClean="0">
                <a:solidFill>
                  <a:srgbClr val="EAEBE9"/>
                </a:solidFill>
              </a:rPr>
              <a:t>Calendar Meeting at the </a:t>
            </a:r>
            <a:r>
              <a:rPr lang="en-US" dirty="0" err="1" smtClean="0">
                <a:solidFill>
                  <a:srgbClr val="EAEBE9"/>
                </a:solidFill>
              </a:rPr>
              <a:t>Reneau’s</a:t>
            </a:r>
            <a:r>
              <a:rPr lang="en-US" dirty="0" smtClean="0">
                <a:solidFill>
                  <a:srgbClr val="EAEBE9"/>
                </a:solidFill>
              </a:rPr>
              <a:t> Home – February 26, 630pm</a:t>
            </a:r>
          </a:p>
          <a:p>
            <a:pPr>
              <a:buClr>
                <a:schemeClr val="tx2">
                  <a:lumMod val="10000"/>
                  <a:lumOff val="90000"/>
                </a:schemeClr>
              </a:buClr>
            </a:pPr>
            <a:r>
              <a:rPr lang="en-US" dirty="0" smtClean="0">
                <a:solidFill>
                  <a:srgbClr val="EAEBE9"/>
                </a:solidFill>
              </a:rPr>
              <a:t>Kyle Guenther is preaching in CAYA February 28</a:t>
            </a:r>
          </a:p>
          <a:p>
            <a:pPr>
              <a:buClr>
                <a:schemeClr val="tx2">
                  <a:lumMod val="10000"/>
                  <a:lumOff val="90000"/>
                </a:schemeClr>
              </a:buClr>
            </a:pPr>
            <a:r>
              <a:rPr lang="en-US" dirty="0" smtClean="0">
                <a:solidFill>
                  <a:srgbClr val="EAEBE9"/>
                </a:solidFill>
              </a:rPr>
              <a:t>Ladies Event – March 4, 6pm in the Café at MBT</a:t>
            </a:r>
          </a:p>
          <a:p>
            <a:pPr>
              <a:buClr>
                <a:schemeClr val="tx2">
                  <a:lumMod val="10000"/>
                  <a:lumOff val="90000"/>
                </a:schemeClr>
              </a:buClr>
            </a:pPr>
            <a:r>
              <a:rPr lang="en-US" dirty="0" smtClean="0">
                <a:solidFill>
                  <a:srgbClr val="EAEBE9"/>
                </a:solidFill>
              </a:rPr>
              <a:t>Kenny is preaching in CAYA March 13</a:t>
            </a:r>
          </a:p>
          <a:p>
            <a:pPr>
              <a:buClr>
                <a:schemeClr val="tx2">
                  <a:lumMod val="10000"/>
                  <a:lumOff val="90000"/>
                </a:schemeClr>
              </a:buClr>
            </a:pPr>
            <a:r>
              <a:rPr lang="en-US" dirty="0" smtClean="0">
                <a:solidFill>
                  <a:srgbClr val="EAEBE9"/>
                </a:solidFill>
              </a:rPr>
              <a:t>Tampa Trip – March 24-31</a:t>
            </a:r>
          </a:p>
          <a:p>
            <a:pPr>
              <a:buClr>
                <a:schemeClr val="tx2">
                  <a:lumMod val="10000"/>
                  <a:lumOff val="90000"/>
                </a:schemeClr>
              </a:buClr>
            </a:pPr>
            <a:r>
              <a:rPr lang="en-US" dirty="0" smtClean="0">
                <a:solidFill>
                  <a:srgbClr val="EAEBE9"/>
                </a:solidFill>
              </a:rPr>
              <a:t>Easter – March 27 – Invite your friends!</a:t>
            </a:r>
          </a:p>
          <a:p>
            <a:pPr>
              <a:buClr>
                <a:schemeClr val="tx2">
                  <a:lumMod val="10000"/>
                  <a:lumOff val="90000"/>
                </a:schemeClr>
              </a:buClr>
              <a:buNone/>
            </a:pPr>
            <a:endParaRPr lang="en-US" dirty="0">
              <a:solidFill>
                <a:srgbClr val="EAEBE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800" dirty="0" smtClean="0"/>
              <a:t>BRINGING SALVATION </a:t>
            </a:r>
            <a:br>
              <a:rPr lang="en-US" sz="4800" dirty="0" smtClean="0"/>
            </a:br>
            <a:r>
              <a:rPr lang="en-US" sz="4800" dirty="0" smtClean="0"/>
              <a:t>TO THOSE YOU LOVE</a:t>
            </a:r>
            <a:endParaRPr lang="en-US" sz="4800" dirty="0"/>
          </a:p>
        </p:txBody>
      </p:sp>
      <p:sp>
        <p:nvSpPr>
          <p:cNvPr id="3" name="Subtitle 2"/>
          <p:cNvSpPr>
            <a:spLocks noGrp="1"/>
          </p:cNvSpPr>
          <p:nvPr>
            <p:ph type="subTitle" idx="1"/>
          </p:nvPr>
        </p:nvSpPr>
        <p:spPr/>
        <p:txBody>
          <a:bodyPr>
            <a:normAutofit/>
          </a:bodyPr>
          <a:lstStyle/>
          <a:p>
            <a:r>
              <a:rPr lang="en-US" sz="4000" dirty="0" smtClean="0"/>
              <a:t>February 21, 2016</a:t>
            </a:r>
          </a:p>
          <a:p>
            <a:r>
              <a:rPr lang="en-US" sz="1400" dirty="0" smtClean="0"/>
              <a:t>The week after the Pagan Holiday of Love. </a:t>
            </a:r>
            <a:endParaRPr lang="en-US" sz="1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10000"/>
                    <a:lumOff val="90000"/>
                  </a:schemeClr>
                </a:solidFill>
              </a:rPr>
              <a:t>BODY / SPIRIT / SOUL</a:t>
            </a:r>
            <a:endParaRPr lang="en-US" dirty="0">
              <a:solidFill>
                <a:schemeClr val="tx2">
                  <a:lumMod val="10000"/>
                  <a:lumOff val="90000"/>
                </a:schemeClr>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Matthew 9:1-8, Mark 2:1-12, Luke 5:17-26</a:t>
            </a:r>
          </a:p>
          <a:p>
            <a:pPr>
              <a:buClr>
                <a:schemeClr val="tx2">
                  <a:lumMod val="10000"/>
                  <a:lumOff val="90000"/>
                </a:schemeClr>
              </a:buClr>
            </a:pPr>
            <a:r>
              <a:rPr lang="en-US" dirty="0" smtClean="0">
                <a:solidFill>
                  <a:srgbClr val="EAEBE9"/>
                </a:solidFill>
              </a:rPr>
              <a:t>Matthew 9 speaks of Jesus as the Messiah of Israel.	</a:t>
            </a:r>
          </a:p>
          <a:p>
            <a:pPr lvl="1">
              <a:buClr>
                <a:schemeClr val="tx2">
                  <a:lumMod val="10000"/>
                  <a:lumOff val="90000"/>
                </a:schemeClr>
              </a:buClr>
            </a:pPr>
            <a:r>
              <a:rPr lang="en-US" dirty="0" smtClean="0">
                <a:solidFill>
                  <a:srgbClr val="EAEBE9"/>
                </a:solidFill>
              </a:rPr>
              <a:t>Capable of </a:t>
            </a:r>
            <a:r>
              <a:rPr lang="en-US" u="sng" dirty="0" smtClean="0">
                <a:solidFill>
                  <a:srgbClr val="EAEBE9"/>
                </a:solidFill>
              </a:rPr>
              <a:t>healing</a:t>
            </a:r>
            <a:r>
              <a:rPr lang="en-US" dirty="0" smtClean="0">
                <a:solidFill>
                  <a:srgbClr val="EAEBE9"/>
                </a:solidFill>
              </a:rPr>
              <a:t> our sicknesses.</a:t>
            </a:r>
          </a:p>
          <a:p>
            <a:pPr>
              <a:buClr>
                <a:schemeClr val="tx2">
                  <a:lumMod val="10000"/>
                  <a:lumOff val="90000"/>
                </a:schemeClr>
              </a:buClr>
            </a:pPr>
            <a:r>
              <a:rPr lang="en-US" dirty="0" smtClean="0">
                <a:solidFill>
                  <a:srgbClr val="EAEBE9"/>
                </a:solidFill>
              </a:rPr>
              <a:t>Mark 2 speaks of Jesus to a Roman audience.</a:t>
            </a:r>
          </a:p>
          <a:p>
            <a:pPr lvl="1">
              <a:buClr>
                <a:schemeClr val="tx2">
                  <a:lumMod val="10000"/>
                  <a:lumOff val="90000"/>
                </a:schemeClr>
              </a:buClr>
            </a:pPr>
            <a:r>
              <a:rPr lang="en-US" u="sng" dirty="0" smtClean="0">
                <a:solidFill>
                  <a:srgbClr val="EAEBE9"/>
                </a:solidFill>
              </a:rPr>
              <a:t>Preaching</a:t>
            </a:r>
            <a:r>
              <a:rPr lang="en-US" dirty="0" smtClean="0">
                <a:solidFill>
                  <a:srgbClr val="EAEBE9"/>
                </a:solidFill>
              </a:rPr>
              <a:t> to the hearts of man.</a:t>
            </a:r>
          </a:p>
          <a:p>
            <a:pPr>
              <a:buClr>
                <a:schemeClr val="tx2">
                  <a:lumMod val="10000"/>
                  <a:lumOff val="90000"/>
                </a:schemeClr>
              </a:buClr>
            </a:pPr>
            <a:r>
              <a:rPr lang="en-US" dirty="0" smtClean="0">
                <a:solidFill>
                  <a:srgbClr val="EAEBE9"/>
                </a:solidFill>
              </a:rPr>
              <a:t>Luke 5 speaks of Jesus to a Greek audience.</a:t>
            </a:r>
          </a:p>
          <a:p>
            <a:pPr lvl="1">
              <a:buClr>
                <a:schemeClr val="tx2">
                  <a:lumMod val="10000"/>
                  <a:lumOff val="90000"/>
                </a:schemeClr>
              </a:buClr>
            </a:pPr>
            <a:r>
              <a:rPr lang="en-US" u="sng" dirty="0" smtClean="0">
                <a:solidFill>
                  <a:srgbClr val="EAEBE9"/>
                </a:solidFill>
              </a:rPr>
              <a:t>Teaching</a:t>
            </a:r>
            <a:r>
              <a:rPr lang="en-US" dirty="0" smtClean="0">
                <a:solidFill>
                  <a:srgbClr val="EAEBE9"/>
                </a:solidFill>
              </a:rPr>
              <a:t> to man’s intellect.</a:t>
            </a:r>
            <a:endParaRPr lang="en-US" u="sng"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solidFill>
                  <a:schemeClr val="tx2">
                    <a:lumMod val="10000"/>
                    <a:lumOff val="90000"/>
                  </a:schemeClr>
                </a:solidFill>
              </a:rPr>
              <a:t>BODY / SPIRIT / SOUL</a:t>
            </a:r>
            <a:endParaRPr lang="en-US" dirty="0"/>
          </a:p>
        </p:txBody>
      </p:sp>
      <p:sp>
        <p:nvSpPr>
          <p:cNvPr id="3" name="Content Placeholder 2"/>
          <p:cNvSpPr>
            <a:spLocks noGrp="1"/>
          </p:cNvSpPr>
          <p:nvPr>
            <p:ph idx="1"/>
          </p:nvPr>
        </p:nvSpPr>
        <p:spPr/>
        <p:txBody>
          <a:bodyPr/>
          <a:lstStyle/>
          <a:p>
            <a:pPr lvl="0">
              <a:buClr>
                <a:schemeClr val="tx2">
                  <a:lumMod val="10000"/>
                  <a:lumOff val="90000"/>
                </a:schemeClr>
              </a:buClr>
              <a:defRPr/>
            </a:pPr>
            <a:r>
              <a:rPr lang="en-US" dirty="0" smtClean="0">
                <a:solidFill>
                  <a:srgbClr val="EAEBE9"/>
                </a:solidFill>
              </a:rPr>
              <a:t>Christ addresses:</a:t>
            </a:r>
          </a:p>
          <a:p>
            <a:pPr lvl="0">
              <a:buClr>
                <a:schemeClr val="tx2">
                  <a:lumMod val="10000"/>
                  <a:lumOff val="90000"/>
                </a:schemeClr>
              </a:buClr>
              <a:defRPr/>
            </a:pPr>
            <a:r>
              <a:rPr lang="en-US" dirty="0" smtClean="0">
                <a:solidFill>
                  <a:srgbClr val="EAEBE9"/>
                </a:solidFill>
              </a:rPr>
              <a:t>The Body in Matthew 9 – Healing our broken bodies.</a:t>
            </a:r>
          </a:p>
          <a:p>
            <a:pPr lvl="0">
              <a:buClr>
                <a:schemeClr val="tx2">
                  <a:lumMod val="10000"/>
                  <a:lumOff val="90000"/>
                </a:schemeClr>
              </a:buClr>
              <a:defRPr/>
            </a:pPr>
            <a:r>
              <a:rPr lang="en-US" dirty="0" smtClean="0">
                <a:solidFill>
                  <a:srgbClr val="EAEBE9"/>
                </a:solidFill>
              </a:rPr>
              <a:t>The Spirit in Mark 2 – Healing our broken hearts.</a:t>
            </a:r>
          </a:p>
          <a:p>
            <a:pPr lvl="0">
              <a:buClr>
                <a:schemeClr val="tx2">
                  <a:lumMod val="10000"/>
                  <a:lumOff val="90000"/>
                </a:schemeClr>
              </a:buClr>
              <a:defRPr/>
            </a:pPr>
            <a:r>
              <a:rPr lang="en-US" dirty="0" smtClean="0">
                <a:solidFill>
                  <a:srgbClr val="EAEBE9"/>
                </a:solidFill>
              </a:rPr>
              <a:t>The Soul in Luke 5 – Healing our wrong thinking. </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“THEIR” FAITH</a:t>
            </a:r>
            <a:endParaRPr lang="en-US" dirty="0">
              <a:solidFill>
                <a:srgbClr val="EAEBE9"/>
              </a:solidFill>
            </a:endParaRPr>
          </a:p>
        </p:txBody>
      </p:sp>
      <p:sp>
        <p:nvSpPr>
          <p:cNvPr id="3" name="Content Placeholder 2"/>
          <p:cNvSpPr>
            <a:spLocks noGrp="1"/>
          </p:cNvSpPr>
          <p:nvPr>
            <p:ph idx="1"/>
          </p:nvPr>
        </p:nvSpPr>
        <p:spPr>
          <a:xfrm>
            <a:off x="685800" y="2209800"/>
            <a:ext cx="7770813" cy="4648200"/>
          </a:xfrm>
        </p:spPr>
        <p:txBody>
          <a:bodyPr/>
          <a:lstStyle/>
          <a:p>
            <a:pPr>
              <a:buClr>
                <a:schemeClr val="tx2">
                  <a:lumMod val="10000"/>
                  <a:lumOff val="90000"/>
                </a:schemeClr>
              </a:buClr>
            </a:pPr>
            <a:r>
              <a:rPr lang="en-US" dirty="0" smtClean="0">
                <a:solidFill>
                  <a:srgbClr val="EAEBE9"/>
                </a:solidFill>
              </a:rPr>
              <a:t>Mark 2:3-5, Romans 10:14-15, 17, Psalm 66:5, Hebrews 11:1, Romans 5:1-5, 2 Peter 1:16-21</a:t>
            </a:r>
          </a:p>
          <a:p>
            <a:pPr>
              <a:buClr>
                <a:schemeClr val="tx2">
                  <a:lumMod val="10000"/>
                  <a:lumOff val="90000"/>
                </a:schemeClr>
              </a:buClr>
            </a:pPr>
            <a:r>
              <a:rPr lang="en-US" dirty="0" smtClean="0">
                <a:solidFill>
                  <a:srgbClr val="EAEBE9"/>
                </a:solidFill>
              </a:rPr>
              <a:t>They came to Jesus carrying their friend.</a:t>
            </a:r>
          </a:p>
          <a:p>
            <a:pPr lvl="1">
              <a:buClr>
                <a:schemeClr val="tx2">
                  <a:lumMod val="10000"/>
                  <a:lumOff val="90000"/>
                </a:schemeClr>
              </a:buClr>
            </a:pPr>
            <a:r>
              <a:rPr lang="en-US" dirty="0" smtClean="0">
                <a:solidFill>
                  <a:srgbClr val="EAEBE9"/>
                </a:solidFill>
              </a:rPr>
              <a:t>For our friends to experience a change in their lives they need to be in places where preaching, teaching and God’s healing are occurring. </a:t>
            </a:r>
          </a:p>
          <a:p>
            <a:pPr>
              <a:buClr>
                <a:schemeClr val="tx2">
                  <a:lumMod val="10000"/>
                  <a:lumOff val="90000"/>
                </a:schemeClr>
              </a:buClr>
            </a:pPr>
            <a:r>
              <a:rPr lang="en-US" dirty="0" smtClean="0">
                <a:solidFill>
                  <a:srgbClr val="EAEBE9"/>
                </a:solidFill>
              </a:rPr>
              <a:t>They couldn’t see Jesus because of the crowd.</a:t>
            </a:r>
          </a:p>
          <a:p>
            <a:pPr lvl="1">
              <a:buClr>
                <a:schemeClr val="tx2">
                  <a:lumMod val="10000"/>
                  <a:lumOff val="90000"/>
                </a:schemeClr>
              </a:buClr>
            </a:pPr>
            <a:r>
              <a:rPr lang="en-US" dirty="0" smtClean="0">
                <a:solidFill>
                  <a:srgbClr val="EAEBE9"/>
                </a:solidFill>
              </a:rPr>
              <a:t>Here is their </a:t>
            </a:r>
            <a:r>
              <a:rPr lang="en-US" u="sng" dirty="0" smtClean="0">
                <a:solidFill>
                  <a:srgbClr val="EAEBE9"/>
                </a:solidFill>
              </a:rPr>
              <a:t>crisis of faith.</a:t>
            </a:r>
          </a:p>
          <a:p>
            <a:pPr lvl="1">
              <a:buClr>
                <a:schemeClr val="tx2">
                  <a:lumMod val="10000"/>
                  <a:lumOff val="90000"/>
                </a:schemeClr>
              </a:buClr>
            </a:pPr>
            <a:r>
              <a:rPr lang="en-US" dirty="0" smtClean="0">
                <a:solidFill>
                  <a:srgbClr val="EAEBE9"/>
                </a:solidFill>
              </a:rPr>
              <a:t>They didn’t let their negative “religious” experience deter them from being a part of what God was doing. </a:t>
            </a: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BREAKTHROUGH! </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Hebrews 11:6, Mark 2:6-11</a:t>
            </a:r>
          </a:p>
          <a:p>
            <a:pPr>
              <a:buClr>
                <a:schemeClr val="tx2">
                  <a:lumMod val="10000"/>
                  <a:lumOff val="90000"/>
                </a:schemeClr>
              </a:buClr>
            </a:pPr>
            <a:r>
              <a:rPr lang="en-US" dirty="0" smtClean="0">
                <a:solidFill>
                  <a:srgbClr val="EAEBE9"/>
                </a:solidFill>
              </a:rPr>
              <a:t>KEY POINT #1</a:t>
            </a:r>
            <a:br>
              <a:rPr lang="en-US" dirty="0" smtClean="0">
                <a:solidFill>
                  <a:srgbClr val="EAEBE9"/>
                </a:solidFill>
              </a:rPr>
            </a:br>
            <a:r>
              <a:rPr lang="en-US" dirty="0" smtClean="0">
                <a:solidFill>
                  <a:srgbClr val="EAEBE9"/>
                </a:solidFill>
              </a:rPr>
              <a:t>How you respond to your crisis of faith will always be a reflection of how you are viewing the Truth of God’s Promised Word in your life.</a:t>
            </a:r>
          </a:p>
          <a:p>
            <a:pPr>
              <a:buClr>
                <a:schemeClr val="tx2">
                  <a:lumMod val="10000"/>
                  <a:lumOff val="90000"/>
                </a:schemeClr>
              </a:buClr>
            </a:pPr>
            <a:r>
              <a:rPr lang="en-US" dirty="0" smtClean="0">
                <a:solidFill>
                  <a:srgbClr val="EAEBE9"/>
                </a:solidFill>
              </a:rPr>
              <a:t>They opened up the roof. </a:t>
            </a:r>
          </a:p>
          <a:p>
            <a:pPr lvl="1">
              <a:buClr>
                <a:schemeClr val="tx2">
                  <a:lumMod val="10000"/>
                  <a:lumOff val="90000"/>
                </a:schemeClr>
              </a:buClr>
            </a:pPr>
            <a:r>
              <a:rPr lang="en-US" dirty="0" smtClean="0">
                <a:solidFill>
                  <a:srgbClr val="EAEBE9"/>
                </a:solidFill>
              </a:rPr>
              <a:t>A crisis of faith, if followed through with renewed consecration will always lead to spiritual breakthrough.</a:t>
            </a: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800" dirty="0" smtClean="0">
                <a:solidFill>
                  <a:srgbClr val="EAEBE9"/>
                </a:solidFill>
              </a:rPr>
              <a:t>PRAYERFULLY GIVING FRIENDSHIPS TO THE LORD</a:t>
            </a:r>
            <a:endParaRPr lang="en-US" sz="4800" dirty="0">
              <a:solidFill>
                <a:srgbClr val="EAEBE9"/>
              </a:solidFill>
            </a:endParaRPr>
          </a:p>
        </p:txBody>
      </p:sp>
      <p:sp>
        <p:nvSpPr>
          <p:cNvPr id="3" name="Content Placeholder 2"/>
          <p:cNvSpPr>
            <a:spLocks noGrp="1"/>
          </p:cNvSpPr>
          <p:nvPr>
            <p:ph idx="1"/>
          </p:nvPr>
        </p:nvSpPr>
        <p:spPr/>
        <p:txBody>
          <a:bodyPr/>
          <a:lstStyle/>
          <a:p>
            <a:r>
              <a:rPr lang="en-US" dirty="0" smtClean="0">
                <a:solidFill>
                  <a:srgbClr val="EAEBE9"/>
                </a:solidFill>
              </a:rPr>
              <a:t>They let down their friend through the roof so Jesus could see him. </a:t>
            </a:r>
          </a:p>
          <a:p>
            <a:pPr lvl="1"/>
            <a:r>
              <a:rPr lang="en-US" dirty="0" smtClean="0">
                <a:solidFill>
                  <a:srgbClr val="EAEBE9"/>
                </a:solidFill>
              </a:rPr>
              <a:t>This gesture pictures the demonstration of sacrifice and prayer unto the Lord.</a:t>
            </a:r>
          </a:p>
          <a:p>
            <a:pPr lvl="1"/>
            <a:r>
              <a:rPr lang="en-US" dirty="0" smtClean="0">
                <a:solidFill>
                  <a:srgbClr val="EAEBE9"/>
                </a:solidFill>
              </a:rPr>
              <a:t>As if they were </a:t>
            </a:r>
            <a:r>
              <a:rPr lang="en-US" u="sng" dirty="0" smtClean="0">
                <a:solidFill>
                  <a:srgbClr val="EAEBE9"/>
                </a:solidFill>
              </a:rPr>
              <a:t>offering him </a:t>
            </a:r>
            <a:r>
              <a:rPr lang="en-US" dirty="0" smtClean="0">
                <a:solidFill>
                  <a:srgbClr val="EAEBE9"/>
                </a:solidFill>
              </a:rPr>
              <a:t>unto the Lord and </a:t>
            </a:r>
            <a:r>
              <a:rPr lang="en-US" u="sng" dirty="0" smtClean="0">
                <a:solidFill>
                  <a:srgbClr val="EAEBE9"/>
                </a:solidFill>
              </a:rPr>
              <a:t>casting their burdens</a:t>
            </a:r>
            <a:r>
              <a:rPr lang="en-US" dirty="0" smtClean="0">
                <a:solidFill>
                  <a:srgbClr val="EAEBE9"/>
                </a:solidFill>
              </a:rPr>
              <a:t> unto the Lord.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SAW THEIR FAITH HEALED THIS MAN</a:t>
            </a:r>
            <a:endParaRPr lang="en-US" dirty="0">
              <a:solidFill>
                <a:srgbClr val="EAEBE9"/>
              </a:solidFill>
            </a:endParaRPr>
          </a:p>
        </p:txBody>
      </p:sp>
      <p:sp>
        <p:nvSpPr>
          <p:cNvPr id="3" name="Content Placeholder 2"/>
          <p:cNvSpPr>
            <a:spLocks noGrp="1"/>
          </p:cNvSpPr>
          <p:nvPr>
            <p:ph idx="1"/>
          </p:nvPr>
        </p:nvSpPr>
        <p:spPr>
          <a:xfrm>
            <a:off x="685800" y="2209800"/>
            <a:ext cx="8458200" cy="4648200"/>
          </a:xfrm>
        </p:spPr>
        <p:txBody>
          <a:bodyPr>
            <a:normAutofit lnSpcReduction="10000"/>
          </a:bodyPr>
          <a:lstStyle/>
          <a:p>
            <a:pPr>
              <a:buClr>
                <a:schemeClr val="tx2">
                  <a:lumMod val="10000"/>
                  <a:lumOff val="90000"/>
                </a:schemeClr>
              </a:buClr>
            </a:pPr>
            <a:r>
              <a:rPr lang="en-US" dirty="0" smtClean="0">
                <a:solidFill>
                  <a:srgbClr val="EAEBE9"/>
                </a:solidFill>
              </a:rPr>
              <a:t>Matthew 9:8 – God’s Power had been given to man!</a:t>
            </a:r>
          </a:p>
          <a:p>
            <a:pPr>
              <a:buClr>
                <a:schemeClr val="tx2">
                  <a:lumMod val="10000"/>
                  <a:lumOff val="90000"/>
                </a:schemeClr>
              </a:buClr>
            </a:pPr>
            <a:r>
              <a:rPr lang="en-US" dirty="0" smtClean="0">
                <a:solidFill>
                  <a:srgbClr val="EAEBE9"/>
                </a:solidFill>
              </a:rPr>
              <a:t>Mark 2:12 – We’ve never seen anything like this!</a:t>
            </a:r>
          </a:p>
          <a:p>
            <a:pPr>
              <a:buClr>
                <a:schemeClr val="tx2">
                  <a:lumMod val="10000"/>
                  <a:lumOff val="90000"/>
                </a:schemeClr>
              </a:buClr>
            </a:pPr>
            <a:r>
              <a:rPr lang="en-US" dirty="0" smtClean="0">
                <a:solidFill>
                  <a:srgbClr val="EAEBE9"/>
                </a:solidFill>
              </a:rPr>
              <a:t>Luke 5:25-26 – What we saw today doesn’t make sense!</a:t>
            </a:r>
          </a:p>
          <a:p>
            <a:pPr>
              <a:buClr>
                <a:schemeClr val="tx2">
                  <a:lumMod val="10000"/>
                  <a:lumOff val="90000"/>
                </a:schemeClr>
              </a:buClr>
            </a:pPr>
            <a:r>
              <a:rPr lang="en-US" dirty="0" smtClean="0">
                <a:solidFill>
                  <a:srgbClr val="EAEBE9"/>
                </a:solidFill>
              </a:rPr>
              <a:t>The Greeks</a:t>
            </a:r>
          </a:p>
          <a:p>
            <a:pPr lvl="1">
              <a:buClr>
                <a:schemeClr val="tx2">
                  <a:lumMod val="10000"/>
                  <a:lumOff val="90000"/>
                </a:schemeClr>
              </a:buClr>
            </a:pPr>
            <a:r>
              <a:rPr lang="en-US" dirty="0" smtClean="0">
                <a:solidFill>
                  <a:srgbClr val="EAEBE9"/>
                </a:solidFill>
              </a:rPr>
              <a:t>Their intellectual framework was shattered.</a:t>
            </a:r>
          </a:p>
          <a:p>
            <a:pPr>
              <a:buClr>
                <a:schemeClr val="tx2">
                  <a:lumMod val="10000"/>
                  <a:lumOff val="90000"/>
                </a:schemeClr>
              </a:buClr>
            </a:pPr>
            <a:r>
              <a:rPr lang="en-US" dirty="0" smtClean="0">
                <a:solidFill>
                  <a:srgbClr val="EAEBE9"/>
                </a:solidFill>
              </a:rPr>
              <a:t>The Romans</a:t>
            </a:r>
          </a:p>
          <a:p>
            <a:pPr lvl="1">
              <a:buClr>
                <a:schemeClr val="tx2">
                  <a:lumMod val="10000"/>
                  <a:lumOff val="90000"/>
                </a:schemeClr>
              </a:buClr>
            </a:pPr>
            <a:r>
              <a:rPr lang="en-US" dirty="0" smtClean="0">
                <a:solidFill>
                  <a:srgbClr val="EAEBE9"/>
                </a:solidFill>
              </a:rPr>
              <a:t>Their earthly experiences were forever altered.</a:t>
            </a:r>
          </a:p>
          <a:p>
            <a:pPr>
              <a:buClr>
                <a:schemeClr val="tx2">
                  <a:lumMod val="10000"/>
                  <a:lumOff val="90000"/>
                </a:schemeClr>
              </a:buClr>
            </a:pPr>
            <a:r>
              <a:rPr lang="en-US" smtClean="0">
                <a:solidFill>
                  <a:srgbClr val="EAEBE9"/>
                </a:solidFill>
              </a:rPr>
              <a:t>The Jews</a:t>
            </a:r>
          </a:p>
          <a:p>
            <a:pPr lvl="1">
              <a:buClr>
                <a:schemeClr val="tx2">
                  <a:lumMod val="10000"/>
                  <a:lumOff val="90000"/>
                </a:schemeClr>
              </a:buClr>
            </a:pPr>
            <a:r>
              <a:rPr lang="en-US" smtClean="0">
                <a:solidFill>
                  <a:srgbClr val="EAEBE9"/>
                </a:solidFill>
              </a:rPr>
              <a:t>The </a:t>
            </a:r>
            <a:r>
              <a:rPr lang="en-US" dirty="0" smtClean="0">
                <a:solidFill>
                  <a:srgbClr val="EAEBE9"/>
                </a:solidFill>
              </a:rPr>
              <a:t>physical presence of God was made a reality.</a:t>
            </a:r>
          </a:p>
          <a:p>
            <a:pPr>
              <a:buClr>
                <a:schemeClr val="tx2">
                  <a:lumMod val="10000"/>
                  <a:lumOff val="90000"/>
                </a:schemeClr>
              </a:buClr>
            </a:pPr>
            <a:endParaRPr lang="en-US" dirty="0" smtClean="0">
              <a:solidFill>
                <a:srgbClr val="EAEBE9"/>
              </a:solidFill>
            </a:endParaRPr>
          </a:p>
          <a:p>
            <a:endParaRPr lang="en-US" dirty="0">
              <a:solidFill>
                <a:srgbClr val="EAEBE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ALL FOR LOVE</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John 21:15-19, 2 Corinthians 5:14, John 3:16</a:t>
            </a:r>
          </a:p>
          <a:p>
            <a:pPr>
              <a:buClr>
                <a:schemeClr val="tx2">
                  <a:lumMod val="10000"/>
                  <a:lumOff val="90000"/>
                </a:schemeClr>
              </a:buClr>
            </a:pPr>
            <a:r>
              <a:rPr lang="en-US" dirty="0" smtClean="0">
                <a:solidFill>
                  <a:srgbClr val="EAEBE9"/>
                </a:solidFill>
              </a:rPr>
              <a:t>What motivates our ministry service?</a:t>
            </a:r>
          </a:p>
          <a:p>
            <a:pPr lvl="1">
              <a:buClr>
                <a:schemeClr val="tx2">
                  <a:lumMod val="10000"/>
                  <a:lumOff val="90000"/>
                </a:schemeClr>
              </a:buClr>
            </a:pPr>
            <a:r>
              <a:rPr lang="en-US" dirty="0" smtClean="0">
                <a:solidFill>
                  <a:srgbClr val="EAEBE9"/>
                </a:solidFill>
              </a:rPr>
              <a:t>Is it because of the Great Commission and the Lost world? Is it simple obedience to God?</a:t>
            </a:r>
          </a:p>
          <a:p>
            <a:pPr lvl="1">
              <a:buClr>
                <a:schemeClr val="tx2">
                  <a:lumMod val="10000"/>
                  <a:lumOff val="90000"/>
                </a:schemeClr>
              </a:buClr>
            </a:pPr>
            <a:r>
              <a:rPr lang="en-US" dirty="0" smtClean="0">
                <a:solidFill>
                  <a:srgbClr val="EAEBE9"/>
                </a:solidFill>
              </a:rPr>
              <a:t>Or is it because “the love of Christ </a:t>
            </a:r>
            <a:r>
              <a:rPr lang="en-US" dirty="0" err="1" smtClean="0">
                <a:solidFill>
                  <a:srgbClr val="EAEBE9"/>
                </a:solidFill>
              </a:rPr>
              <a:t>constraineth</a:t>
            </a:r>
            <a:r>
              <a:rPr lang="en-US" dirty="0" smtClean="0">
                <a:solidFill>
                  <a:srgbClr val="EAEBE9"/>
                </a:solidFill>
              </a:rPr>
              <a:t> us”?</a:t>
            </a:r>
          </a:p>
          <a:p>
            <a:pPr>
              <a:buClr>
                <a:schemeClr val="tx2">
                  <a:lumMod val="10000"/>
                  <a:lumOff val="90000"/>
                </a:schemeClr>
              </a:buClr>
            </a:pPr>
            <a:r>
              <a:rPr lang="en-US" dirty="0" smtClean="0">
                <a:solidFill>
                  <a:srgbClr val="EAEBE9"/>
                </a:solidFill>
              </a:rPr>
              <a:t>Love motivated God.</a:t>
            </a:r>
          </a:p>
          <a:p>
            <a:pPr>
              <a:buClr>
                <a:schemeClr val="tx2">
                  <a:lumMod val="10000"/>
                  <a:lumOff val="90000"/>
                </a:schemeClr>
              </a:buClr>
            </a:pPr>
            <a:r>
              <a:rPr lang="en-US" dirty="0" smtClean="0">
                <a:solidFill>
                  <a:srgbClr val="EAEBE9"/>
                </a:solidFill>
              </a:rPr>
              <a:t>Love doesn’t demand a change. It produces a change.  </a:t>
            </a: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WORK OF THE MINISTRY</a:t>
            </a:r>
            <a:endParaRPr lang="en-US" dirty="0">
              <a:solidFill>
                <a:schemeClr val="tx2">
                  <a:lumMod val="10000"/>
                  <a:lumOff val="90000"/>
                </a:schemeClr>
              </a:solidFill>
            </a:endParaRPr>
          </a:p>
        </p:txBody>
      </p:sp>
      <p:sp>
        <p:nvSpPr>
          <p:cNvPr id="3" name="Content Placeholder 2"/>
          <p:cNvSpPr>
            <a:spLocks noGrp="1"/>
          </p:cNvSpPr>
          <p:nvPr>
            <p:ph idx="1"/>
          </p:nvPr>
        </p:nvSpPr>
        <p:spPr>
          <a:xfrm>
            <a:off x="685799" y="2209800"/>
            <a:ext cx="8251375" cy="4431202"/>
          </a:xfrm>
        </p:spPr>
        <p:txBody>
          <a:bodyPr>
            <a:normAutofit/>
          </a:bodyPr>
          <a:lstStyle/>
          <a:p>
            <a:pPr>
              <a:buClr>
                <a:schemeClr val="tx2">
                  <a:lumMod val="10000"/>
                  <a:lumOff val="90000"/>
                </a:schemeClr>
              </a:buClr>
            </a:pPr>
            <a:r>
              <a:rPr lang="en-US" dirty="0" smtClean="0">
                <a:solidFill>
                  <a:srgbClr val="EAEBE9"/>
                </a:solidFill>
              </a:rPr>
              <a:t>Small Groups are finishing Ruth 4 this week.</a:t>
            </a:r>
          </a:p>
          <a:p>
            <a:pPr lvl="1">
              <a:buClr>
                <a:schemeClr val="tx2">
                  <a:lumMod val="10000"/>
                  <a:lumOff val="90000"/>
                </a:schemeClr>
              </a:buClr>
            </a:pPr>
            <a:r>
              <a:rPr lang="en-US" dirty="0" smtClean="0">
                <a:solidFill>
                  <a:srgbClr val="EAEBE9"/>
                </a:solidFill>
              </a:rPr>
              <a:t>Beginning the book of Galatians in 2 weeks. </a:t>
            </a:r>
          </a:p>
          <a:p>
            <a:pPr lvl="1">
              <a:buClr>
                <a:schemeClr val="tx2">
                  <a:lumMod val="10000"/>
                  <a:lumOff val="90000"/>
                </a:schemeClr>
              </a:buClr>
            </a:pPr>
            <a:r>
              <a:rPr lang="en-US" dirty="0" smtClean="0">
                <a:solidFill>
                  <a:srgbClr val="EAEBE9"/>
                </a:solidFill>
              </a:rPr>
              <a:t>Get started now!</a:t>
            </a:r>
          </a:p>
          <a:p>
            <a:pPr>
              <a:buClr>
                <a:schemeClr val="tx2">
                  <a:lumMod val="10000"/>
                  <a:lumOff val="90000"/>
                </a:schemeClr>
              </a:buClr>
            </a:pPr>
            <a:r>
              <a:rPr lang="en-US" dirty="0" smtClean="0">
                <a:solidFill>
                  <a:srgbClr val="EAEBE9"/>
                </a:solidFill>
              </a:rPr>
              <a:t>Tampa Trip – March 24-31</a:t>
            </a:r>
          </a:p>
          <a:p>
            <a:pPr>
              <a:buClr>
                <a:schemeClr val="tx2">
                  <a:lumMod val="10000"/>
                  <a:lumOff val="90000"/>
                </a:schemeClr>
              </a:buClr>
            </a:pPr>
            <a:r>
              <a:rPr lang="en-US" dirty="0" smtClean="0">
                <a:solidFill>
                  <a:srgbClr val="EAEBE9"/>
                </a:solidFill>
              </a:rPr>
              <a:t>Easter – March 27 – Invite your friends!</a:t>
            </a:r>
          </a:p>
          <a:p>
            <a:pPr>
              <a:buClr>
                <a:schemeClr val="tx2">
                  <a:lumMod val="10000"/>
                  <a:lumOff val="90000"/>
                </a:schemeClr>
              </a:buClr>
              <a:buNone/>
            </a:pP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p:txBody>
          <a:bodyPr>
            <a:normAutofit/>
          </a:bodyPr>
          <a:lstStyle/>
          <a:p>
            <a:r>
              <a:rPr lang="en-US" sz="4000" dirty="0" smtClean="0"/>
              <a:t>Are you a Pharisee?</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400" dirty="0" smtClean="0">
                <a:solidFill>
                  <a:schemeClr val="bg2"/>
                </a:solidFill>
              </a:rPr>
              <a:t>THE WORK OF THE PHARISEE’S</a:t>
            </a:r>
            <a:endParaRPr lang="en-US" sz="4400" dirty="0">
              <a:solidFill>
                <a:schemeClr val="bg2"/>
              </a:solidFill>
            </a:endParaRPr>
          </a:p>
        </p:txBody>
      </p:sp>
      <p:sp>
        <p:nvSpPr>
          <p:cNvPr id="3" name="Content Placeholder 2"/>
          <p:cNvSpPr>
            <a:spLocks noGrp="1"/>
          </p:cNvSpPr>
          <p:nvPr>
            <p:ph idx="1"/>
          </p:nvPr>
        </p:nvSpPr>
        <p:spPr>
          <a:xfrm>
            <a:off x="685800" y="2209800"/>
            <a:ext cx="7770813" cy="4384284"/>
          </a:xfrm>
        </p:spPr>
        <p:txBody>
          <a:bodyPr>
            <a:normAutofit/>
          </a:bodyPr>
          <a:lstStyle/>
          <a:p>
            <a:pPr>
              <a:buClr>
                <a:schemeClr val="bg2"/>
              </a:buClr>
            </a:pPr>
            <a:r>
              <a:rPr lang="en-US" dirty="0" smtClean="0">
                <a:solidFill>
                  <a:schemeClr val="bg2"/>
                </a:solidFill>
              </a:rPr>
              <a:t>Mark 7:1-9, 13, Matthew 23:1-4, 13, </a:t>
            </a:r>
            <a:br>
              <a:rPr lang="en-US" dirty="0" smtClean="0">
                <a:solidFill>
                  <a:schemeClr val="bg2"/>
                </a:solidFill>
              </a:rPr>
            </a:br>
            <a:r>
              <a:rPr lang="en-US" dirty="0" smtClean="0">
                <a:solidFill>
                  <a:schemeClr val="bg2"/>
                </a:solidFill>
              </a:rPr>
              <a:t>Deuteronomy 4:2, 12:32, Revelation 1:18, 3:7, 22:18, Luke 11:52 and  Isaiah 22:21-22</a:t>
            </a:r>
          </a:p>
          <a:p>
            <a:pPr>
              <a:buClr>
                <a:schemeClr val="bg2"/>
              </a:buClr>
            </a:pPr>
            <a:r>
              <a:rPr lang="en-US" dirty="0" smtClean="0">
                <a:solidFill>
                  <a:schemeClr val="bg2"/>
                </a:solidFill>
              </a:rPr>
              <a:t>“The key of knowledge”</a:t>
            </a:r>
          </a:p>
          <a:p>
            <a:pPr lvl="1">
              <a:buClr>
                <a:schemeClr val="bg2"/>
              </a:buClr>
            </a:pPr>
            <a:r>
              <a:rPr lang="en-US" dirty="0" smtClean="0">
                <a:solidFill>
                  <a:schemeClr val="bg2"/>
                </a:solidFill>
              </a:rPr>
              <a:t>First mention of key – Judges 3:25</a:t>
            </a:r>
          </a:p>
          <a:p>
            <a:pPr>
              <a:buClr>
                <a:schemeClr val="bg2"/>
              </a:buClr>
            </a:pPr>
            <a:r>
              <a:rPr lang="en-US" dirty="0" smtClean="0">
                <a:solidFill>
                  <a:schemeClr val="bg2"/>
                </a:solidFill>
              </a:rPr>
              <a:t>A key reveals things that are being withheld or hidden.</a:t>
            </a:r>
          </a:p>
          <a:p>
            <a:pPr>
              <a:buClr>
                <a:schemeClr val="bg2"/>
              </a:buClr>
            </a:pPr>
            <a:r>
              <a:rPr lang="en-US" b="1" dirty="0" smtClean="0">
                <a:solidFill>
                  <a:schemeClr val="bg2"/>
                </a:solidFill>
              </a:rPr>
              <a:t>KEY POINT</a:t>
            </a:r>
            <a:br>
              <a:rPr lang="en-US" b="1" dirty="0" smtClean="0">
                <a:solidFill>
                  <a:schemeClr val="bg2"/>
                </a:solidFill>
              </a:rPr>
            </a:br>
            <a:r>
              <a:rPr lang="en-US" b="1" dirty="0" smtClean="0">
                <a:solidFill>
                  <a:schemeClr val="bg2"/>
                </a:solidFill>
              </a:rPr>
              <a:t>Whereas the religious rulers kept the door shut, Jesus opened it.  </a:t>
            </a:r>
          </a:p>
          <a:p>
            <a:pPr>
              <a:buClr>
                <a:schemeClr val="bg2"/>
              </a:buClr>
            </a:pPr>
            <a:endParaRPr lang="en-US" dirty="0" smtClean="0">
              <a:solidFill>
                <a:schemeClr val="bg2"/>
              </a:solidFill>
            </a:endParaRPr>
          </a:p>
          <a:p>
            <a:endParaRPr lang="en-US" dirty="0" smtClean="0">
              <a:solidFill>
                <a:schemeClr val="bg2"/>
              </a:solidFill>
            </a:endParaRPr>
          </a:p>
          <a:p>
            <a:endParaRPr lang="en-US" dirty="0">
              <a:solidFill>
                <a:schemeClr val="bg2"/>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4" y="67236"/>
            <a:ext cx="8750741" cy="1371600"/>
          </a:xfrm>
        </p:spPr>
        <p:txBody>
          <a:bodyPr/>
          <a:lstStyle/>
          <a:p>
            <a:r>
              <a:rPr lang="en-US" dirty="0" smtClean="0">
                <a:solidFill>
                  <a:schemeClr val="tx2">
                    <a:lumMod val="10000"/>
                    <a:lumOff val="90000"/>
                  </a:schemeClr>
                </a:solidFill>
              </a:rPr>
              <a:t>JESUS’ MODEL</a:t>
            </a:r>
            <a:endParaRPr lang="en-US" dirty="0">
              <a:solidFill>
                <a:schemeClr val="tx2">
                  <a:lumMod val="10000"/>
                  <a:lumOff val="90000"/>
                </a:schemeClr>
              </a:solidFill>
            </a:endParaRPr>
          </a:p>
        </p:txBody>
      </p:sp>
      <p:sp>
        <p:nvSpPr>
          <p:cNvPr id="3" name="Content Placeholder 2"/>
          <p:cNvSpPr>
            <a:spLocks noGrp="1"/>
          </p:cNvSpPr>
          <p:nvPr>
            <p:ph idx="1"/>
          </p:nvPr>
        </p:nvSpPr>
        <p:spPr>
          <a:xfrm>
            <a:off x="685799" y="2209800"/>
            <a:ext cx="8251375" cy="4431202"/>
          </a:xfrm>
        </p:spPr>
        <p:txBody>
          <a:bodyPr>
            <a:normAutofit/>
          </a:bodyPr>
          <a:lstStyle/>
          <a:p>
            <a:pPr>
              <a:buClr>
                <a:schemeClr val="tx2">
                  <a:lumMod val="10000"/>
                  <a:lumOff val="90000"/>
                </a:schemeClr>
              </a:buClr>
            </a:pPr>
            <a:r>
              <a:rPr lang="en-US" dirty="0" smtClean="0">
                <a:solidFill>
                  <a:srgbClr val="EAEBE9"/>
                </a:solidFill>
              </a:rPr>
              <a:t>He fulfilled the Law. </a:t>
            </a:r>
          </a:p>
          <a:p>
            <a:pPr lvl="1">
              <a:buClr>
                <a:schemeClr val="tx2">
                  <a:lumMod val="10000"/>
                  <a:lumOff val="90000"/>
                </a:schemeClr>
              </a:buClr>
            </a:pPr>
            <a:r>
              <a:rPr lang="en-US" dirty="0" smtClean="0">
                <a:solidFill>
                  <a:srgbClr val="EAEBE9"/>
                </a:solidFill>
              </a:rPr>
              <a:t>Which presents a life of holiness for us to follow. </a:t>
            </a:r>
          </a:p>
          <a:p>
            <a:pPr lvl="1">
              <a:buClr>
                <a:schemeClr val="tx2">
                  <a:lumMod val="10000"/>
                  <a:lumOff val="90000"/>
                </a:schemeClr>
              </a:buClr>
            </a:pPr>
            <a:r>
              <a:rPr lang="en-US" dirty="0" smtClean="0">
                <a:solidFill>
                  <a:srgbClr val="EAEBE9"/>
                </a:solidFill>
              </a:rPr>
              <a:t>His holiness compelled people to LEAN INTO God. </a:t>
            </a:r>
          </a:p>
          <a:p>
            <a:pPr>
              <a:buClr>
                <a:schemeClr val="tx2">
                  <a:lumMod val="10000"/>
                  <a:lumOff val="90000"/>
                </a:schemeClr>
              </a:buClr>
            </a:pPr>
            <a:r>
              <a:rPr lang="en-US" dirty="0" smtClean="0">
                <a:solidFill>
                  <a:srgbClr val="EAEBE9"/>
                </a:solidFill>
              </a:rPr>
              <a:t>In leaning into God we rely upon the holiness of God himself. </a:t>
            </a:r>
          </a:p>
          <a:p>
            <a:pPr>
              <a:buClr>
                <a:schemeClr val="tx2">
                  <a:lumMod val="10000"/>
                  <a:lumOff val="90000"/>
                </a:schemeClr>
              </a:buClr>
            </a:pPr>
            <a:r>
              <a:rPr lang="en-US" dirty="0" smtClean="0">
                <a:solidFill>
                  <a:srgbClr val="EAEBE9"/>
                </a:solidFill>
              </a:rPr>
              <a:t>So, are you behaving as a Pharisee?</a:t>
            </a:r>
          </a:p>
          <a:p>
            <a:pPr lvl="1">
              <a:buClr>
                <a:schemeClr val="tx2">
                  <a:lumMod val="10000"/>
                  <a:lumOff val="90000"/>
                </a:schemeClr>
              </a:buClr>
            </a:pPr>
            <a:endParaRPr lang="en-US" dirty="0" smtClean="0">
              <a:solidFill>
                <a:srgbClr val="EAEBE9"/>
              </a:solidFill>
            </a:endParaRPr>
          </a:p>
          <a:p>
            <a:pPr>
              <a:buClr>
                <a:schemeClr val="tx2">
                  <a:lumMod val="10000"/>
                  <a:lumOff val="90000"/>
                </a:schemeClr>
              </a:buClr>
              <a:buNone/>
            </a:pP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p:txBody>
          <a:bodyPr>
            <a:normAutofit/>
          </a:bodyPr>
          <a:lstStyle/>
          <a:p>
            <a:r>
              <a:rPr lang="en-US" sz="4000" dirty="0" smtClean="0"/>
              <a:t>Matthew the Publican</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HE LEFT ALL</a:t>
            </a:r>
            <a:endParaRPr lang="en-US" dirty="0">
              <a:solidFill>
                <a:schemeClr val="bg2"/>
              </a:solidFill>
            </a:endParaRPr>
          </a:p>
        </p:txBody>
      </p:sp>
      <p:sp>
        <p:nvSpPr>
          <p:cNvPr id="3" name="Content Placeholder 2"/>
          <p:cNvSpPr>
            <a:spLocks noGrp="1"/>
          </p:cNvSpPr>
          <p:nvPr>
            <p:ph idx="1"/>
          </p:nvPr>
        </p:nvSpPr>
        <p:spPr>
          <a:xfrm>
            <a:off x="685800" y="2209799"/>
            <a:ext cx="8035522" cy="4338385"/>
          </a:xfrm>
        </p:spPr>
        <p:txBody>
          <a:bodyPr>
            <a:normAutofit/>
          </a:bodyPr>
          <a:lstStyle/>
          <a:p>
            <a:pPr>
              <a:buClr>
                <a:schemeClr val="bg2"/>
              </a:buClr>
            </a:pPr>
            <a:r>
              <a:rPr lang="en-US" dirty="0" smtClean="0">
                <a:solidFill>
                  <a:schemeClr val="bg2"/>
                </a:solidFill>
              </a:rPr>
              <a:t>Matthew 9:9-13, Mark 2:13-14, James 4:8, Luke 5:27-32</a:t>
            </a:r>
          </a:p>
          <a:p>
            <a:pPr>
              <a:buClr>
                <a:schemeClr val="bg2"/>
              </a:buClr>
            </a:pPr>
            <a:r>
              <a:rPr lang="en-US" dirty="0" smtClean="0">
                <a:solidFill>
                  <a:schemeClr val="tx2">
                    <a:lumMod val="10000"/>
                    <a:lumOff val="90000"/>
                  </a:schemeClr>
                </a:solidFill>
              </a:rPr>
              <a:t>Jesus forced Matthew to make a decision by meeting him at his workplace. </a:t>
            </a:r>
          </a:p>
          <a:p>
            <a:pPr>
              <a:buClr>
                <a:schemeClr val="bg2"/>
              </a:buClr>
            </a:pPr>
            <a:r>
              <a:rPr lang="en-US" dirty="0" smtClean="0">
                <a:solidFill>
                  <a:schemeClr val="tx2">
                    <a:lumMod val="10000"/>
                    <a:lumOff val="90000"/>
                  </a:schemeClr>
                </a:solidFill>
              </a:rPr>
              <a:t>Matthew would have to do something radical in order to follow Jesus… like leaving everything behind. </a:t>
            </a:r>
          </a:p>
          <a:p>
            <a:pPr>
              <a:buClr>
                <a:schemeClr val="bg2"/>
              </a:buClr>
            </a:pPr>
            <a:r>
              <a:rPr lang="en-US" b="1" dirty="0" smtClean="0">
                <a:solidFill>
                  <a:schemeClr val="tx2">
                    <a:lumMod val="10000"/>
                    <a:lumOff val="90000"/>
                  </a:schemeClr>
                </a:solidFill>
              </a:rPr>
              <a:t>KEY POINT #1</a:t>
            </a:r>
            <a:r>
              <a:rPr lang="en-US" dirty="0" smtClean="0">
                <a:solidFill>
                  <a:schemeClr val="tx2">
                    <a:lumMod val="10000"/>
                    <a:lumOff val="90000"/>
                  </a:schemeClr>
                </a:solidFill>
              </a:rPr>
              <a:t/>
            </a:r>
            <a:br>
              <a:rPr lang="en-US" dirty="0" smtClean="0">
                <a:solidFill>
                  <a:schemeClr val="tx2">
                    <a:lumMod val="10000"/>
                    <a:lumOff val="90000"/>
                  </a:schemeClr>
                </a:solidFill>
              </a:rPr>
            </a:br>
            <a:r>
              <a:rPr lang="en-US" b="1" dirty="0" smtClean="0">
                <a:solidFill>
                  <a:schemeClr val="tx2">
                    <a:lumMod val="10000"/>
                    <a:lumOff val="90000"/>
                  </a:schemeClr>
                </a:solidFill>
              </a:rPr>
              <a:t>If you want people to follow you, consider entering into their lives first.</a:t>
            </a:r>
            <a:endParaRPr lang="en-US" dirty="0" smtClean="0">
              <a:solidFill>
                <a:schemeClr val="tx2">
                  <a:lumMod val="10000"/>
                  <a:lumOff val="90000"/>
                </a:schemeClr>
              </a:solidFill>
            </a:endParaRPr>
          </a:p>
          <a:p>
            <a:pPr>
              <a:buClr>
                <a:schemeClr val="bg2"/>
              </a:buClr>
            </a:pPr>
            <a:endParaRPr lang="en-US" dirty="0" smtClean="0">
              <a:solidFill>
                <a:schemeClr val="bg2"/>
              </a:solidFill>
            </a:endParaRPr>
          </a:p>
          <a:p>
            <a:endParaRPr lang="en-US" dirty="0" smtClean="0">
              <a:solidFill>
                <a:schemeClr val="bg2"/>
              </a:solidFill>
            </a:endParaRPr>
          </a:p>
          <a:p>
            <a:endParaRPr lang="en-US" dirty="0">
              <a:solidFill>
                <a:schemeClr val="bg2"/>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ARE ANY SINNERS AT YOUR TABLE?</a:t>
            </a:r>
            <a:endParaRPr lang="en-US" dirty="0">
              <a:solidFill>
                <a:schemeClr val="bg2"/>
              </a:solidFill>
            </a:endParaRPr>
          </a:p>
        </p:txBody>
      </p:sp>
      <p:sp>
        <p:nvSpPr>
          <p:cNvPr id="3" name="Content Placeholder 2"/>
          <p:cNvSpPr>
            <a:spLocks noGrp="1"/>
          </p:cNvSpPr>
          <p:nvPr>
            <p:ph idx="1"/>
          </p:nvPr>
        </p:nvSpPr>
        <p:spPr>
          <a:xfrm>
            <a:off x="685800" y="2209799"/>
            <a:ext cx="8458200" cy="4338385"/>
          </a:xfrm>
        </p:spPr>
        <p:txBody>
          <a:bodyPr>
            <a:normAutofit/>
          </a:bodyPr>
          <a:lstStyle/>
          <a:p>
            <a:pPr>
              <a:buClr>
                <a:schemeClr val="bg2"/>
              </a:buClr>
            </a:pPr>
            <a:r>
              <a:rPr lang="en-US" dirty="0" smtClean="0">
                <a:solidFill>
                  <a:schemeClr val="bg2"/>
                </a:solidFill>
              </a:rPr>
              <a:t>Matthew 22:4-5, 8-10, Luke 14:12-13, Luke 5:30</a:t>
            </a:r>
          </a:p>
          <a:p>
            <a:pPr>
              <a:buClr>
                <a:schemeClr val="bg2"/>
              </a:buClr>
            </a:pPr>
            <a:r>
              <a:rPr lang="en-US" dirty="0" smtClean="0">
                <a:solidFill>
                  <a:schemeClr val="tx2">
                    <a:lumMod val="10000"/>
                    <a:lumOff val="90000"/>
                  </a:schemeClr>
                </a:solidFill>
              </a:rPr>
              <a:t>The Pharisee’s talk with the disciples, not directly with Jesus.</a:t>
            </a:r>
          </a:p>
          <a:p>
            <a:pPr>
              <a:buClr>
                <a:schemeClr val="bg2"/>
              </a:buClr>
            </a:pPr>
            <a:r>
              <a:rPr lang="en-US" dirty="0" smtClean="0">
                <a:solidFill>
                  <a:schemeClr val="tx2">
                    <a:lumMod val="10000"/>
                    <a:lumOff val="90000"/>
                  </a:schemeClr>
                </a:solidFill>
              </a:rPr>
              <a:t>It’s important for all </a:t>
            </a:r>
            <a:r>
              <a:rPr lang="en-US" dirty="0" err="1" smtClean="0">
                <a:solidFill>
                  <a:schemeClr val="tx2">
                    <a:lumMod val="10000"/>
                    <a:lumOff val="90000"/>
                  </a:schemeClr>
                </a:solidFill>
              </a:rPr>
              <a:t>disciplers</a:t>
            </a:r>
            <a:r>
              <a:rPr lang="en-US" dirty="0" smtClean="0">
                <a:solidFill>
                  <a:schemeClr val="tx2">
                    <a:lumMod val="10000"/>
                    <a:lumOff val="90000"/>
                  </a:schemeClr>
                </a:solidFill>
              </a:rPr>
              <a:t> to know that this is a satanic tactic that is designed to cause doubt or insecurity in the young believers life.</a:t>
            </a:r>
          </a:p>
          <a:p>
            <a:pPr>
              <a:buClr>
                <a:schemeClr val="bg2"/>
              </a:buClr>
            </a:pPr>
            <a:r>
              <a:rPr lang="en-US" dirty="0" smtClean="0">
                <a:solidFill>
                  <a:schemeClr val="tx2">
                    <a:lumMod val="10000"/>
                    <a:lumOff val="90000"/>
                  </a:schemeClr>
                </a:solidFill>
              </a:rPr>
              <a:t>Jesus answers on behalf of his disciples. And he’ll do the same for you if you allow his Word into your life. </a:t>
            </a:r>
          </a:p>
          <a:p>
            <a:pPr lvl="1">
              <a:buClr>
                <a:schemeClr val="bg2"/>
              </a:buClr>
            </a:pPr>
            <a:r>
              <a:rPr lang="en-US" dirty="0" smtClean="0">
                <a:solidFill>
                  <a:schemeClr val="tx2">
                    <a:lumMod val="10000"/>
                    <a:lumOff val="90000"/>
                  </a:schemeClr>
                </a:solidFill>
              </a:rPr>
              <a:t>You don’t have to rationalize your lifestyle. Let God provide answers for the lost.</a:t>
            </a:r>
          </a:p>
          <a:p>
            <a:pPr>
              <a:buClr>
                <a:schemeClr val="bg2"/>
              </a:buClr>
            </a:pPr>
            <a:endParaRPr lang="en-US" dirty="0" smtClean="0">
              <a:solidFill>
                <a:schemeClr val="bg2"/>
              </a:solidFill>
            </a:endParaRPr>
          </a:p>
          <a:p>
            <a:endParaRPr lang="en-US" dirty="0" smtClean="0">
              <a:solidFill>
                <a:schemeClr val="bg2"/>
              </a:solidFill>
            </a:endParaRPr>
          </a:p>
          <a:p>
            <a:endParaRPr lang="en-US" dirty="0">
              <a:solidFill>
                <a:schemeClr val="bg2"/>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ALWAYS BE IN NEED</a:t>
            </a:r>
            <a:endParaRPr lang="en-US" dirty="0">
              <a:solidFill>
                <a:schemeClr val="bg2"/>
              </a:solidFill>
            </a:endParaRPr>
          </a:p>
        </p:txBody>
      </p:sp>
      <p:sp>
        <p:nvSpPr>
          <p:cNvPr id="3" name="Content Placeholder 2"/>
          <p:cNvSpPr>
            <a:spLocks noGrp="1"/>
          </p:cNvSpPr>
          <p:nvPr>
            <p:ph idx="1"/>
          </p:nvPr>
        </p:nvSpPr>
        <p:spPr>
          <a:xfrm>
            <a:off x="685800" y="2209799"/>
            <a:ext cx="8249730" cy="4338385"/>
          </a:xfrm>
        </p:spPr>
        <p:txBody>
          <a:bodyPr>
            <a:normAutofit fontScale="92500" lnSpcReduction="10000"/>
          </a:bodyPr>
          <a:lstStyle/>
          <a:p>
            <a:pPr>
              <a:buClrTx/>
            </a:pPr>
            <a:r>
              <a:rPr lang="en-US" b="1" dirty="0" smtClean="0">
                <a:solidFill>
                  <a:srgbClr val="EAEBE9"/>
                </a:solidFill>
              </a:rPr>
              <a:t>KEY POINT #2</a:t>
            </a:r>
            <a:r>
              <a:rPr lang="en-US" dirty="0" smtClean="0">
                <a:solidFill>
                  <a:srgbClr val="EAEBE9"/>
                </a:solidFill>
              </a:rPr>
              <a:t/>
            </a:r>
            <a:br>
              <a:rPr lang="en-US" dirty="0" smtClean="0">
                <a:solidFill>
                  <a:srgbClr val="EAEBE9"/>
                </a:solidFill>
              </a:rPr>
            </a:br>
            <a:r>
              <a:rPr lang="en-US" b="1" dirty="0" smtClean="0">
                <a:solidFill>
                  <a:srgbClr val="EAEBE9"/>
                </a:solidFill>
              </a:rPr>
              <a:t>Rather than producing or modeling your own righteousness, instead turn to the righteousness that is found in Christ.  In doing so, this recognizes and identifies your constant need for Jesus, rather than constantly trying to prove your standing with God or others. </a:t>
            </a:r>
            <a:endParaRPr lang="en-US" dirty="0" smtClean="0">
              <a:solidFill>
                <a:srgbClr val="EAEBE9"/>
              </a:solidFill>
            </a:endParaRPr>
          </a:p>
          <a:p>
            <a:pPr>
              <a:buClrTx/>
            </a:pPr>
            <a:r>
              <a:rPr lang="en-US" b="1" dirty="0" smtClean="0">
                <a:solidFill>
                  <a:srgbClr val="EAEBE9"/>
                </a:solidFill>
              </a:rPr>
              <a:t>KEY POINT #3</a:t>
            </a:r>
            <a:r>
              <a:rPr lang="en-US" dirty="0" smtClean="0">
                <a:solidFill>
                  <a:srgbClr val="EAEBE9"/>
                </a:solidFill>
              </a:rPr>
              <a:t/>
            </a:r>
            <a:br>
              <a:rPr lang="en-US" dirty="0" smtClean="0">
                <a:solidFill>
                  <a:srgbClr val="EAEBE9"/>
                </a:solidFill>
              </a:rPr>
            </a:br>
            <a:r>
              <a:rPr lang="en-US" b="1" dirty="0" smtClean="0">
                <a:solidFill>
                  <a:srgbClr val="EAEBE9"/>
                </a:solidFill>
              </a:rPr>
              <a:t>The Christian should be an importer/exporter. But to be an exporter, the Christian must always begin and continually be in a place of importing the righteousness of God so that all of our exports are the remains and residue of the righteousness of Christ through us. </a:t>
            </a: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THE PUBLICAN’S CHARACTER</a:t>
            </a:r>
            <a:endParaRPr lang="en-US" dirty="0">
              <a:solidFill>
                <a:schemeClr val="bg2"/>
              </a:solidFill>
            </a:endParaRPr>
          </a:p>
        </p:txBody>
      </p:sp>
      <p:sp>
        <p:nvSpPr>
          <p:cNvPr id="3" name="Content Placeholder 2"/>
          <p:cNvSpPr>
            <a:spLocks noGrp="1"/>
          </p:cNvSpPr>
          <p:nvPr>
            <p:ph idx="1"/>
          </p:nvPr>
        </p:nvSpPr>
        <p:spPr>
          <a:xfrm>
            <a:off x="685800" y="2209799"/>
            <a:ext cx="8249730" cy="4338385"/>
          </a:xfrm>
        </p:spPr>
        <p:txBody>
          <a:bodyPr>
            <a:normAutofit/>
          </a:bodyPr>
          <a:lstStyle/>
          <a:p>
            <a:pPr>
              <a:buClrTx/>
            </a:pPr>
            <a:r>
              <a:rPr lang="en-US" dirty="0" smtClean="0">
                <a:solidFill>
                  <a:srgbClr val="EAEBE9"/>
                </a:solidFill>
              </a:rPr>
              <a:t>Luke 19:8, Matthew 18:17, Matthew 21:31-32, Luke 14:31</a:t>
            </a:r>
          </a:p>
          <a:p>
            <a:pPr>
              <a:buClrTx/>
            </a:pPr>
            <a:r>
              <a:rPr lang="en-US" dirty="0" smtClean="0">
                <a:solidFill>
                  <a:srgbClr val="EAEBE9"/>
                </a:solidFill>
              </a:rPr>
              <a:t>The Pharisee’s created a barrier. </a:t>
            </a:r>
          </a:p>
          <a:p>
            <a:pPr>
              <a:buClrTx/>
            </a:pPr>
            <a:r>
              <a:rPr lang="en-US" dirty="0" smtClean="0">
                <a:solidFill>
                  <a:srgbClr val="EAEBE9"/>
                </a:solidFill>
              </a:rPr>
              <a:t>Jesus drew near, creating a door. </a:t>
            </a: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782" y="67236"/>
            <a:ext cx="8739089" cy="1371600"/>
          </a:xfrm>
        </p:spPr>
        <p:txBody>
          <a:bodyPr/>
          <a:lstStyle/>
          <a:p>
            <a:r>
              <a:rPr lang="en-US" dirty="0" smtClean="0">
                <a:solidFill>
                  <a:srgbClr val="EAEBE9"/>
                </a:solidFill>
              </a:rPr>
              <a:t>MY MIND ON THE WORD</a:t>
            </a:r>
            <a:endParaRPr lang="en-US" dirty="0">
              <a:solidFill>
                <a:srgbClr val="EAEBE9"/>
              </a:solidFill>
            </a:endParaRPr>
          </a:p>
        </p:txBody>
      </p:sp>
      <p:sp>
        <p:nvSpPr>
          <p:cNvPr id="3" name="Content Placeholder 2"/>
          <p:cNvSpPr>
            <a:spLocks noGrp="1"/>
          </p:cNvSpPr>
          <p:nvPr>
            <p:ph idx="1"/>
          </p:nvPr>
        </p:nvSpPr>
        <p:spPr/>
        <p:txBody>
          <a:bodyPr>
            <a:normAutofit/>
          </a:bodyPr>
          <a:lstStyle/>
          <a:p>
            <a:pPr>
              <a:buClr>
                <a:schemeClr val="tx2">
                  <a:lumMod val="10000"/>
                  <a:lumOff val="90000"/>
                </a:schemeClr>
              </a:buClr>
            </a:pPr>
            <a:r>
              <a:rPr lang="en-US" dirty="0" smtClean="0">
                <a:solidFill>
                  <a:srgbClr val="EAEBE9"/>
                </a:solidFill>
              </a:rPr>
              <a:t>Nehemiah 8:1-3, 2 Timothy 1:7, Isaiah 26:3, Philippians 2:5, 2 Timothy 3:14-17</a:t>
            </a:r>
          </a:p>
          <a:p>
            <a:pPr>
              <a:buClr>
                <a:schemeClr val="tx2">
                  <a:lumMod val="10000"/>
                  <a:lumOff val="90000"/>
                </a:schemeClr>
              </a:buClr>
            </a:pPr>
            <a:r>
              <a:rPr lang="en-US" dirty="0" smtClean="0">
                <a:solidFill>
                  <a:srgbClr val="EAEBE9"/>
                </a:solidFill>
              </a:rPr>
              <a:t>If we want victory in this Christian life, </a:t>
            </a:r>
            <a:r>
              <a:rPr lang="en-US" u="sng" dirty="0" smtClean="0">
                <a:solidFill>
                  <a:srgbClr val="EAEBE9"/>
                </a:solidFill>
              </a:rPr>
              <a:t>we must continue</a:t>
            </a:r>
            <a:r>
              <a:rPr lang="en-US" dirty="0" smtClean="0">
                <a:solidFill>
                  <a:srgbClr val="EAEBE9"/>
                </a:solidFill>
              </a:rPr>
              <a:t> in the things we’ve learned from God’s Word. </a:t>
            </a:r>
          </a:p>
          <a:p>
            <a:pPr lvl="1">
              <a:buClr>
                <a:schemeClr val="tx2">
                  <a:lumMod val="10000"/>
                  <a:lumOff val="90000"/>
                </a:schemeClr>
              </a:buClr>
            </a:pPr>
            <a:r>
              <a:rPr lang="en-US" dirty="0" smtClean="0">
                <a:solidFill>
                  <a:srgbClr val="EAEBE9"/>
                </a:solidFill>
              </a:rPr>
              <a:t>The only way we can continue is if we have begun already to know his Word. This is why we have </a:t>
            </a:r>
            <a:r>
              <a:rPr lang="en-US" dirty="0" err="1" smtClean="0">
                <a:solidFill>
                  <a:srgbClr val="EAEBE9"/>
                </a:solidFill>
              </a:rPr>
              <a:t>opportunties</a:t>
            </a:r>
            <a:r>
              <a:rPr lang="en-US" dirty="0" smtClean="0">
                <a:solidFill>
                  <a:srgbClr val="EAEBE9"/>
                </a:solidFill>
              </a:rPr>
              <a:t> like our Small Group Workshop.</a:t>
            </a:r>
          </a:p>
          <a:p>
            <a:pPr>
              <a:buClr>
                <a:schemeClr val="tx2">
                  <a:lumMod val="10000"/>
                  <a:lumOff val="90000"/>
                </a:schemeClr>
              </a:buClr>
            </a:pPr>
            <a:r>
              <a:rPr lang="en-US" dirty="0" smtClean="0">
                <a:solidFill>
                  <a:srgbClr val="EAEBE9"/>
                </a:solidFill>
              </a:rPr>
              <a:t>You send the Devil away by saying, “It is written.”</a:t>
            </a: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DOWNPLAYING JESUS</a:t>
            </a:r>
            <a:endParaRPr lang="en-US" dirty="0">
              <a:solidFill>
                <a:schemeClr val="bg2"/>
              </a:solidFill>
            </a:endParaRPr>
          </a:p>
        </p:txBody>
      </p:sp>
      <p:sp>
        <p:nvSpPr>
          <p:cNvPr id="3" name="Content Placeholder 2"/>
          <p:cNvSpPr>
            <a:spLocks noGrp="1"/>
          </p:cNvSpPr>
          <p:nvPr>
            <p:ph idx="1"/>
          </p:nvPr>
        </p:nvSpPr>
        <p:spPr>
          <a:xfrm>
            <a:off x="685800" y="2209799"/>
            <a:ext cx="8020221" cy="4338385"/>
          </a:xfrm>
        </p:spPr>
        <p:txBody>
          <a:bodyPr>
            <a:normAutofit fontScale="92500"/>
          </a:bodyPr>
          <a:lstStyle/>
          <a:p>
            <a:pPr>
              <a:buClrTx/>
            </a:pPr>
            <a:r>
              <a:rPr lang="en-US" dirty="0" smtClean="0">
                <a:solidFill>
                  <a:srgbClr val="EAEBE9"/>
                </a:solidFill>
              </a:rPr>
              <a:t>We should make a big deal out of Jesus with those we love. </a:t>
            </a:r>
          </a:p>
          <a:p>
            <a:pPr>
              <a:buClrTx/>
            </a:pPr>
            <a:r>
              <a:rPr lang="en-US" dirty="0" smtClean="0">
                <a:solidFill>
                  <a:srgbClr val="EAEBE9"/>
                </a:solidFill>
              </a:rPr>
              <a:t>Too often, for sake of seeming relevant, we downplay what being a Christian really is about.</a:t>
            </a:r>
          </a:p>
          <a:p>
            <a:pPr>
              <a:buClrTx/>
            </a:pPr>
            <a:r>
              <a:rPr lang="en-US" dirty="0" smtClean="0">
                <a:solidFill>
                  <a:srgbClr val="EAEBE9"/>
                </a:solidFill>
              </a:rPr>
              <a:t>Being a Christian should cost you your life. </a:t>
            </a:r>
          </a:p>
          <a:p>
            <a:pPr>
              <a:buClrTx/>
            </a:pPr>
            <a:r>
              <a:rPr lang="en-US" b="1" dirty="0" smtClean="0">
                <a:solidFill>
                  <a:srgbClr val="EAEBE9"/>
                </a:solidFill>
              </a:rPr>
              <a:t>KEY POINT 4</a:t>
            </a:r>
            <a:r>
              <a:rPr lang="en-US" dirty="0" smtClean="0">
                <a:solidFill>
                  <a:srgbClr val="EAEBE9"/>
                </a:solidFill>
              </a:rPr>
              <a:t/>
            </a:r>
            <a:br>
              <a:rPr lang="en-US" dirty="0" smtClean="0">
                <a:solidFill>
                  <a:srgbClr val="EAEBE9"/>
                </a:solidFill>
              </a:rPr>
            </a:br>
            <a:r>
              <a:rPr lang="en-US" b="1" dirty="0" smtClean="0">
                <a:solidFill>
                  <a:srgbClr val="EAEBE9"/>
                </a:solidFill>
              </a:rPr>
              <a:t>It’s not enough to know about Jesus. We must be personally invested in who he is, desiring to spend time with him. </a:t>
            </a:r>
            <a:r>
              <a:rPr lang="en-US" dirty="0" smtClean="0">
                <a:solidFill>
                  <a:srgbClr val="EAEBE9"/>
                </a:solidFill>
              </a:rPr>
              <a:t>(Not recognizing facts about Jesus, but rather desiring to know his character in ways where implementation is possible.)</a:t>
            </a:r>
            <a:r>
              <a:rPr lang="en-US" b="1" dirty="0" smtClean="0">
                <a:solidFill>
                  <a:srgbClr val="EAEBE9"/>
                </a:solidFill>
              </a:rPr>
              <a:t> </a:t>
            </a: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p:txBody>
          <a:bodyPr>
            <a:normAutofit/>
          </a:bodyPr>
          <a:lstStyle/>
          <a:p>
            <a:r>
              <a:rPr lang="en-US" sz="4000" dirty="0" smtClean="0"/>
              <a:t>Reasons to Fast</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REST IN CHRIST</a:t>
            </a:r>
            <a:endParaRPr lang="en-US" dirty="0">
              <a:solidFill>
                <a:schemeClr val="bg2"/>
              </a:solidFill>
            </a:endParaRPr>
          </a:p>
        </p:txBody>
      </p:sp>
      <p:sp>
        <p:nvSpPr>
          <p:cNvPr id="3" name="Content Placeholder 2"/>
          <p:cNvSpPr>
            <a:spLocks noGrp="1"/>
          </p:cNvSpPr>
          <p:nvPr>
            <p:ph idx="1"/>
          </p:nvPr>
        </p:nvSpPr>
        <p:spPr>
          <a:xfrm>
            <a:off x="685800" y="2209799"/>
            <a:ext cx="8035522" cy="4338385"/>
          </a:xfrm>
        </p:spPr>
        <p:txBody>
          <a:bodyPr>
            <a:normAutofit/>
          </a:bodyPr>
          <a:lstStyle/>
          <a:p>
            <a:pPr>
              <a:buClr>
                <a:schemeClr val="bg2"/>
              </a:buClr>
            </a:pPr>
            <a:r>
              <a:rPr lang="en-US" dirty="0" smtClean="0">
                <a:solidFill>
                  <a:schemeClr val="bg2"/>
                </a:solidFill>
              </a:rPr>
              <a:t>Proverbs 3:5-7</a:t>
            </a:r>
          </a:p>
          <a:p>
            <a:pPr>
              <a:buClr>
                <a:schemeClr val="bg2"/>
              </a:buClr>
            </a:pPr>
            <a:r>
              <a:rPr lang="en-US" dirty="0" smtClean="0">
                <a:solidFill>
                  <a:schemeClr val="tx2">
                    <a:lumMod val="10000"/>
                    <a:lumOff val="90000"/>
                  </a:schemeClr>
                </a:solidFill>
              </a:rPr>
              <a:t>Rather than trusting in our own righteousness, God gave his Son so we could rest in Christ’s righteousness and in </a:t>
            </a:r>
            <a:r>
              <a:rPr lang="en-US" i="1" dirty="0" smtClean="0">
                <a:solidFill>
                  <a:schemeClr val="tx2">
                    <a:lumMod val="10000"/>
                    <a:lumOff val="90000"/>
                  </a:schemeClr>
                </a:solidFill>
              </a:rPr>
              <a:t>his</a:t>
            </a:r>
            <a:r>
              <a:rPr lang="en-US" dirty="0" smtClean="0">
                <a:solidFill>
                  <a:schemeClr val="tx2">
                    <a:lumMod val="10000"/>
                    <a:lumOff val="90000"/>
                  </a:schemeClr>
                </a:solidFill>
              </a:rPr>
              <a:t> fulfilling of God’s perfect law. </a:t>
            </a:r>
          </a:p>
          <a:p>
            <a:pPr>
              <a:buClr>
                <a:schemeClr val="bg2"/>
              </a:buClr>
            </a:pPr>
            <a:r>
              <a:rPr lang="en-US" dirty="0" smtClean="0">
                <a:solidFill>
                  <a:schemeClr val="tx2">
                    <a:lumMod val="10000"/>
                    <a:lumOff val="90000"/>
                  </a:schemeClr>
                </a:solidFill>
              </a:rPr>
              <a:t>The way to resting, is by dwelling with him. We dwell with God by the daily taking in of his Word and prayer.</a:t>
            </a:r>
          </a:p>
          <a:p>
            <a:pPr>
              <a:buClr>
                <a:schemeClr val="bg2"/>
              </a:buClr>
            </a:pPr>
            <a:endParaRPr lang="en-US" dirty="0" smtClean="0">
              <a:solidFill>
                <a:schemeClr val="bg2"/>
              </a:solidFill>
            </a:endParaRPr>
          </a:p>
          <a:p>
            <a:endParaRPr lang="en-US" dirty="0" smtClean="0">
              <a:solidFill>
                <a:schemeClr val="bg2"/>
              </a:solidFill>
            </a:endParaRPr>
          </a:p>
          <a:p>
            <a:endParaRPr lang="en-US" dirty="0">
              <a:solidFill>
                <a:schemeClr val="bg2"/>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800" y="67236"/>
            <a:ext cx="8182518" cy="1371600"/>
          </a:xfrm>
        </p:spPr>
        <p:txBody>
          <a:bodyPr/>
          <a:lstStyle/>
          <a:p>
            <a:r>
              <a:rPr lang="en-US" dirty="0" smtClean="0">
                <a:solidFill>
                  <a:schemeClr val="bg2"/>
                </a:solidFill>
              </a:rPr>
              <a:t>WHEN TO FAST</a:t>
            </a:r>
            <a:endParaRPr lang="en-US" dirty="0">
              <a:solidFill>
                <a:schemeClr val="bg2"/>
              </a:solidFill>
            </a:endParaRPr>
          </a:p>
        </p:txBody>
      </p:sp>
      <p:sp>
        <p:nvSpPr>
          <p:cNvPr id="3" name="Content Placeholder 2"/>
          <p:cNvSpPr>
            <a:spLocks noGrp="1"/>
          </p:cNvSpPr>
          <p:nvPr>
            <p:ph idx="1"/>
          </p:nvPr>
        </p:nvSpPr>
        <p:spPr>
          <a:xfrm>
            <a:off x="685800" y="2209799"/>
            <a:ext cx="8458200" cy="4338385"/>
          </a:xfrm>
        </p:spPr>
        <p:txBody>
          <a:bodyPr>
            <a:normAutofit/>
          </a:bodyPr>
          <a:lstStyle/>
          <a:p>
            <a:pPr>
              <a:buClr>
                <a:schemeClr val="bg2"/>
              </a:buClr>
            </a:pPr>
            <a:r>
              <a:rPr lang="en-US" dirty="0" smtClean="0">
                <a:solidFill>
                  <a:schemeClr val="bg2"/>
                </a:solidFill>
              </a:rPr>
              <a:t>Matthew 9:14-15, John 3:29, Acts 13:2-3</a:t>
            </a:r>
          </a:p>
          <a:p>
            <a:pPr>
              <a:buClr>
                <a:schemeClr val="bg2"/>
              </a:buClr>
            </a:pPr>
            <a:r>
              <a:rPr lang="en-US" dirty="0" smtClean="0">
                <a:solidFill>
                  <a:schemeClr val="tx2">
                    <a:lumMod val="10000"/>
                    <a:lumOff val="90000"/>
                  </a:schemeClr>
                </a:solidFill>
              </a:rPr>
              <a:t>Fasting happens when the bridegroom is taken away.</a:t>
            </a:r>
          </a:p>
          <a:p>
            <a:pPr lvl="1">
              <a:buClr>
                <a:schemeClr val="bg2"/>
              </a:buClr>
            </a:pPr>
            <a:r>
              <a:rPr lang="en-US" dirty="0" smtClean="0">
                <a:solidFill>
                  <a:schemeClr val="tx2">
                    <a:lumMod val="10000"/>
                    <a:lumOff val="90000"/>
                  </a:schemeClr>
                </a:solidFill>
              </a:rPr>
              <a:t>Sin separates us from God.</a:t>
            </a:r>
          </a:p>
          <a:p>
            <a:pPr lvl="1">
              <a:buClr>
                <a:schemeClr val="bg2"/>
              </a:buClr>
            </a:pPr>
            <a:r>
              <a:rPr lang="en-US" dirty="0" smtClean="0">
                <a:solidFill>
                  <a:schemeClr val="tx2">
                    <a:lumMod val="10000"/>
                    <a:lumOff val="90000"/>
                  </a:schemeClr>
                </a:solidFill>
              </a:rPr>
              <a:t>Fasting prioritizes listening to the Lord over feeding the flesh.</a:t>
            </a:r>
          </a:p>
          <a:p>
            <a:pPr>
              <a:buClr>
                <a:schemeClr val="bg2"/>
              </a:buClr>
            </a:pPr>
            <a:r>
              <a:rPr lang="en-US" dirty="0" smtClean="0">
                <a:solidFill>
                  <a:schemeClr val="tx2">
                    <a:lumMod val="10000"/>
                    <a:lumOff val="90000"/>
                  </a:schemeClr>
                </a:solidFill>
              </a:rPr>
              <a:t>Christ was taken away after he rose from the dead. But he (the person of Jesus) will also be absent during the tribulation. </a:t>
            </a:r>
          </a:p>
          <a:p>
            <a:pPr lvl="1">
              <a:buClr>
                <a:schemeClr val="bg2"/>
              </a:buClr>
            </a:pPr>
            <a:r>
              <a:rPr lang="en-US" dirty="0" smtClean="0">
                <a:solidFill>
                  <a:schemeClr val="tx2">
                    <a:lumMod val="10000"/>
                    <a:lumOff val="90000"/>
                  </a:schemeClr>
                </a:solidFill>
              </a:rPr>
              <a:t>During both of these times God’s people (either the church, or the Tribulation saints) are instructed to fast.</a:t>
            </a:r>
            <a:endParaRPr lang="en-US" dirty="0" smtClean="0">
              <a:solidFill>
                <a:schemeClr val="bg2"/>
              </a:solidFill>
            </a:endParaRPr>
          </a:p>
          <a:p>
            <a:endParaRPr lang="en-US" dirty="0" smtClean="0">
              <a:solidFill>
                <a:schemeClr val="bg2"/>
              </a:solidFill>
            </a:endParaRPr>
          </a:p>
          <a:p>
            <a:endParaRPr lang="en-US" dirty="0">
              <a:solidFill>
                <a:schemeClr val="bg2"/>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2"/>
                </a:solidFill>
              </a:rPr>
              <a:t>THOSE DAYS</a:t>
            </a:r>
            <a:endParaRPr lang="en-US" dirty="0">
              <a:solidFill>
                <a:schemeClr val="bg2"/>
              </a:solidFill>
            </a:endParaRPr>
          </a:p>
        </p:txBody>
      </p:sp>
      <p:sp>
        <p:nvSpPr>
          <p:cNvPr id="3" name="Content Placeholder 2"/>
          <p:cNvSpPr>
            <a:spLocks noGrp="1"/>
          </p:cNvSpPr>
          <p:nvPr>
            <p:ph idx="1"/>
          </p:nvPr>
        </p:nvSpPr>
        <p:spPr>
          <a:xfrm>
            <a:off x="685800" y="2209799"/>
            <a:ext cx="8249730" cy="4648201"/>
          </a:xfrm>
        </p:spPr>
        <p:txBody>
          <a:bodyPr>
            <a:normAutofit lnSpcReduction="10000"/>
          </a:bodyPr>
          <a:lstStyle/>
          <a:p>
            <a:pPr>
              <a:buClrTx/>
            </a:pPr>
            <a:r>
              <a:rPr lang="en-US" dirty="0" smtClean="0">
                <a:solidFill>
                  <a:schemeClr val="bg2"/>
                </a:solidFill>
              </a:rPr>
              <a:t>Mark 2:19-20</a:t>
            </a:r>
          </a:p>
          <a:p>
            <a:pPr>
              <a:buClrTx/>
            </a:pPr>
            <a:r>
              <a:rPr lang="en-US" dirty="0" smtClean="0">
                <a:solidFill>
                  <a:schemeClr val="bg2"/>
                </a:solidFill>
              </a:rPr>
              <a:t>Time of Tribulation</a:t>
            </a:r>
          </a:p>
          <a:p>
            <a:pPr>
              <a:buClrTx/>
            </a:pPr>
            <a:r>
              <a:rPr lang="en-US" dirty="0" smtClean="0">
                <a:solidFill>
                  <a:schemeClr val="bg2"/>
                </a:solidFill>
              </a:rPr>
              <a:t>The disciples are referred to as children of the </a:t>
            </a:r>
            <a:r>
              <a:rPr lang="en-US" dirty="0" err="1" smtClean="0">
                <a:solidFill>
                  <a:schemeClr val="bg2"/>
                </a:solidFill>
              </a:rPr>
              <a:t>bridechamber</a:t>
            </a:r>
            <a:r>
              <a:rPr lang="en-US" dirty="0" smtClean="0">
                <a:solidFill>
                  <a:schemeClr val="bg2"/>
                </a:solidFill>
              </a:rPr>
              <a:t>.</a:t>
            </a:r>
          </a:p>
          <a:p>
            <a:pPr lvl="1">
              <a:buClrTx/>
            </a:pPr>
            <a:r>
              <a:rPr lang="en-US" dirty="0" smtClean="0">
                <a:solidFill>
                  <a:schemeClr val="bg2"/>
                </a:solidFill>
              </a:rPr>
              <a:t>Or friends of the bridegroom. (Not the Bride)</a:t>
            </a:r>
          </a:p>
          <a:p>
            <a:pPr lvl="1">
              <a:buClrTx/>
            </a:pPr>
            <a:r>
              <a:rPr lang="en-US" dirty="0" smtClean="0">
                <a:solidFill>
                  <a:schemeClr val="bg2"/>
                </a:solidFill>
              </a:rPr>
              <a:t>During this time in the Gospel, we have not witnessed the death and resurrection of Jesus Christ so the church age has not yet begun. </a:t>
            </a:r>
          </a:p>
          <a:p>
            <a:pPr>
              <a:buClrTx/>
            </a:pPr>
            <a:r>
              <a:rPr lang="en-US" dirty="0" smtClean="0">
                <a:solidFill>
                  <a:schemeClr val="bg2"/>
                </a:solidFill>
              </a:rPr>
              <a:t>The O.T. saints, Tribulation saints (Believers outside the context of the church age) would be considered friends of the bridegroom.</a:t>
            </a: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THE ABSENCE OF THE MESSIAH</a:t>
            </a:r>
            <a:endParaRPr lang="en-US" sz="4200" dirty="0">
              <a:solidFill>
                <a:schemeClr val="bg2"/>
              </a:solidFill>
            </a:endParaRPr>
          </a:p>
        </p:txBody>
      </p:sp>
      <p:sp>
        <p:nvSpPr>
          <p:cNvPr id="3" name="Content Placeholder 2"/>
          <p:cNvSpPr>
            <a:spLocks noGrp="1"/>
          </p:cNvSpPr>
          <p:nvPr>
            <p:ph idx="1"/>
          </p:nvPr>
        </p:nvSpPr>
        <p:spPr>
          <a:xfrm>
            <a:off x="685800" y="2209799"/>
            <a:ext cx="8249730" cy="4338385"/>
          </a:xfrm>
        </p:spPr>
        <p:txBody>
          <a:bodyPr>
            <a:normAutofit/>
          </a:bodyPr>
          <a:lstStyle/>
          <a:p>
            <a:pPr>
              <a:buClr>
                <a:schemeClr val="tx2">
                  <a:lumMod val="10000"/>
                  <a:lumOff val="90000"/>
                </a:schemeClr>
              </a:buClr>
            </a:pPr>
            <a:r>
              <a:rPr lang="en-US" dirty="0" smtClean="0">
                <a:solidFill>
                  <a:srgbClr val="EAEBE9"/>
                </a:solidFill>
              </a:rPr>
              <a:t>Matthew Henry said it like this, ”When Christ shall leave them with their hearts full of sorrow, their hands full of work, and the world full of enmity and rage against them, </a:t>
            </a:r>
            <a:r>
              <a:rPr lang="en-US" i="1" dirty="0" smtClean="0">
                <a:solidFill>
                  <a:srgbClr val="EAEBE9"/>
                </a:solidFill>
              </a:rPr>
              <a:t>then shall they fast.”</a:t>
            </a:r>
            <a:endParaRPr lang="en-US" dirty="0" smtClean="0">
              <a:solidFill>
                <a:srgbClr val="EAEBE9"/>
              </a:solidFill>
            </a:endParaRPr>
          </a:p>
          <a:p>
            <a:pPr>
              <a:buClr>
                <a:schemeClr val="tx2">
                  <a:lumMod val="10000"/>
                  <a:lumOff val="90000"/>
                </a:schemeClr>
              </a:buClr>
            </a:pPr>
            <a:r>
              <a:rPr lang="en-US" b="1" dirty="0" smtClean="0">
                <a:solidFill>
                  <a:srgbClr val="EAEBE9"/>
                </a:solidFill>
              </a:rPr>
              <a:t>KEY POINT #1</a:t>
            </a:r>
            <a:r>
              <a:rPr lang="en-US" dirty="0" smtClean="0">
                <a:solidFill>
                  <a:srgbClr val="EAEBE9"/>
                </a:solidFill>
              </a:rPr>
              <a:t/>
            </a:r>
            <a:br>
              <a:rPr lang="en-US" dirty="0" smtClean="0">
                <a:solidFill>
                  <a:srgbClr val="EAEBE9"/>
                </a:solidFill>
              </a:rPr>
            </a:br>
            <a:r>
              <a:rPr lang="en-US" b="1" dirty="0" smtClean="0">
                <a:solidFill>
                  <a:srgbClr val="EAEBE9"/>
                </a:solidFill>
              </a:rPr>
              <a:t>Fasting should elevate our desires to say, “Even so come quickly”.</a:t>
            </a: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FASTING INVOLVES MOURNING</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fontScale="85000" lnSpcReduction="20000"/>
          </a:bodyPr>
          <a:lstStyle/>
          <a:p>
            <a:pPr>
              <a:buClrTx/>
            </a:pPr>
            <a:r>
              <a:rPr lang="en-US" dirty="0" smtClean="0">
                <a:solidFill>
                  <a:srgbClr val="EAEBE9"/>
                </a:solidFill>
              </a:rPr>
              <a:t>James 4:7-10</a:t>
            </a:r>
          </a:p>
          <a:p>
            <a:pPr>
              <a:buClrTx/>
            </a:pPr>
            <a:r>
              <a:rPr lang="en-US" dirty="0" smtClean="0">
                <a:solidFill>
                  <a:srgbClr val="EAEBE9"/>
                </a:solidFill>
              </a:rPr>
              <a:t>In the O.T. the children of Israel mourned in anticipation of their Messiah. They mourned over their sin or horrible predicament. </a:t>
            </a:r>
          </a:p>
          <a:p>
            <a:pPr>
              <a:buClrTx/>
            </a:pPr>
            <a:r>
              <a:rPr lang="en-US" dirty="0" smtClean="0">
                <a:solidFill>
                  <a:srgbClr val="EAEBE9"/>
                </a:solidFill>
              </a:rPr>
              <a:t>Now we mourn, not in hope of our salvation, knowing that Christ has already come to PROMISE us our security in him. We mourn for our suffering brothers and sisters. We mourn over sin that still lingers. We mourn to see Jesus once again.</a:t>
            </a:r>
          </a:p>
          <a:p>
            <a:pPr>
              <a:buClrTx/>
            </a:pPr>
            <a:r>
              <a:rPr lang="en-US" dirty="0" smtClean="0">
                <a:solidFill>
                  <a:srgbClr val="EAEBE9"/>
                </a:solidFill>
              </a:rPr>
              <a:t>KEY POINT #2</a:t>
            </a:r>
            <a:br>
              <a:rPr lang="en-US" dirty="0" smtClean="0">
                <a:solidFill>
                  <a:srgbClr val="EAEBE9"/>
                </a:solidFill>
              </a:rPr>
            </a:br>
            <a:r>
              <a:rPr lang="en-US" dirty="0" smtClean="0">
                <a:solidFill>
                  <a:srgbClr val="EAEBE9"/>
                </a:solidFill>
              </a:rPr>
              <a:t>Jesus led his disciples celebrating the closeness of God with man whereas the Pharisee’s disciples were still living in a place of mourning or sorrow.</a:t>
            </a:r>
          </a:p>
          <a:p>
            <a:pPr>
              <a:buClr>
                <a:schemeClr val="tx2">
                  <a:lumMod val="10000"/>
                  <a:lumOff val="90000"/>
                </a:schemeClr>
              </a:buClr>
            </a:pPr>
            <a:r>
              <a:rPr lang="en-US" dirty="0" smtClean="0">
                <a:solidFill>
                  <a:srgbClr val="EAEBE9"/>
                </a:solidFill>
              </a:rPr>
              <a:t>KEY POINT #3</a:t>
            </a:r>
            <a:br>
              <a:rPr lang="en-US" dirty="0" smtClean="0">
                <a:solidFill>
                  <a:srgbClr val="EAEBE9"/>
                </a:solidFill>
              </a:rPr>
            </a:br>
            <a:r>
              <a:rPr lang="en-US" dirty="0" smtClean="0">
                <a:solidFill>
                  <a:srgbClr val="EAEBE9"/>
                </a:solidFill>
              </a:rPr>
              <a:t>Fasting should not relieve us of our desperation for God but rather it should enlarge our longing to see him face to face. </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p:txBody>
          <a:bodyPr>
            <a:normAutofit/>
          </a:bodyPr>
          <a:lstStyle/>
          <a:p>
            <a:r>
              <a:rPr lang="en-US" sz="4000" dirty="0" smtClean="0"/>
              <a:t>Fasting, Coverings </a:t>
            </a:r>
            <a:r>
              <a:rPr lang="en-US" sz="4000" smtClean="0"/>
              <a:t>and Containers</a:t>
            </a:r>
            <a:endParaRPr lang="en-US" sz="40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400" dirty="0" smtClean="0">
                <a:solidFill>
                  <a:srgbClr val="EAEBE9"/>
                </a:solidFill>
              </a:rPr>
              <a:t>ALL THINGS FOR YOUR SAKE</a:t>
            </a:r>
            <a:endParaRPr lang="en-US" sz="4400"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2 Corinthians 12:7-9, Ephesians 2:1-7</a:t>
            </a:r>
          </a:p>
          <a:p>
            <a:pPr>
              <a:buClr>
                <a:schemeClr val="tx2">
                  <a:lumMod val="10000"/>
                  <a:lumOff val="90000"/>
                </a:schemeClr>
              </a:buClr>
            </a:pPr>
            <a:r>
              <a:rPr lang="en-US" dirty="0" smtClean="0">
                <a:solidFill>
                  <a:srgbClr val="EAEBE9"/>
                </a:solidFill>
              </a:rPr>
              <a:t>God allows things in my life, so I can receive God’s grace. </a:t>
            </a:r>
          </a:p>
          <a:p>
            <a:pPr>
              <a:buClr>
                <a:schemeClr val="tx2">
                  <a:lumMod val="10000"/>
                  <a:lumOff val="90000"/>
                </a:schemeClr>
              </a:buClr>
            </a:pPr>
            <a:r>
              <a:rPr lang="en-US" dirty="0" smtClean="0">
                <a:solidFill>
                  <a:srgbClr val="EAEBE9"/>
                </a:solidFill>
              </a:rPr>
              <a:t>God’s grace manifested in my life reveals my past and current needs for the Savior and subsequently God’s unequaled kindness towards humanity.</a:t>
            </a:r>
          </a:p>
          <a:p>
            <a:pPr>
              <a:buClr>
                <a:schemeClr val="tx2">
                  <a:lumMod val="10000"/>
                  <a:lumOff val="90000"/>
                </a:schemeClr>
              </a:buClr>
            </a:pPr>
            <a:r>
              <a:rPr lang="en-US" dirty="0" smtClean="0">
                <a:solidFill>
                  <a:srgbClr val="EAEBE9"/>
                </a:solidFill>
              </a:rPr>
              <a:t>2 things Satan runs away from: God’s Word and Grace</a:t>
            </a:r>
          </a:p>
          <a:p>
            <a:pPr>
              <a:buNone/>
            </a:pP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FASTING REVIEWED</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fontScale="92500"/>
          </a:bodyPr>
          <a:lstStyle/>
          <a:p>
            <a:pPr>
              <a:buClrTx/>
            </a:pPr>
            <a:r>
              <a:rPr lang="en-US" dirty="0" smtClean="0">
                <a:solidFill>
                  <a:srgbClr val="EAEBE9"/>
                </a:solidFill>
              </a:rPr>
              <a:t>Matthew 9:14-15</a:t>
            </a:r>
          </a:p>
          <a:p>
            <a:pPr>
              <a:buClrTx/>
            </a:pPr>
            <a:r>
              <a:rPr lang="en-US" dirty="0" smtClean="0">
                <a:solidFill>
                  <a:srgbClr val="EAEBE9"/>
                </a:solidFill>
              </a:rPr>
              <a:t>KEY POINT #1</a:t>
            </a:r>
            <a:br>
              <a:rPr lang="en-US" dirty="0" smtClean="0">
                <a:solidFill>
                  <a:srgbClr val="EAEBE9"/>
                </a:solidFill>
              </a:rPr>
            </a:br>
            <a:r>
              <a:rPr lang="en-US" dirty="0" smtClean="0">
                <a:solidFill>
                  <a:srgbClr val="EAEBE9"/>
                </a:solidFill>
              </a:rPr>
              <a:t>Fasting should elevate our desires to say, “Even so come quickly”.</a:t>
            </a:r>
          </a:p>
          <a:p>
            <a:pPr>
              <a:buClrTx/>
            </a:pPr>
            <a:r>
              <a:rPr lang="en-US" dirty="0" smtClean="0">
                <a:solidFill>
                  <a:srgbClr val="EAEBE9"/>
                </a:solidFill>
              </a:rPr>
              <a:t>KEY POINT #2</a:t>
            </a:r>
            <a:br>
              <a:rPr lang="en-US" dirty="0" smtClean="0">
                <a:solidFill>
                  <a:srgbClr val="EAEBE9"/>
                </a:solidFill>
              </a:rPr>
            </a:br>
            <a:r>
              <a:rPr lang="en-US" dirty="0" smtClean="0">
                <a:solidFill>
                  <a:srgbClr val="EAEBE9"/>
                </a:solidFill>
              </a:rPr>
              <a:t>Jesus led his disciples celebrating the closeness of God with man whereas the Pharisee’s disciples were still living in a place of mourning or sorrow.</a:t>
            </a:r>
          </a:p>
          <a:p>
            <a:pPr>
              <a:buClr>
                <a:schemeClr val="tx2">
                  <a:lumMod val="10000"/>
                  <a:lumOff val="90000"/>
                </a:schemeClr>
              </a:buClr>
            </a:pPr>
            <a:r>
              <a:rPr lang="en-US" dirty="0" smtClean="0">
                <a:solidFill>
                  <a:srgbClr val="EAEBE9"/>
                </a:solidFill>
              </a:rPr>
              <a:t>KEY POINT #3</a:t>
            </a:r>
            <a:br>
              <a:rPr lang="en-US" dirty="0" smtClean="0">
                <a:solidFill>
                  <a:srgbClr val="EAEBE9"/>
                </a:solidFill>
              </a:rPr>
            </a:br>
            <a:r>
              <a:rPr lang="en-US" dirty="0" smtClean="0">
                <a:solidFill>
                  <a:srgbClr val="EAEBE9"/>
                </a:solidFill>
              </a:rPr>
              <a:t>Fasting should not relieve us of our desperation for God but rather it should enlarge our longing to see him face to face. </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COVERINGS AND CONTAINERS</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a:bodyPr>
          <a:lstStyle/>
          <a:p>
            <a:pPr>
              <a:buClrTx/>
            </a:pPr>
            <a:r>
              <a:rPr lang="en-US" dirty="0" smtClean="0">
                <a:solidFill>
                  <a:srgbClr val="EAEBE9"/>
                </a:solidFill>
              </a:rPr>
              <a:t>Luke 5:36-39, Genesis 3:21, 21:14-15, Galatians 4:21-26</a:t>
            </a:r>
          </a:p>
          <a:p>
            <a:pPr>
              <a:buClrTx/>
            </a:pPr>
            <a:r>
              <a:rPr lang="en-US" dirty="0" smtClean="0">
                <a:solidFill>
                  <a:srgbClr val="EAEBE9"/>
                </a:solidFill>
              </a:rPr>
              <a:t>Ezekiel 36:26, 2 Corinthians 5:17</a:t>
            </a:r>
          </a:p>
          <a:p>
            <a:pPr>
              <a:buClrTx/>
            </a:pPr>
            <a:r>
              <a:rPr lang="en-US" dirty="0" smtClean="0">
                <a:solidFill>
                  <a:srgbClr val="EAEBE9"/>
                </a:solidFill>
              </a:rPr>
              <a:t>Adam and Eve were made garments out of animal skins. </a:t>
            </a:r>
          </a:p>
          <a:p>
            <a:pPr lvl="1">
              <a:buClrTx/>
            </a:pPr>
            <a:r>
              <a:rPr lang="en-US" dirty="0" smtClean="0">
                <a:solidFill>
                  <a:srgbClr val="EAEBE9"/>
                </a:solidFill>
              </a:rPr>
              <a:t>An animal had to shed it’s blood and die to cover their sin. </a:t>
            </a:r>
          </a:p>
          <a:p>
            <a:pPr>
              <a:buClrTx/>
            </a:pPr>
            <a:r>
              <a:rPr lang="en-US" dirty="0" smtClean="0">
                <a:solidFill>
                  <a:srgbClr val="EAEBE9"/>
                </a:solidFill>
              </a:rPr>
              <a:t>Hagar, the bondwoman represented the Law. </a:t>
            </a:r>
          </a:p>
          <a:p>
            <a:pPr lvl="1">
              <a:buClrTx/>
            </a:pPr>
            <a:r>
              <a:rPr lang="en-US" dirty="0" smtClean="0">
                <a:solidFill>
                  <a:srgbClr val="EAEBE9"/>
                </a:solidFill>
              </a:rPr>
              <a:t>The Old bottle = The Law (keeps us in bondage)</a:t>
            </a:r>
          </a:p>
          <a:p>
            <a:pPr lvl="1">
              <a:buClrTx/>
            </a:pPr>
            <a:r>
              <a:rPr lang="en-US" dirty="0" smtClean="0">
                <a:solidFill>
                  <a:srgbClr val="EAEBE9"/>
                </a:solidFill>
              </a:rPr>
              <a:t>The Old bottle can not contain the New wine.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OLD TATTERED GARMENTS</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a:bodyPr>
          <a:lstStyle/>
          <a:p>
            <a:pPr>
              <a:buClrTx/>
            </a:pPr>
            <a:r>
              <a:rPr lang="en-US" dirty="0" smtClean="0">
                <a:solidFill>
                  <a:srgbClr val="EAEBE9"/>
                </a:solidFill>
              </a:rPr>
              <a:t>2 Corinthians 3:16 – Shall be taken away.</a:t>
            </a:r>
          </a:p>
          <a:p>
            <a:pPr>
              <a:buClrTx/>
            </a:pPr>
            <a:r>
              <a:rPr lang="en-US" dirty="0" smtClean="0">
                <a:solidFill>
                  <a:srgbClr val="EAEBE9"/>
                </a:solidFill>
              </a:rPr>
              <a:t>When Christ is taken away, so will the veil. </a:t>
            </a:r>
          </a:p>
          <a:p>
            <a:pPr>
              <a:buClrTx/>
            </a:pPr>
            <a:r>
              <a:rPr lang="en-US" dirty="0" smtClean="0">
                <a:solidFill>
                  <a:srgbClr val="EAEBE9"/>
                </a:solidFill>
              </a:rPr>
              <a:t>Instead of adding Christ to your spirituality, or adding onto the salvation you’ve found in Christ alone, let’s begin simply enjoying who he is in our lives. And if there’s anything you want to do, let’s pray and fast longing to see him again. (Not what you can do for him, but rather, because you want to know him.)</a:t>
            </a:r>
          </a:p>
          <a:p>
            <a:pPr>
              <a:buClrTx/>
            </a:pPr>
            <a:r>
              <a:rPr lang="en-US" dirty="0" smtClean="0">
                <a:solidFill>
                  <a:srgbClr val="EAEBE9"/>
                </a:solidFill>
              </a:rPr>
              <a:t> If this is your heart, believe me, you will want to work for your savior and Lord.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264707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smtClean="0"/>
              <a:t>A Stagnant Spirit &amp; A Stirred Spirit</a:t>
            </a:r>
          </a:p>
        </p:txBody>
      </p:sp>
    </p:spTree>
    <p:extLst>
      <p:ext uri="{BB962C8B-B14F-4D97-AF65-F5344CB8AC3E}">
        <p14:creationId xmlns:p14="http://schemas.microsoft.com/office/powerpoint/2010/main" val="2568858548"/>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A PLACE OF SACRIFICE</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fontScale="92500"/>
          </a:bodyPr>
          <a:lstStyle/>
          <a:p>
            <a:pPr>
              <a:buClrTx/>
            </a:pPr>
            <a:r>
              <a:rPr lang="en-US" dirty="0" smtClean="0">
                <a:solidFill>
                  <a:srgbClr val="EAEBE9"/>
                </a:solidFill>
              </a:rPr>
              <a:t>John 5:1-15, Nehemiah 3</a:t>
            </a:r>
          </a:p>
          <a:p>
            <a:pPr>
              <a:buClrTx/>
            </a:pPr>
            <a:r>
              <a:rPr lang="en-US" dirty="0" smtClean="0">
                <a:solidFill>
                  <a:srgbClr val="EAEBE9"/>
                </a:solidFill>
              </a:rPr>
              <a:t>Bethesda = House of Mercy</a:t>
            </a:r>
          </a:p>
          <a:p>
            <a:pPr>
              <a:buClrTx/>
            </a:pPr>
            <a:r>
              <a:rPr lang="en-US" dirty="0" smtClean="0">
                <a:solidFill>
                  <a:srgbClr val="EAEBE9"/>
                </a:solidFill>
              </a:rPr>
              <a:t>Sheep Gate – Where the Sheep were brought in for ceremonial sacrifice. (Mentioned first and last in Nehemiah 3)</a:t>
            </a:r>
          </a:p>
          <a:p>
            <a:pPr>
              <a:buClrTx/>
            </a:pPr>
            <a:r>
              <a:rPr lang="en-US" dirty="0" smtClean="0">
                <a:solidFill>
                  <a:srgbClr val="EAEBE9"/>
                </a:solidFill>
              </a:rPr>
              <a:t> In a place of sacrifice, sick people were in abundance. </a:t>
            </a:r>
          </a:p>
          <a:p>
            <a:pPr>
              <a:buClrTx/>
            </a:pPr>
            <a:r>
              <a:rPr lang="en-US" dirty="0" smtClean="0">
                <a:solidFill>
                  <a:srgbClr val="EAEBE9"/>
                </a:solidFill>
              </a:rPr>
              <a:t>The water was stirred by a messenger of God. </a:t>
            </a:r>
          </a:p>
          <a:p>
            <a:pPr>
              <a:buClrTx/>
            </a:pPr>
            <a:r>
              <a:rPr lang="en-US" dirty="0" smtClean="0">
                <a:solidFill>
                  <a:srgbClr val="EAEBE9"/>
                </a:solidFill>
              </a:rPr>
              <a:t>People had to see the moving waters and step into the pool.</a:t>
            </a:r>
          </a:p>
          <a:p>
            <a:pPr lvl="1">
              <a:buClrTx/>
            </a:pPr>
            <a:r>
              <a:rPr lang="en-US" dirty="0" smtClean="0">
                <a:solidFill>
                  <a:srgbClr val="EAEBE9"/>
                </a:solidFill>
              </a:rPr>
              <a:t>They had to act on what they saw.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4437235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1"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1"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A PERSONAL STIRRING </a:t>
            </a:r>
            <a:br>
              <a:rPr lang="en-US" sz="4200" dirty="0" smtClean="0">
                <a:solidFill>
                  <a:schemeClr val="bg2"/>
                </a:solidFill>
              </a:rPr>
            </a:br>
            <a:r>
              <a:rPr lang="en-US" sz="4200" dirty="0" smtClean="0">
                <a:solidFill>
                  <a:schemeClr val="bg2"/>
                </a:solidFill>
              </a:rPr>
              <a:t>OF THE SCRIPTURES</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a:bodyPr>
          <a:lstStyle/>
          <a:p>
            <a:pPr>
              <a:buClrTx/>
            </a:pPr>
            <a:r>
              <a:rPr lang="en-US" dirty="0" smtClean="0">
                <a:solidFill>
                  <a:srgbClr val="EAEBE9"/>
                </a:solidFill>
              </a:rPr>
              <a:t>Mark 2:17, James 1:21-25, Deuteronomy 11:18, Ephesians 6:13-14</a:t>
            </a:r>
          </a:p>
          <a:p>
            <a:pPr>
              <a:buClr>
                <a:schemeClr val="tx2">
                  <a:lumMod val="10000"/>
                  <a:lumOff val="90000"/>
                </a:schemeClr>
              </a:buClr>
            </a:pPr>
            <a:r>
              <a:rPr lang="en-US" dirty="0">
                <a:solidFill>
                  <a:schemeClr val="tx2">
                    <a:lumMod val="10000"/>
                    <a:lumOff val="90000"/>
                  </a:schemeClr>
                </a:solidFill>
              </a:rPr>
              <a:t>KEY POINT #</a:t>
            </a:r>
            <a:r>
              <a:rPr lang="en-US" dirty="0" smtClean="0">
                <a:solidFill>
                  <a:schemeClr val="tx2">
                    <a:lumMod val="10000"/>
                    <a:lumOff val="90000"/>
                  </a:schemeClr>
                </a:solidFill>
              </a:rPr>
              <a:t>1</a:t>
            </a:r>
            <a:br>
              <a:rPr lang="en-US" dirty="0" smtClean="0">
                <a:solidFill>
                  <a:schemeClr val="tx2">
                    <a:lumMod val="10000"/>
                    <a:lumOff val="90000"/>
                  </a:schemeClr>
                </a:solidFill>
              </a:rPr>
            </a:br>
            <a:r>
              <a:rPr lang="en-US" dirty="0" smtClean="0">
                <a:solidFill>
                  <a:schemeClr val="tx2">
                    <a:lumMod val="10000"/>
                    <a:lumOff val="90000"/>
                  </a:schemeClr>
                </a:solidFill>
              </a:rPr>
              <a:t>If </a:t>
            </a:r>
            <a:r>
              <a:rPr lang="en-US" dirty="0">
                <a:solidFill>
                  <a:schemeClr val="tx2">
                    <a:lumMod val="10000"/>
                    <a:lumOff val="90000"/>
                  </a:schemeClr>
                </a:solidFill>
              </a:rPr>
              <a:t>you want healing in your life, it’s going to take more than simply seeing the Word of God move. You need to personally experience the Word of God move </a:t>
            </a:r>
            <a:r>
              <a:rPr lang="en-US" u="sng" dirty="0">
                <a:solidFill>
                  <a:schemeClr val="tx2">
                    <a:lumMod val="10000"/>
                    <a:lumOff val="90000"/>
                  </a:schemeClr>
                </a:solidFill>
              </a:rPr>
              <a:t>ON you</a:t>
            </a:r>
            <a:r>
              <a:rPr lang="en-US" dirty="0">
                <a:solidFill>
                  <a:schemeClr val="tx2">
                    <a:lumMod val="10000"/>
                    <a:lumOff val="90000"/>
                  </a:schemeClr>
                </a:solidFill>
              </a:rPr>
              <a:t>. </a:t>
            </a:r>
            <a:endParaRPr lang="en-US" dirty="0" smtClean="0">
              <a:solidFill>
                <a:schemeClr val="tx2">
                  <a:lumMod val="10000"/>
                  <a:lumOff val="90000"/>
                </a:schemeClr>
              </a:solidFill>
            </a:endParaRPr>
          </a:p>
          <a:p>
            <a:endParaRPr lang="en-US" dirty="0">
              <a:solidFill>
                <a:schemeClr val="tx2">
                  <a:lumMod val="10000"/>
                  <a:lumOff val="90000"/>
                </a:schemeClr>
              </a:solidFill>
            </a:endParaRPr>
          </a:p>
          <a:p>
            <a:pPr marL="0" indent="0">
              <a:buClrTx/>
              <a:buNone/>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046464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HOW TO APPLY THE WORD?</a:t>
            </a:r>
            <a:endParaRPr lang="en-US" sz="4200" dirty="0">
              <a:solidFill>
                <a:schemeClr val="bg2"/>
              </a:solidFill>
            </a:endParaRPr>
          </a:p>
        </p:txBody>
      </p:sp>
      <p:sp>
        <p:nvSpPr>
          <p:cNvPr id="3" name="Content Placeholder 2"/>
          <p:cNvSpPr>
            <a:spLocks noGrp="1"/>
          </p:cNvSpPr>
          <p:nvPr>
            <p:ph idx="1"/>
          </p:nvPr>
        </p:nvSpPr>
        <p:spPr>
          <a:xfrm>
            <a:off x="685800" y="2209799"/>
            <a:ext cx="8020221" cy="4648201"/>
          </a:xfrm>
        </p:spPr>
        <p:txBody>
          <a:bodyPr>
            <a:normAutofit/>
          </a:bodyPr>
          <a:lstStyle/>
          <a:p>
            <a:pPr>
              <a:buClrTx/>
            </a:pPr>
            <a:r>
              <a:rPr lang="en-US" dirty="0" smtClean="0">
                <a:solidFill>
                  <a:srgbClr val="EAEBE9"/>
                </a:solidFill>
              </a:rPr>
              <a:t>Hebrews 11:6, John 5:8-15</a:t>
            </a:r>
          </a:p>
          <a:p>
            <a:pPr>
              <a:buClrTx/>
            </a:pPr>
            <a:r>
              <a:rPr lang="en-US" dirty="0" smtClean="0">
                <a:solidFill>
                  <a:srgbClr val="EAEBE9"/>
                </a:solidFill>
              </a:rPr>
              <a:t>Read the Word. </a:t>
            </a:r>
          </a:p>
          <a:p>
            <a:pPr>
              <a:buClrTx/>
            </a:pPr>
            <a:r>
              <a:rPr lang="en-US" dirty="0" smtClean="0">
                <a:solidFill>
                  <a:srgbClr val="EAEBE9"/>
                </a:solidFill>
              </a:rPr>
              <a:t>Meditate on the Word. </a:t>
            </a:r>
          </a:p>
          <a:p>
            <a:pPr>
              <a:buClrTx/>
            </a:pPr>
            <a:r>
              <a:rPr lang="en-US" dirty="0" smtClean="0">
                <a:solidFill>
                  <a:srgbClr val="EAEBE9"/>
                </a:solidFill>
              </a:rPr>
              <a:t>Have Faith to Obey the Word. </a:t>
            </a:r>
          </a:p>
          <a:p>
            <a:pPr>
              <a:buClr>
                <a:schemeClr val="tx2">
                  <a:lumMod val="10000"/>
                  <a:lumOff val="90000"/>
                </a:schemeClr>
              </a:buClr>
            </a:pPr>
            <a:r>
              <a:rPr lang="en-US" dirty="0">
                <a:solidFill>
                  <a:schemeClr val="tx2">
                    <a:lumMod val="10000"/>
                    <a:lumOff val="90000"/>
                  </a:schemeClr>
                </a:solidFill>
              </a:rPr>
              <a:t>KEY POINT </a:t>
            </a:r>
            <a:r>
              <a:rPr lang="en-US" dirty="0" smtClean="0">
                <a:solidFill>
                  <a:schemeClr val="tx2">
                    <a:lumMod val="10000"/>
                    <a:lumOff val="90000"/>
                  </a:schemeClr>
                </a:solidFill>
              </a:rPr>
              <a:t>#2</a:t>
            </a:r>
            <a:br>
              <a:rPr lang="en-US" dirty="0" smtClean="0">
                <a:solidFill>
                  <a:schemeClr val="tx2">
                    <a:lumMod val="10000"/>
                    <a:lumOff val="90000"/>
                  </a:schemeClr>
                </a:solidFill>
              </a:rPr>
            </a:br>
            <a:r>
              <a:rPr lang="en-US" dirty="0" smtClean="0">
                <a:solidFill>
                  <a:srgbClr val="EAEBE9"/>
                </a:solidFill>
              </a:rPr>
              <a:t>Obedience </a:t>
            </a:r>
            <a:r>
              <a:rPr lang="en-US" dirty="0">
                <a:solidFill>
                  <a:srgbClr val="EAEBE9"/>
                </a:solidFill>
              </a:rPr>
              <a:t>is the external element of faith.    </a:t>
            </a:r>
          </a:p>
          <a:p>
            <a:pPr marL="0" indent="0">
              <a:buNone/>
            </a:pPr>
            <a:endParaRPr lang="en-US" dirty="0">
              <a:solidFill>
                <a:schemeClr val="tx2">
                  <a:lumMod val="10000"/>
                  <a:lumOff val="90000"/>
                </a:schemeClr>
              </a:solidFill>
            </a:endParaRPr>
          </a:p>
          <a:p>
            <a:pPr marL="0" indent="0">
              <a:buClrTx/>
              <a:buNone/>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0218345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2" end="2"/>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44226819"/>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smtClean="0"/>
              <a:t>Am I a Christian living by the Law?</a:t>
            </a:r>
          </a:p>
        </p:txBody>
      </p:sp>
    </p:spTree>
    <p:extLst>
      <p:ext uri="{BB962C8B-B14F-4D97-AF65-F5344CB8AC3E}">
        <p14:creationId xmlns:p14="http://schemas.microsoft.com/office/powerpoint/2010/main" val="22526923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COMPELLING FEAR</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Luke 19:10-27, 2 Samuel 6:6-10</a:t>
            </a:r>
          </a:p>
          <a:p>
            <a:pPr>
              <a:buClr>
                <a:schemeClr val="tx2">
                  <a:lumMod val="10000"/>
                  <a:lumOff val="90000"/>
                </a:schemeClr>
              </a:buClr>
            </a:pPr>
            <a:r>
              <a:rPr lang="en-US" dirty="0" smtClean="0">
                <a:solidFill>
                  <a:srgbClr val="EAEBE9"/>
                </a:solidFill>
              </a:rPr>
              <a:t>The fear of the Lord compels us to draw near to him.</a:t>
            </a:r>
          </a:p>
          <a:p>
            <a:pPr>
              <a:buClr>
                <a:schemeClr val="tx2">
                  <a:lumMod val="10000"/>
                  <a:lumOff val="90000"/>
                </a:schemeClr>
              </a:buClr>
            </a:pPr>
            <a:r>
              <a:rPr lang="en-US" dirty="0" smtClean="0">
                <a:solidFill>
                  <a:srgbClr val="EAEBE9"/>
                </a:solidFill>
              </a:rPr>
              <a:t>Satan wants to pervert fear. His type of fear paralyzes people. </a:t>
            </a:r>
          </a:p>
          <a:p>
            <a:pPr lvl="1">
              <a:buClr>
                <a:schemeClr val="tx2">
                  <a:lumMod val="10000"/>
                  <a:lumOff val="90000"/>
                </a:schemeClr>
              </a:buClr>
            </a:pPr>
            <a:r>
              <a:rPr lang="en-US" dirty="0" smtClean="0">
                <a:solidFill>
                  <a:srgbClr val="EAEBE9"/>
                </a:solidFill>
              </a:rPr>
              <a:t>You might live a moral life, but you’ll accomplish nothing for the Lord.  </a:t>
            </a:r>
          </a:p>
          <a:p>
            <a:pPr>
              <a:buClr>
                <a:schemeClr val="tx2">
                  <a:lumMod val="10000"/>
                  <a:lumOff val="90000"/>
                </a:schemeClr>
              </a:buClr>
            </a:pPr>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LAW vs. GRACE</a:t>
            </a:r>
            <a:endParaRPr lang="en-US" sz="4200" dirty="0">
              <a:solidFill>
                <a:schemeClr val="bg2"/>
              </a:solidFill>
            </a:endParaRPr>
          </a:p>
        </p:txBody>
      </p:sp>
      <p:sp>
        <p:nvSpPr>
          <p:cNvPr id="3" name="Content Placeholder 2"/>
          <p:cNvSpPr>
            <a:spLocks noGrp="1"/>
          </p:cNvSpPr>
          <p:nvPr>
            <p:ph idx="1"/>
          </p:nvPr>
        </p:nvSpPr>
        <p:spPr>
          <a:xfrm>
            <a:off x="685800" y="1555571"/>
            <a:ext cx="8020221" cy="4648201"/>
          </a:xfrm>
        </p:spPr>
        <p:txBody>
          <a:bodyPr>
            <a:normAutofit fontScale="77500" lnSpcReduction="20000"/>
          </a:bodyPr>
          <a:lstStyle/>
          <a:p>
            <a:pPr>
              <a:buClrTx/>
            </a:pPr>
            <a:r>
              <a:rPr lang="en-US" dirty="0" smtClean="0">
                <a:solidFill>
                  <a:srgbClr val="EAEBE9"/>
                </a:solidFill>
              </a:rPr>
              <a:t>John 5:6-15</a:t>
            </a:r>
            <a:endParaRPr lang="en-US" dirty="0">
              <a:solidFill>
                <a:srgbClr val="EAEBE9"/>
              </a:solidFill>
            </a:endParaRPr>
          </a:p>
          <a:p>
            <a:pPr>
              <a:buClrTx/>
            </a:pPr>
            <a:r>
              <a:rPr lang="en-US" dirty="0" smtClean="0">
                <a:solidFill>
                  <a:srgbClr val="EAEBE9"/>
                </a:solidFill>
              </a:rPr>
              <a:t>Law-Based Christianity:</a:t>
            </a:r>
          </a:p>
          <a:p>
            <a:pPr>
              <a:buClrTx/>
            </a:pPr>
            <a:r>
              <a:rPr lang="en-US" dirty="0" smtClean="0">
                <a:solidFill>
                  <a:srgbClr val="EAEBE9"/>
                </a:solidFill>
              </a:rPr>
              <a:t>Principle #1</a:t>
            </a:r>
            <a:r>
              <a:rPr lang="en-US" dirty="0">
                <a:solidFill>
                  <a:srgbClr val="EAEBE9"/>
                </a:solidFill>
              </a:rPr>
              <a:t/>
            </a:r>
            <a:br>
              <a:rPr lang="en-US" dirty="0">
                <a:solidFill>
                  <a:srgbClr val="EAEBE9"/>
                </a:solidFill>
              </a:rPr>
            </a:br>
            <a:r>
              <a:rPr lang="en-US" dirty="0" smtClean="0">
                <a:solidFill>
                  <a:schemeClr val="tx2">
                    <a:lumMod val="10000"/>
                    <a:lumOff val="90000"/>
                  </a:schemeClr>
                </a:solidFill>
              </a:rPr>
              <a:t>You’ve become </a:t>
            </a:r>
            <a:r>
              <a:rPr lang="en-US" dirty="0">
                <a:solidFill>
                  <a:schemeClr val="tx2">
                    <a:lumMod val="10000"/>
                    <a:lumOff val="90000"/>
                  </a:schemeClr>
                </a:solidFill>
              </a:rPr>
              <a:t>less gracious in the way you respond to people’s hardships and any response that does come from your mouth is a calculated, measured response based upon </a:t>
            </a:r>
            <a:r>
              <a:rPr lang="en-US" dirty="0" smtClean="0">
                <a:solidFill>
                  <a:schemeClr val="tx2">
                    <a:lumMod val="10000"/>
                    <a:lumOff val="90000"/>
                  </a:schemeClr>
                </a:solidFill>
              </a:rPr>
              <a:t>Scriptures. </a:t>
            </a:r>
            <a:r>
              <a:rPr lang="en-US" dirty="0">
                <a:solidFill>
                  <a:schemeClr val="tx2">
                    <a:lumMod val="10000"/>
                    <a:lumOff val="90000"/>
                  </a:schemeClr>
                </a:solidFill>
              </a:rPr>
              <a:t>But yet there is no compassion for the situation at hand. </a:t>
            </a:r>
            <a:endParaRPr lang="en-US" dirty="0" smtClean="0">
              <a:solidFill>
                <a:schemeClr val="tx2">
                  <a:lumMod val="10000"/>
                  <a:lumOff val="90000"/>
                </a:schemeClr>
              </a:solidFill>
            </a:endParaRPr>
          </a:p>
          <a:p>
            <a:pPr>
              <a:buClrTx/>
            </a:pPr>
            <a:r>
              <a:rPr lang="en-US" dirty="0" smtClean="0">
                <a:solidFill>
                  <a:srgbClr val="EAEBE9"/>
                </a:solidFill>
              </a:rPr>
              <a:t>Principle #2</a:t>
            </a:r>
            <a:br>
              <a:rPr lang="en-US" dirty="0" smtClean="0">
                <a:solidFill>
                  <a:srgbClr val="EAEBE9"/>
                </a:solidFill>
              </a:rPr>
            </a:br>
            <a:r>
              <a:rPr lang="en-US" dirty="0" smtClean="0">
                <a:solidFill>
                  <a:srgbClr val="EAEBE9"/>
                </a:solidFill>
              </a:rPr>
              <a:t>You </a:t>
            </a:r>
            <a:r>
              <a:rPr lang="en-US" dirty="0">
                <a:solidFill>
                  <a:srgbClr val="EAEBE9"/>
                </a:solidFill>
              </a:rPr>
              <a:t>care less for people and more for the law (Word of God). Instead of caring more for people and more the Word of God. </a:t>
            </a:r>
            <a:r>
              <a:rPr lang="en-US" dirty="0" smtClean="0">
                <a:solidFill>
                  <a:srgbClr val="EAEBE9"/>
                </a:solidFill>
              </a:rPr>
              <a:t> The two don’t </a:t>
            </a:r>
            <a:r>
              <a:rPr lang="en-US" dirty="0">
                <a:solidFill>
                  <a:srgbClr val="EAEBE9"/>
                </a:solidFill>
              </a:rPr>
              <a:t>have to be in competition. In fact, the one should build up the other. </a:t>
            </a:r>
            <a:endParaRPr lang="en-US" dirty="0" smtClean="0">
              <a:solidFill>
                <a:srgbClr val="EAEBE9"/>
              </a:solidFill>
            </a:endParaRPr>
          </a:p>
          <a:p>
            <a:r>
              <a:rPr lang="en-US" dirty="0" smtClean="0">
                <a:solidFill>
                  <a:srgbClr val="EAEBE9"/>
                </a:solidFill>
              </a:rPr>
              <a:t>Principle #3</a:t>
            </a:r>
            <a:br>
              <a:rPr lang="en-US" dirty="0" smtClean="0">
                <a:solidFill>
                  <a:srgbClr val="EAEBE9"/>
                </a:solidFill>
              </a:rPr>
            </a:br>
            <a:r>
              <a:rPr lang="en-US" dirty="0">
                <a:solidFill>
                  <a:srgbClr val="EAEBE9"/>
                </a:solidFill>
              </a:rPr>
              <a:t>Y</a:t>
            </a:r>
            <a:r>
              <a:rPr lang="en-US" dirty="0" smtClean="0">
                <a:solidFill>
                  <a:srgbClr val="EAEBE9"/>
                </a:solidFill>
              </a:rPr>
              <a:t>our </a:t>
            </a:r>
            <a:r>
              <a:rPr lang="en-US" dirty="0">
                <a:solidFill>
                  <a:srgbClr val="EAEBE9"/>
                </a:solidFill>
              </a:rPr>
              <a:t>love for God’s Word is not creating an increasing </a:t>
            </a:r>
            <a:r>
              <a:rPr lang="en-US" dirty="0" smtClean="0">
                <a:solidFill>
                  <a:srgbClr val="EAEBE9"/>
                </a:solidFill>
              </a:rPr>
              <a:t>love and longing </a:t>
            </a:r>
            <a:r>
              <a:rPr lang="en-US" dirty="0">
                <a:solidFill>
                  <a:srgbClr val="EAEBE9"/>
                </a:solidFill>
              </a:rPr>
              <a:t>for </a:t>
            </a:r>
            <a:r>
              <a:rPr lang="en-US" dirty="0" smtClean="0">
                <a:solidFill>
                  <a:srgbClr val="EAEBE9"/>
                </a:solidFill>
              </a:rPr>
              <a:t>the redemption of the lost. </a:t>
            </a:r>
            <a:endParaRPr lang="en-US" dirty="0">
              <a:solidFill>
                <a:srgbClr val="EAEBE9"/>
              </a:solidFill>
            </a:endParaRPr>
          </a:p>
          <a:p>
            <a:pPr>
              <a:buClrTx/>
            </a:pPr>
            <a:endParaRPr lang="en-US" dirty="0" smtClean="0">
              <a:solidFill>
                <a:srgbClr val="EAEBE9"/>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4842882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VIOLATIONS OF THE SABBATH</a:t>
            </a:r>
            <a:endParaRPr lang="en-US" sz="4200" dirty="0">
              <a:solidFill>
                <a:schemeClr val="bg2"/>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549159295"/>
              </p:ext>
            </p:extLst>
          </p:nvPr>
        </p:nvGraphicFramePr>
        <p:xfrm>
          <a:off x="0" y="1693265"/>
          <a:ext cx="9788778" cy="4657785"/>
        </p:xfrm>
        <a:graphic>
          <a:graphicData uri="http://schemas.openxmlformats.org/presentationml/2006/ole">
            <mc:AlternateContent xmlns:mc="http://schemas.openxmlformats.org/markup-compatibility/2006">
              <mc:Choice xmlns:v="urn:schemas-microsoft-com:vml" Requires="v">
                <p:oleObj spid="_x0000_s1049" name="Document" r:id="rId3" imgW="5575300" imgH="2654300" progId="Word.Document.12">
                  <p:embed/>
                </p:oleObj>
              </mc:Choice>
              <mc:Fallback>
                <p:oleObj name="Document" r:id="rId3" imgW="5575300" imgH="2654300" progId="Word.Document.12">
                  <p:embed/>
                  <p:pic>
                    <p:nvPicPr>
                      <p:cNvPr id="0" name=""/>
                      <p:cNvPicPr/>
                      <p:nvPr/>
                    </p:nvPicPr>
                    <p:blipFill>
                      <a:blip r:embed="rId4"/>
                      <a:stretch>
                        <a:fillRect/>
                      </a:stretch>
                    </p:blipFill>
                    <p:spPr>
                      <a:xfrm>
                        <a:off x="0" y="1693265"/>
                        <a:ext cx="9788778" cy="4657785"/>
                      </a:xfrm>
                      <a:prstGeom prst="rect">
                        <a:avLst/>
                      </a:prstGeom>
                    </p:spPr>
                  </p:pic>
                </p:oleObj>
              </mc:Fallback>
            </mc:AlternateContent>
          </a:graphicData>
        </a:graphic>
      </p:graphicFrame>
    </p:spTree>
    <p:extLst>
      <p:ext uri="{BB962C8B-B14F-4D97-AF65-F5344CB8AC3E}">
        <p14:creationId xmlns:p14="http://schemas.microsoft.com/office/powerpoint/2010/main" val="924552244"/>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THE SABBATH</a:t>
            </a:r>
            <a:endParaRPr lang="en-US" sz="4200" dirty="0">
              <a:solidFill>
                <a:schemeClr val="bg2"/>
              </a:solidFill>
            </a:endParaRPr>
          </a:p>
        </p:txBody>
      </p:sp>
      <p:sp>
        <p:nvSpPr>
          <p:cNvPr id="3" name="Content Placeholder 2"/>
          <p:cNvSpPr>
            <a:spLocks noGrp="1"/>
          </p:cNvSpPr>
          <p:nvPr>
            <p:ph idx="1"/>
          </p:nvPr>
        </p:nvSpPr>
        <p:spPr>
          <a:xfrm>
            <a:off x="685800" y="2004551"/>
            <a:ext cx="8020221" cy="4648201"/>
          </a:xfrm>
        </p:spPr>
        <p:txBody>
          <a:bodyPr>
            <a:normAutofit/>
          </a:bodyPr>
          <a:lstStyle/>
          <a:p>
            <a:pPr>
              <a:buClrTx/>
            </a:pPr>
            <a:r>
              <a:rPr lang="en-US" dirty="0" smtClean="0">
                <a:solidFill>
                  <a:srgbClr val="EAEBE9"/>
                </a:solidFill>
              </a:rPr>
              <a:t>Exodus 20:8-11, 31:12-17, Isaiah 58, Jeremiah 17, Mark 3:4, Luke 13:14</a:t>
            </a:r>
            <a:endParaRPr lang="en-US" dirty="0">
              <a:solidFill>
                <a:srgbClr val="EAEBE9"/>
              </a:solidFill>
            </a:endParaRPr>
          </a:p>
          <a:p>
            <a:pPr>
              <a:buClrTx/>
            </a:pPr>
            <a:r>
              <a:rPr lang="en-US" dirty="0" smtClean="0">
                <a:solidFill>
                  <a:srgbClr val="EAEBE9"/>
                </a:solidFill>
              </a:rPr>
              <a:t>The Sabbath was meant to Hallow the Lord. </a:t>
            </a:r>
            <a:br>
              <a:rPr lang="en-US" dirty="0" smtClean="0">
                <a:solidFill>
                  <a:srgbClr val="EAEBE9"/>
                </a:solidFill>
              </a:rPr>
            </a:br>
            <a:r>
              <a:rPr lang="en-US" dirty="0" smtClean="0">
                <a:solidFill>
                  <a:srgbClr val="EAEBE9"/>
                </a:solidFill>
              </a:rPr>
              <a:t>It was intended to keep people from their own pursuits. And to give that day to the Lord. </a:t>
            </a:r>
          </a:p>
          <a:p>
            <a:pPr marL="0" indent="0">
              <a:buClrTx/>
              <a:buNone/>
            </a:pPr>
            <a:endParaRPr lang="en-US" dirty="0" smtClean="0">
              <a:solidFill>
                <a:srgbClr val="EAEBE9"/>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2971551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CHRIST THE LAW BREAKER?</a:t>
            </a:r>
            <a:endParaRPr lang="en-US" sz="4200" dirty="0">
              <a:solidFill>
                <a:schemeClr val="bg2"/>
              </a:solidFill>
            </a:endParaRPr>
          </a:p>
        </p:txBody>
      </p:sp>
      <p:sp>
        <p:nvSpPr>
          <p:cNvPr id="3" name="Content Placeholder 2"/>
          <p:cNvSpPr>
            <a:spLocks noGrp="1"/>
          </p:cNvSpPr>
          <p:nvPr>
            <p:ph idx="1"/>
          </p:nvPr>
        </p:nvSpPr>
        <p:spPr>
          <a:xfrm>
            <a:off x="685800" y="2004551"/>
            <a:ext cx="8020221" cy="4648201"/>
          </a:xfrm>
        </p:spPr>
        <p:txBody>
          <a:bodyPr>
            <a:normAutofit/>
          </a:bodyPr>
          <a:lstStyle/>
          <a:p>
            <a:pPr>
              <a:buClrTx/>
            </a:pPr>
            <a:r>
              <a:rPr lang="en-US" dirty="0" smtClean="0">
                <a:solidFill>
                  <a:srgbClr val="EAEBE9"/>
                </a:solidFill>
              </a:rPr>
              <a:t>Christ’s response was that, “my Father is working so I’m going to work.”</a:t>
            </a:r>
          </a:p>
          <a:p>
            <a:pPr>
              <a:buClrTx/>
            </a:pPr>
            <a:r>
              <a:rPr lang="en-US" dirty="0" smtClean="0">
                <a:solidFill>
                  <a:srgbClr val="EAEBE9"/>
                </a:solidFill>
              </a:rPr>
              <a:t>Christ subordinated himself to the Father. </a:t>
            </a:r>
          </a:p>
          <a:p>
            <a:pPr>
              <a:buClrTx/>
            </a:pPr>
            <a:r>
              <a:rPr lang="en-US" dirty="0" smtClean="0">
                <a:solidFill>
                  <a:srgbClr val="EAEBE9"/>
                </a:solidFill>
              </a:rPr>
              <a:t>Christ was given authority by the Father.  </a:t>
            </a:r>
          </a:p>
          <a:p>
            <a:pPr>
              <a:buClrTx/>
            </a:pPr>
            <a:r>
              <a:rPr lang="en-US" dirty="0">
                <a:solidFill>
                  <a:srgbClr val="EAEBE9"/>
                </a:solidFill>
              </a:rPr>
              <a:t>KEY THEME: 	</a:t>
            </a:r>
            <a:r>
              <a:rPr lang="en-US" dirty="0" smtClean="0">
                <a:solidFill>
                  <a:srgbClr val="EAEBE9"/>
                </a:solidFill>
              </a:rPr>
              <a:t/>
            </a:r>
            <a:br>
              <a:rPr lang="en-US" dirty="0" smtClean="0">
                <a:solidFill>
                  <a:srgbClr val="EAEBE9"/>
                </a:solidFill>
              </a:rPr>
            </a:br>
            <a:r>
              <a:rPr lang="en-US" dirty="0" smtClean="0">
                <a:solidFill>
                  <a:srgbClr val="EAEBE9"/>
                </a:solidFill>
              </a:rPr>
              <a:t>Whatever </a:t>
            </a:r>
            <a:r>
              <a:rPr lang="en-US" dirty="0">
                <a:solidFill>
                  <a:srgbClr val="EAEBE9"/>
                </a:solidFill>
              </a:rPr>
              <a:t>we see the Lord doing, we should be found doing. If you can’t find God in your ministry, then I’d consider rethinking your ministry</a:t>
            </a:r>
            <a:r>
              <a:rPr lang="en-US">
                <a:solidFill>
                  <a:srgbClr val="EAEBE9"/>
                </a:solidFill>
              </a:rPr>
              <a:t>.  </a:t>
            </a:r>
            <a:r>
              <a:rPr lang="en-US" smtClean="0">
                <a:solidFill>
                  <a:srgbClr val="EAEBE9"/>
                </a:solidFill>
              </a:rPr>
              <a:t> </a:t>
            </a:r>
            <a:endParaRPr lang="en-US" dirty="0" smtClean="0">
              <a:solidFill>
                <a:srgbClr val="EAEBE9"/>
              </a:solidFill>
            </a:endParaRPr>
          </a:p>
          <a:p>
            <a:pPr marL="0" indent="0">
              <a:buClrTx/>
              <a:buNone/>
            </a:pPr>
            <a:endParaRPr lang="en-US" dirty="0" smtClean="0">
              <a:solidFill>
                <a:srgbClr val="EAEBE9"/>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744960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59930490"/>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smtClean="0"/>
              <a:t>Verily, Verily</a:t>
            </a:r>
          </a:p>
        </p:txBody>
      </p:sp>
    </p:spTree>
    <p:extLst>
      <p:ext uri="{BB962C8B-B14F-4D97-AF65-F5344CB8AC3E}">
        <p14:creationId xmlns:p14="http://schemas.microsoft.com/office/powerpoint/2010/main" val="480477430"/>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SET PEOPLE FREE </a:t>
            </a:r>
            <a:br>
              <a:rPr lang="en-US" sz="4200" dirty="0" smtClean="0">
                <a:solidFill>
                  <a:schemeClr val="bg2"/>
                </a:solidFill>
              </a:rPr>
            </a:br>
            <a:r>
              <a:rPr lang="en-US" sz="4200" dirty="0" smtClean="0">
                <a:solidFill>
                  <a:schemeClr val="bg2"/>
                </a:solidFill>
              </a:rPr>
              <a:t>WITH THE SCRIPTURES</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Mark 2:27-28</a:t>
            </a:r>
          </a:p>
          <a:p>
            <a:pPr>
              <a:buClrTx/>
            </a:pPr>
            <a:r>
              <a:rPr lang="en-US" b="1" dirty="0" smtClean="0">
                <a:solidFill>
                  <a:schemeClr val="tx2">
                    <a:lumMod val="10000"/>
                    <a:lumOff val="90000"/>
                  </a:schemeClr>
                </a:solidFill>
              </a:rPr>
              <a:t>KEY </a:t>
            </a:r>
            <a:r>
              <a:rPr lang="en-US" b="1" dirty="0">
                <a:solidFill>
                  <a:schemeClr val="tx2">
                    <a:lumMod val="10000"/>
                    <a:lumOff val="90000"/>
                  </a:schemeClr>
                </a:solidFill>
              </a:rPr>
              <a:t>POINT #1</a:t>
            </a:r>
            <a:br>
              <a:rPr lang="en-US" b="1" dirty="0">
                <a:solidFill>
                  <a:schemeClr val="tx2">
                    <a:lumMod val="10000"/>
                    <a:lumOff val="90000"/>
                  </a:schemeClr>
                </a:solidFill>
              </a:rPr>
            </a:br>
            <a:r>
              <a:rPr lang="en-US" dirty="0">
                <a:solidFill>
                  <a:schemeClr val="tx2">
                    <a:lumMod val="10000"/>
                    <a:lumOff val="90000"/>
                  </a:schemeClr>
                </a:solidFill>
              </a:rPr>
              <a:t>The Bible can either be used to set people free (which requires personal engagement) or it can be used to be a merciless judge (which typically is defined by personal detachment). </a:t>
            </a: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8909885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Tx/>
            </a:pPr>
            <a:r>
              <a:rPr lang="en-US" dirty="0" smtClean="0">
                <a:solidFill>
                  <a:srgbClr val="EAEBE9"/>
                </a:solidFill>
              </a:rPr>
              <a:t>John 5:16-23</a:t>
            </a:r>
          </a:p>
          <a:p>
            <a:pPr>
              <a:buClrTx/>
            </a:pPr>
            <a:r>
              <a:rPr lang="en-US" dirty="0" smtClean="0">
                <a:solidFill>
                  <a:schemeClr val="tx2">
                    <a:lumMod val="10000"/>
                    <a:lumOff val="90000"/>
                  </a:schemeClr>
                </a:solidFill>
              </a:rPr>
              <a:t>Verily = Amen (So be it, it is true)</a:t>
            </a:r>
          </a:p>
          <a:p>
            <a:pPr>
              <a:buClrTx/>
            </a:pPr>
            <a:r>
              <a:rPr lang="en-US" dirty="0" smtClean="0">
                <a:solidFill>
                  <a:schemeClr val="tx2">
                    <a:lumMod val="10000"/>
                    <a:lumOff val="90000"/>
                  </a:schemeClr>
                </a:solidFill>
              </a:rPr>
              <a:t>1</a:t>
            </a:r>
            <a:r>
              <a:rPr lang="en-US" baseline="30000" dirty="0" smtClean="0">
                <a:solidFill>
                  <a:schemeClr val="tx2">
                    <a:lumMod val="10000"/>
                    <a:lumOff val="90000"/>
                  </a:schemeClr>
                </a:solidFill>
              </a:rPr>
              <a:t>st</a:t>
            </a:r>
            <a:r>
              <a:rPr lang="en-US" dirty="0" smtClean="0">
                <a:solidFill>
                  <a:schemeClr val="tx2">
                    <a:lumMod val="10000"/>
                    <a:lumOff val="90000"/>
                  </a:schemeClr>
                </a:solidFill>
              </a:rPr>
              <a:t> Verily, Verily – I can do nothing of myself. </a:t>
            </a:r>
          </a:p>
          <a:p>
            <a:pPr>
              <a:buClrTx/>
            </a:pPr>
            <a:r>
              <a:rPr lang="en-US" dirty="0" smtClean="0">
                <a:solidFill>
                  <a:schemeClr val="tx2">
                    <a:lumMod val="10000"/>
                    <a:lumOff val="90000"/>
                  </a:schemeClr>
                </a:solidFill>
              </a:rPr>
              <a:t>Our ability to serve God comes out of his love which has first been given to us. </a:t>
            </a:r>
          </a:p>
          <a:p>
            <a:pPr>
              <a:buClrTx/>
            </a:pPr>
            <a:r>
              <a:rPr lang="en-US" u="sng" dirty="0" smtClean="0">
                <a:solidFill>
                  <a:schemeClr val="tx2">
                    <a:lumMod val="10000"/>
                    <a:lumOff val="90000"/>
                  </a:schemeClr>
                </a:solidFill>
              </a:rPr>
              <a:t>Through God’s love </a:t>
            </a:r>
            <a:r>
              <a:rPr lang="en-US" dirty="0" smtClean="0">
                <a:solidFill>
                  <a:schemeClr val="tx2">
                    <a:lumMod val="10000"/>
                    <a:lumOff val="90000"/>
                  </a:schemeClr>
                </a:solidFill>
              </a:rPr>
              <a:t>we are invited into seeing how he works. </a:t>
            </a:r>
          </a:p>
          <a:p>
            <a:pPr lvl="1">
              <a:buClrTx/>
            </a:pPr>
            <a:r>
              <a:rPr lang="en-US" dirty="0" smtClean="0">
                <a:solidFill>
                  <a:schemeClr val="tx2">
                    <a:lumMod val="10000"/>
                    <a:lumOff val="90000"/>
                  </a:schemeClr>
                </a:solidFill>
              </a:rPr>
              <a:t>Thankfully God has does not withhold his love. </a:t>
            </a:r>
          </a:p>
          <a:p>
            <a:pPr lvl="1">
              <a:buClrTx/>
            </a:pPr>
            <a:r>
              <a:rPr lang="en-US" dirty="0" smtClean="0">
                <a:solidFill>
                  <a:schemeClr val="tx2">
                    <a:lumMod val="10000"/>
                    <a:lumOff val="90000"/>
                  </a:schemeClr>
                </a:solidFill>
              </a:rPr>
              <a:t>The Father’s love to Jesus his Son is a model of transparency.</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41197623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John 5:22-23</a:t>
            </a:r>
          </a:p>
          <a:p>
            <a:pPr>
              <a:buClrTx/>
            </a:pPr>
            <a:r>
              <a:rPr lang="en-US" dirty="0" smtClean="0">
                <a:solidFill>
                  <a:schemeClr val="tx2">
                    <a:lumMod val="10000"/>
                    <a:lumOff val="90000"/>
                  </a:schemeClr>
                </a:solidFill>
              </a:rPr>
              <a:t>Jesus has been given all authority to judge. </a:t>
            </a:r>
          </a:p>
          <a:p>
            <a:pPr>
              <a:buClrTx/>
            </a:pPr>
            <a:r>
              <a:rPr lang="en-US" dirty="0" smtClean="0">
                <a:solidFill>
                  <a:schemeClr val="tx2">
                    <a:lumMod val="10000"/>
                    <a:lumOff val="90000"/>
                  </a:schemeClr>
                </a:solidFill>
              </a:rPr>
              <a:t>And so his first order of business is to… die for all of humanity. </a:t>
            </a:r>
          </a:p>
          <a:p>
            <a:pPr>
              <a:buClrTx/>
            </a:pPr>
            <a:r>
              <a:rPr lang="en-US" dirty="0" smtClean="0">
                <a:solidFill>
                  <a:schemeClr val="tx2">
                    <a:lumMod val="10000"/>
                    <a:lumOff val="90000"/>
                  </a:schemeClr>
                </a:solidFill>
              </a:rPr>
              <a:t>In doing so, he becomes the most honorable offering to God. </a:t>
            </a:r>
          </a:p>
          <a:p>
            <a:pPr marL="457200" lvl="4">
              <a:spcBef>
                <a:spcPts val="2000"/>
              </a:spcBef>
              <a:buClrTx/>
            </a:pPr>
            <a:r>
              <a:rPr lang="en-US" sz="2400" dirty="0">
                <a:solidFill>
                  <a:srgbClr val="EAEBE9"/>
                </a:solidFill>
              </a:rPr>
              <a:t>So in Christ’s </a:t>
            </a:r>
            <a:r>
              <a:rPr lang="en-US" sz="2400" u="sng" dirty="0">
                <a:solidFill>
                  <a:srgbClr val="EAEBE9"/>
                </a:solidFill>
              </a:rPr>
              <a:t>judgment</a:t>
            </a:r>
            <a:r>
              <a:rPr lang="en-US" sz="2400" dirty="0">
                <a:solidFill>
                  <a:srgbClr val="EAEBE9"/>
                </a:solidFill>
              </a:rPr>
              <a:t>, not on mankind, but more so on sin, he most </a:t>
            </a:r>
            <a:r>
              <a:rPr lang="en-US" sz="2400" u="sng" dirty="0">
                <a:solidFill>
                  <a:srgbClr val="EAEBE9"/>
                </a:solidFill>
              </a:rPr>
              <a:t>honorably</a:t>
            </a:r>
            <a:r>
              <a:rPr lang="en-US" sz="2400" dirty="0">
                <a:solidFill>
                  <a:srgbClr val="EAEBE9"/>
                </a:solidFill>
              </a:rPr>
              <a:t> became the way by which all men can be saved.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455211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I CAN DO NOTHING OF MYSELF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
                <a:schemeClr val="tx2">
                  <a:lumMod val="10000"/>
                  <a:lumOff val="90000"/>
                </a:schemeClr>
              </a:buClr>
            </a:pPr>
            <a:r>
              <a:rPr lang="en-US" b="1" dirty="0">
                <a:solidFill>
                  <a:srgbClr val="EAEBE9"/>
                </a:solidFill>
              </a:rPr>
              <a:t>KEY POINT #</a:t>
            </a:r>
            <a:r>
              <a:rPr lang="en-US" b="1" dirty="0" smtClean="0">
                <a:solidFill>
                  <a:srgbClr val="EAEBE9"/>
                </a:solidFill>
              </a:rPr>
              <a:t>2</a:t>
            </a:r>
            <a:r>
              <a:rPr lang="en-US" dirty="0">
                <a:solidFill>
                  <a:srgbClr val="EAEBE9"/>
                </a:solidFill>
              </a:rPr>
              <a:t/>
            </a:r>
            <a:br>
              <a:rPr lang="en-US" dirty="0">
                <a:solidFill>
                  <a:srgbClr val="EAEBE9"/>
                </a:solidFill>
              </a:rPr>
            </a:br>
            <a:r>
              <a:rPr lang="en-US" dirty="0" smtClean="0">
                <a:solidFill>
                  <a:srgbClr val="EAEBE9"/>
                </a:solidFill>
              </a:rPr>
              <a:t>Don’t </a:t>
            </a:r>
            <a:r>
              <a:rPr lang="en-US" dirty="0">
                <a:solidFill>
                  <a:srgbClr val="EAEBE9"/>
                </a:solidFill>
              </a:rPr>
              <a:t>confuse Christ’s most honorable sacrifice as an inability for him to preside as judge over your eternity. His humility should not be misunderstood as an acceptance for your sin. Rather, his sacrifice, is the token of his grace that must be received in order to have lasting peace with God</a:t>
            </a:r>
            <a:r>
              <a:rPr lang="en-US" dirty="0" smtClean="0">
                <a:solidFill>
                  <a:srgbClr val="EAEBE9"/>
                </a:solidFill>
              </a:rPr>
              <a:t>.</a:t>
            </a:r>
            <a:r>
              <a:rPr lang="en-US" b="1" dirty="0">
                <a:solidFill>
                  <a:srgbClr val="EAEBE9"/>
                </a:solidFill>
              </a:rPr>
              <a:t> </a:t>
            </a:r>
            <a:endParaRPr lang="en-US" dirty="0">
              <a:solidFill>
                <a:srgbClr val="EAEBE9"/>
              </a:solidFill>
            </a:endParaRPr>
          </a:p>
          <a:p>
            <a:pPr>
              <a:buClr>
                <a:schemeClr val="tx2">
                  <a:lumMod val="10000"/>
                  <a:lumOff val="90000"/>
                </a:schemeClr>
              </a:buClr>
            </a:pPr>
            <a:r>
              <a:rPr lang="en-US" dirty="0">
                <a:solidFill>
                  <a:srgbClr val="EAEBE9"/>
                </a:solidFill>
              </a:rPr>
              <a:t>If his sacrifice is not received, know that you will be judged fairly and righteously by his strong arm.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0868699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EAEBE9"/>
                </a:solidFill>
              </a:rPr>
              <a:t>THE PRIORITY OF THE WORD OF GOD</a:t>
            </a:r>
            <a:endParaRPr lang="en-US" dirty="0">
              <a:solidFill>
                <a:srgbClr val="EAEBE9"/>
              </a:solidFill>
            </a:endParaRPr>
          </a:p>
        </p:txBody>
      </p:sp>
      <p:sp>
        <p:nvSpPr>
          <p:cNvPr id="3" name="Content Placeholder 2"/>
          <p:cNvSpPr>
            <a:spLocks noGrp="1"/>
          </p:cNvSpPr>
          <p:nvPr>
            <p:ph idx="1"/>
          </p:nvPr>
        </p:nvSpPr>
        <p:spPr/>
        <p:txBody>
          <a:bodyPr/>
          <a:lstStyle/>
          <a:p>
            <a:pPr>
              <a:buClr>
                <a:schemeClr val="tx2">
                  <a:lumMod val="10000"/>
                  <a:lumOff val="90000"/>
                </a:schemeClr>
              </a:buClr>
            </a:pPr>
            <a:r>
              <a:rPr lang="en-US" dirty="0" smtClean="0">
                <a:solidFill>
                  <a:srgbClr val="EAEBE9"/>
                </a:solidFill>
              </a:rPr>
              <a:t>Spiritual Persistence will bring Satanic Resistance. </a:t>
            </a:r>
          </a:p>
          <a:p>
            <a:pPr>
              <a:buClr>
                <a:schemeClr val="tx2">
                  <a:lumMod val="10000"/>
                  <a:lumOff val="90000"/>
                </a:schemeClr>
              </a:buClr>
            </a:pPr>
            <a:r>
              <a:rPr lang="en-US" dirty="0" smtClean="0">
                <a:solidFill>
                  <a:srgbClr val="EAEBE9"/>
                </a:solidFill>
              </a:rPr>
              <a:t>The Power of God on the People of God who have the Word of God.</a:t>
            </a:r>
          </a:p>
          <a:p>
            <a:pPr>
              <a:buClr>
                <a:schemeClr val="tx2">
                  <a:lumMod val="10000"/>
                  <a:lumOff val="90000"/>
                </a:schemeClr>
              </a:buClr>
            </a:pPr>
            <a:r>
              <a:rPr lang="en-US" dirty="0" smtClean="0">
                <a:solidFill>
                  <a:srgbClr val="EAEBE9"/>
                </a:solidFill>
              </a:rPr>
              <a:t>The Word of God does no good if it doesn’t get to people in time.</a:t>
            </a:r>
          </a:p>
          <a:p>
            <a:endParaRPr lang="en-US" dirty="0">
              <a:solidFill>
                <a:srgbClr val="EAEBE9"/>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LISTEN TO CHRIST AND </a:t>
            </a:r>
            <a:br>
              <a:rPr lang="en-US" sz="4200" dirty="0" smtClean="0">
                <a:solidFill>
                  <a:schemeClr val="bg2"/>
                </a:solidFill>
              </a:rPr>
            </a:br>
            <a:r>
              <a:rPr lang="en-US" sz="4200" dirty="0" smtClean="0">
                <a:solidFill>
                  <a:schemeClr val="bg2"/>
                </a:solidFill>
              </a:rPr>
              <a:t>BELIEVE IN THE FATHER</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
                <a:schemeClr val="tx2">
                  <a:lumMod val="10000"/>
                  <a:lumOff val="90000"/>
                </a:schemeClr>
              </a:buClr>
            </a:pPr>
            <a:r>
              <a:rPr lang="en-US" dirty="0" smtClean="0">
                <a:solidFill>
                  <a:srgbClr val="EAEBE9"/>
                </a:solidFill>
              </a:rPr>
              <a:t>John 5:24, Romans 10:14-17</a:t>
            </a:r>
          </a:p>
          <a:p>
            <a:pPr>
              <a:buClr>
                <a:schemeClr val="tx2">
                  <a:lumMod val="10000"/>
                  <a:lumOff val="90000"/>
                </a:schemeClr>
              </a:buClr>
            </a:pPr>
            <a:r>
              <a:rPr lang="en-US" dirty="0" smtClean="0">
                <a:solidFill>
                  <a:srgbClr val="EAEBE9"/>
                </a:solidFill>
              </a:rPr>
              <a:t>2</a:t>
            </a:r>
            <a:r>
              <a:rPr lang="en-US" baseline="30000" dirty="0" smtClean="0">
                <a:solidFill>
                  <a:srgbClr val="EAEBE9"/>
                </a:solidFill>
              </a:rPr>
              <a:t>nd</a:t>
            </a:r>
            <a:r>
              <a:rPr lang="en-US" dirty="0" smtClean="0">
                <a:solidFill>
                  <a:srgbClr val="EAEBE9"/>
                </a:solidFill>
              </a:rPr>
              <a:t> Verily, Verily – Hearing God’s Word and Believing on the Father who sent Jesus is the only way to everlasting life. </a:t>
            </a:r>
          </a:p>
          <a:p>
            <a:pPr lvl="1">
              <a:buClr>
                <a:schemeClr val="tx2">
                  <a:lumMod val="10000"/>
                  <a:lumOff val="90000"/>
                </a:schemeClr>
              </a:buClr>
            </a:pPr>
            <a:r>
              <a:rPr lang="en-US" dirty="0" smtClean="0">
                <a:solidFill>
                  <a:srgbClr val="EAEBE9"/>
                </a:solidFill>
              </a:rPr>
              <a:t>Am I listening to Jesus speak?</a:t>
            </a:r>
          </a:p>
          <a:p>
            <a:pPr lvl="1">
              <a:buClr>
                <a:schemeClr val="tx2">
                  <a:lumMod val="10000"/>
                  <a:lumOff val="90000"/>
                </a:schemeClr>
              </a:buClr>
            </a:pPr>
            <a:r>
              <a:rPr lang="en-US" dirty="0" smtClean="0">
                <a:solidFill>
                  <a:srgbClr val="EAEBE9"/>
                </a:solidFill>
              </a:rPr>
              <a:t>Do I believe what I hear when he does speak?</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161799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THE DEAD WILL HEAR </a:t>
            </a:r>
            <a:br>
              <a:rPr lang="en-US" sz="4200" dirty="0" smtClean="0">
                <a:solidFill>
                  <a:schemeClr val="bg2"/>
                </a:solidFill>
              </a:rPr>
            </a:br>
            <a:r>
              <a:rPr lang="en-US" sz="4200" dirty="0" smtClean="0">
                <a:solidFill>
                  <a:schemeClr val="bg2"/>
                </a:solidFill>
              </a:rPr>
              <a:t>AND BE RESURRECTED</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
                <a:schemeClr val="tx2">
                  <a:lumMod val="10000"/>
                  <a:lumOff val="90000"/>
                </a:schemeClr>
              </a:buClr>
            </a:pPr>
            <a:r>
              <a:rPr lang="en-US" dirty="0" smtClean="0">
                <a:solidFill>
                  <a:srgbClr val="EAEBE9"/>
                </a:solidFill>
              </a:rPr>
              <a:t>John 5:25-30, Ephesians 4:7-11, Isaiah 26:19, Romans 8:29, Hebrews 2:14-15, Revelation 1:5-6</a:t>
            </a:r>
          </a:p>
          <a:p>
            <a:pPr>
              <a:buClr>
                <a:schemeClr val="tx2">
                  <a:lumMod val="10000"/>
                  <a:lumOff val="90000"/>
                </a:schemeClr>
              </a:buClr>
            </a:pPr>
            <a:r>
              <a:rPr lang="en-US" dirty="0" smtClean="0">
                <a:solidFill>
                  <a:srgbClr val="EAEBE9"/>
                </a:solidFill>
              </a:rPr>
              <a:t>3</a:t>
            </a:r>
            <a:r>
              <a:rPr lang="en-US" baseline="30000" dirty="0" smtClean="0">
                <a:solidFill>
                  <a:srgbClr val="EAEBE9"/>
                </a:solidFill>
              </a:rPr>
              <a:t>rd</a:t>
            </a:r>
            <a:r>
              <a:rPr lang="en-US" dirty="0" smtClean="0">
                <a:solidFill>
                  <a:srgbClr val="EAEBE9"/>
                </a:solidFill>
              </a:rPr>
              <a:t> Verily, Verily – The Dead will hear the voice of the Son of God. </a:t>
            </a:r>
          </a:p>
          <a:p>
            <a:pPr lvl="1">
              <a:buClr>
                <a:schemeClr val="tx2">
                  <a:lumMod val="10000"/>
                  <a:lumOff val="90000"/>
                </a:schemeClr>
              </a:buClr>
            </a:pPr>
            <a:r>
              <a:rPr lang="en-US" dirty="0" smtClean="0">
                <a:solidFill>
                  <a:srgbClr val="EAEBE9"/>
                </a:solidFill>
              </a:rPr>
              <a:t>The promise of the resurrection is being given right here. </a:t>
            </a:r>
          </a:p>
          <a:p>
            <a:pPr lvl="1">
              <a:buClr>
                <a:schemeClr val="tx2">
                  <a:lumMod val="10000"/>
                  <a:lumOff val="90000"/>
                </a:schemeClr>
              </a:buClr>
            </a:pPr>
            <a:r>
              <a:rPr lang="en-US" dirty="0" smtClean="0">
                <a:solidFill>
                  <a:srgbClr val="EAEBE9"/>
                </a:solidFill>
              </a:rPr>
              <a:t>The coming of Christ was not just for the present and future generations, it was also a fulfilling of prophecy for those who trusted in God in the O.T. </a:t>
            </a:r>
          </a:p>
          <a:p>
            <a:pPr>
              <a:buClr>
                <a:schemeClr val="tx2">
                  <a:lumMod val="10000"/>
                  <a:lumOff val="90000"/>
                </a:schemeClr>
              </a:buClr>
            </a:pPr>
            <a:r>
              <a:rPr lang="en-US" b="1" dirty="0" smtClean="0">
                <a:solidFill>
                  <a:srgbClr val="EAEBE9"/>
                </a:solidFill>
              </a:rPr>
              <a:t>KEY POINT #3</a:t>
            </a:r>
            <a:br>
              <a:rPr lang="en-US" b="1" dirty="0" smtClean="0">
                <a:solidFill>
                  <a:srgbClr val="EAEBE9"/>
                </a:solidFill>
              </a:rPr>
            </a:br>
            <a:r>
              <a:rPr lang="en-US" dirty="0" smtClean="0">
                <a:solidFill>
                  <a:srgbClr val="EAEBE9"/>
                </a:solidFill>
              </a:rPr>
              <a:t>You </a:t>
            </a:r>
            <a:r>
              <a:rPr lang="en-US" dirty="0">
                <a:solidFill>
                  <a:srgbClr val="EAEBE9"/>
                </a:solidFill>
              </a:rPr>
              <a:t>and I need to be always watching and waiting for Christ to speak so that our dead lives would be awoken. </a:t>
            </a:r>
            <a:endParaRPr lang="en-US" dirty="0" smtClean="0">
              <a:solidFill>
                <a:srgbClr val="EAEBE9"/>
              </a:solidFill>
            </a:endParaRPr>
          </a:p>
          <a:p>
            <a:pPr marL="0" indent="0">
              <a:buClrTx/>
              <a:buNone/>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59848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85232693"/>
      </p:ext>
    </p:extLst>
  </p:cSld>
  <p:clrMapOvr>
    <a:masterClrMapping/>
  </p:clrMapOvr>
  <p:timing>
    <p:tnLst>
      <p:par>
        <p:cTn xmlns:p14="http://schemas.microsoft.com/office/powerpoint/2010/mai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smtClean="0"/>
              <a:t>5 Witnesses</a:t>
            </a:r>
          </a:p>
        </p:txBody>
      </p:sp>
    </p:spTree>
    <p:extLst>
      <p:ext uri="{BB962C8B-B14F-4D97-AF65-F5344CB8AC3E}">
        <p14:creationId xmlns:p14="http://schemas.microsoft.com/office/powerpoint/2010/main" val="3490447943"/>
      </p:ext>
    </p:extLst>
  </p:cSld>
  <p:clrMapOvr>
    <a:masterClrMapping/>
  </p:clrMapOvr>
  <p:timing>
    <p:tnLst>
      <p:par>
        <p:cTn xmlns:p14="http://schemas.microsoft.com/office/powerpoint/2010/mai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BEARING WITNESS OF ONESELF</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Tx/>
            </a:pPr>
            <a:r>
              <a:rPr lang="en-US" dirty="0" smtClean="0">
                <a:solidFill>
                  <a:srgbClr val="EAEBE9"/>
                </a:solidFill>
              </a:rPr>
              <a:t>John 5:31-47, Matthew 18:16, John 8:13-14, 54</a:t>
            </a:r>
            <a:br>
              <a:rPr lang="en-US" dirty="0" smtClean="0">
                <a:solidFill>
                  <a:srgbClr val="EAEBE9"/>
                </a:solidFill>
              </a:rPr>
            </a:br>
            <a:r>
              <a:rPr lang="en-US" dirty="0" smtClean="0">
                <a:solidFill>
                  <a:srgbClr val="EAEBE9"/>
                </a:solidFill>
              </a:rPr>
              <a:t>Proverbs 27:2</a:t>
            </a:r>
          </a:p>
          <a:p>
            <a:pPr>
              <a:buClrTx/>
            </a:pPr>
            <a:r>
              <a:rPr lang="en-US" dirty="0" smtClean="0">
                <a:solidFill>
                  <a:schemeClr val="tx2">
                    <a:lumMod val="10000"/>
                    <a:lumOff val="90000"/>
                  </a:schemeClr>
                </a:solidFill>
              </a:rPr>
              <a:t>The context of, “Christ receiving honor” or of, “God the Father” receiving honor established Christ’s word usage.</a:t>
            </a:r>
          </a:p>
          <a:p>
            <a:pPr lvl="1">
              <a:buClrTx/>
            </a:pPr>
            <a:r>
              <a:rPr lang="en-US" dirty="0" smtClean="0">
                <a:solidFill>
                  <a:schemeClr val="tx2">
                    <a:lumMod val="10000"/>
                    <a:lumOff val="90000"/>
                  </a:schemeClr>
                </a:solidFill>
              </a:rPr>
              <a:t>In John 5:31-47, Christ is saying, I don’t need to be validated by man to know who I am in God. </a:t>
            </a:r>
          </a:p>
          <a:p>
            <a:pPr lvl="1">
              <a:buClrTx/>
            </a:pPr>
            <a:r>
              <a:rPr lang="en-US" dirty="0" smtClean="0">
                <a:solidFill>
                  <a:schemeClr val="tx2">
                    <a:lumMod val="10000"/>
                    <a:lumOff val="90000"/>
                  </a:schemeClr>
                </a:solidFill>
              </a:rPr>
              <a:t>To shamefully push for my own honor in this context would demean the power of God in my life. </a:t>
            </a:r>
          </a:p>
          <a:p>
            <a:pPr>
              <a:buClrTx/>
            </a:pPr>
            <a:r>
              <a:rPr lang="en-US" dirty="0" smtClean="0">
                <a:solidFill>
                  <a:schemeClr val="tx2">
                    <a:lumMod val="10000"/>
                    <a:lumOff val="90000"/>
                  </a:schemeClr>
                </a:solidFill>
              </a:rPr>
              <a:t>In John 8 Christ is comfortable advocating for himself as the Son, because his advocacy points people to knowing God the Father. The whole context of this passage is that of being known of God and a child of the Father.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6266888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JOHN THE BAPTIST</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fontScale="92500"/>
          </a:bodyPr>
          <a:lstStyle/>
          <a:p>
            <a:pPr>
              <a:buClrTx/>
            </a:pPr>
            <a:r>
              <a:rPr lang="en-US" b="1" dirty="0">
                <a:solidFill>
                  <a:schemeClr val="tx2">
                    <a:lumMod val="10000"/>
                    <a:lumOff val="90000"/>
                  </a:schemeClr>
                </a:solidFill>
              </a:rPr>
              <a:t>What does a witness do? </a:t>
            </a:r>
            <a:r>
              <a:rPr lang="en-US" dirty="0">
                <a:solidFill>
                  <a:schemeClr val="tx2">
                    <a:lumMod val="10000"/>
                    <a:lumOff val="90000"/>
                  </a:schemeClr>
                </a:solidFill>
              </a:rPr>
              <a:t>Get this down:</a:t>
            </a:r>
          </a:p>
          <a:p>
            <a:pPr>
              <a:buClrTx/>
            </a:pPr>
            <a:r>
              <a:rPr lang="en-US" dirty="0">
                <a:solidFill>
                  <a:schemeClr val="tx2">
                    <a:lumMod val="10000"/>
                    <a:lumOff val="90000"/>
                  </a:schemeClr>
                </a:solidFill>
              </a:rPr>
              <a:t>A valid witness verifies the truth and points others to the truth. They do not add to the truth or feel the need to make the truth more palpable. The witness simply acknowledges what they have seen in their own life. (In their own experience.) </a:t>
            </a:r>
          </a:p>
          <a:p>
            <a:pPr>
              <a:buClrTx/>
            </a:pPr>
            <a:r>
              <a:rPr lang="en-US" dirty="0" smtClean="0">
                <a:solidFill>
                  <a:srgbClr val="EAEBE9"/>
                </a:solidFill>
              </a:rPr>
              <a:t>John 5:32-35, John 1:7-8, Luke 1:16-17, Matthew 3:5-8</a:t>
            </a:r>
          </a:p>
          <a:p>
            <a:pPr>
              <a:buClrTx/>
            </a:pPr>
            <a:r>
              <a:rPr lang="en-US" dirty="0" smtClean="0">
                <a:solidFill>
                  <a:schemeClr val="tx2">
                    <a:lumMod val="10000"/>
                    <a:lumOff val="90000"/>
                  </a:schemeClr>
                </a:solidFill>
              </a:rPr>
              <a:t>We can be a witness by burning brightly for Jesus. And by causing and prompting repentance and revival in your world. </a:t>
            </a:r>
          </a:p>
          <a:p>
            <a:pPr>
              <a:buClrTx/>
            </a:pPr>
            <a:r>
              <a:rPr lang="en-US" dirty="0" smtClean="0">
                <a:solidFill>
                  <a:schemeClr val="tx2">
                    <a:lumMod val="10000"/>
                    <a:lumOff val="90000"/>
                  </a:schemeClr>
                </a:solidFill>
              </a:rPr>
              <a:t>Simply put, John preached. </a:t>
            </a:r>
            <a:r>
              <a:rPr lang="en-US" dirty="0">
                <a:solidFill>
                  <a:schemeClr val="tx2">
                    <a:lumMod val="10000"/>
                    <a:lumOff val="90000"/>
                  </a:schemeClr>
                </a:solidFill>
              </a:rPr>
              <a:t> </a:t>
            </a:r>
          </a:p>
          <a:p>
            <a:pPr marL="0" indent="0">
              <a:buClrTx/>
              <a:buNone/>
            </a:pP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6266888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JESUS’ OWN WORKS</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chemeClr val="tx2">
                    <a:lumMod val="10000"/>
                    <a:lumOff val="90000"/>
                  </a:schemeClr>
                </a:solidFill>
              </a:rPr>
              <a:t>John 5:36, James 1:21-25</a:t>
            </a:r>
          </a:p>
          <a:p>
            <a:pPr>
              <a:buClrTx/>
            </a:pPr>
            <a:r>
              <a:rPr lang="en-US" dirty="0" smtClean="0">
                <a:solidFill>
                  <a:schemeClr val="tx2">
                    <a:lumMod val="10000"/>
                    <a:lumOff val="90000"/>
                  </a:schemeClr>
                </a:solidFill>
              </a:rPr>
              <a:t>Don’t talk about fruit, let you fruit talk for itself. </a:t>
            </a:r>
            <a:endParaRPr lang="en-US" dirty="0">
              <a:solidFill>
                <a:schemeClr val="tx2">
                  <a:lumMod val="10000"/>
                  <a:lumOff val="90000"/>
                </a:schemeClr>
              </a:solidFill>
            </a:endParaRPr>
          </a:p>
          <a:p>
            <a:pPr>
              <a:buClrTx/>
            </a:pPr>
            <a:r>
              <a:rPr lang="en-US" dirty="0" smtClean="0">
                <a:solidFill>
                  <a:schemeClr val="tx2">
                    <a:lumMod val="10000"/>
                    <a:lumOff val="90000"/>
                  </a:schemeClr>
                </a:solidFill>
              </a:rPr>
              <a:t>We can be a witness by showcasing the works of Jesus in our lives. </a:t>
            </a:r>
          </a:p>
          <a:p>
            <a:pPr>
              <a:buClrTx/>
            </a:pPr>
            <a:r>
              <a:rPr lang="en-US" dirty="0" smtClean="0">
                <a:solidFill>
                  <a:schemeClr val="tx2">
                    <a:lumMod val="10000"/>
                    <a:lumOff val="90000"/>
                  </a:schemeClr>
                </a:solidFill>
              </a:rPr>
              <a:t>Simply put, let your life be on display.</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290715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GOD THE FATHER</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chemeClr val="tx2">
                    <a:lumMod val="10000"/>
                    <a:lumOff val="90000"/>
                  </a:schemeClr>
                </a:solidFill>
              </a:rPr>
              <a:t>John 5:37-38</a:t>
            </a:r>
          </a:p>
          <a:p>
            <a:pPr>
              <a:buClrTx/>
            </a:pPr>
            <a:r>
              <a:rPr lang="en-US" dirty="0" smtClean="0">
                <a:solidFill>
                  <a:schemeClr val="tx2">
                    <a:lumMod val="10000"/>
                    <a:lumOff val="90000"/>
                  </a:schemeClr>
                </a:solidFill>
              </a:rPr>
              <a:t>We can continue in our witness for Jesus despite a lack of reception or fanfare. </a:t>
            </a:r>
          </a:p>
          <a:p>
            <a:pPr>
              <a:buClrTx/>
            </a:pPr>
            <a:r>
              <a:rPr lang="en-US" dirty="0" smtClean="0">
                <a:solidFill>
                  <a:schemeClr val="tx2">
                    <a:lumMod val="10000"/>
                    <a:lumOff val="90000"/>
                  </a:schemeClr>
                </a:solidFill>
              </a:rPr>
              <a:t>Simply put, be sent by God. </a:t>
            </a:r>
            <a:br>
              <a:rPr lang="en-US" dirty="0" smtClean="0">
                <a:solidFill>
                  <a:schemeClr val="tx2">
                    <a:lumMod val="10000"/>
                    <a:lumOff val="90000"/>
                  </a:schemeClr>
                </a:solidFill>
              </a:rPr>
            </a:br>
            <a:r>
              <a:rPr lang="en-US" dirty="0" smtClean="0">
                <a:solidFill>
                  <a:schemeClr val="tx2">
                    <a:lumMod val="10000"/>
                    <a:lumOff val="90000"/>
                  </a:schemeClr>
                </a:solidFill>
              </a:rPr>
              <a:t>Live in that fact. That God Almighty SENT YOU!</a:t>
            </a: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917920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THE SCRIPTURES</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chemeClr val="tx2">
                    <a:lumMod val="10000"/>
                    <a:lumOff val="90000"/>
                  </a:schemeClr>
                </a:solidFill>
              </a:rPr>
              <a:t>John 5:39-40</a:t>
            </a:r>
            <a:r>
              <a:rPr lang="en-US" dirty="0"/>
              <a:t> </a:t>
            </a:r>
            <a:endParaRPr lang="en-US" dirty="0" smtClean="0"/>
          </a:p>
          <a:p>
            <a:pPr>
              <a:buClrTx/>
            </a:pPr>
            <a:r>
              <a:rPr lang="en-US" dirty="0" smtClean="0">
                <a:solidFill>
                  <a:srgbClr val="EAEBE9"/>
                </a:solidFill>
              </a:rPr>
              <a:t>Matthew Henry states, “It is possible for men to be very studious in the letter of the scripture, and yet to be strangers to the power and influence of it.” </a:t>
            </a:r>
          </a:p>
          <a:p>
            <a:pPr>
              <a:buClrTx/>
            </a:pPr>
            <a:r>
              <a:rPr lang="en-US" dirty="0" smtClean="0">
                <a:solidFill>
                  <a:srgbClr val="EAEBE9"/>
                </a:solidFill>
              </a:rPr>
              <a:t>We </a:t>
            </a:r>
            <a:r>
              <a:rPr lang="en-US" dirty="0">
                <a:solidFill>
                  <a:srgbClr val="EAEBE9"/>
                </a:solidFill>
              </a:rPr>
              <a:t>can be a WITNESS by speaking the fulfilled words of prophecy.</a:t>
            </a:r>
          </a:p>
          <a:p>
            <a:pPr>
              <a:buClr>
                <a:schemeClr val="tx2">
                  <a:lumMod val="10000"/>
                  <a:lumOff val="90000"/>
                </a:schemeClr>
              </a:buClr>
            </a:pPr>
            <a:r>
              <a:rPr lang="en-US" dirty="0">
                <a:solidFill>
                  <a:srgbClr val="EAEBE9"/>
                </a:solidFill>
              </a:rPr>
              <a:t>Simply put</a:t>
            </a:r>
            <a:r>
              <a:rPr lang="en-US" dirty="0" smtClean="0">
                <a:solidFill>
                  <a:srgbClr val="EAEBE9"/>
                </a:solidFill>
              </a:rPr>
              <a:t>, </a:t>
            </a:r>
            <a:r>
              <a:rPr lang="en-US" dirty="0">
                <a:solidFill>
                  <a:srgbClr val="EAEBE9"/>
                </a:solidFill>
              </a:rPr>
              <a:t>know the book.</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24901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smtClean="0">
                <a:solidFill>
                  <a:schemeClr val="bg2"/>
                </a:solidFill>
              </a:rPr>
              <a:t>MOSES</a:t>
            </a:r>
            <a:endParaRPr lang="en-US" sz="4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lnSpcReduction="10000"/>
          </a:bodyPr>
          <a:lstStyle/>
          <a:p>
            <a:pPr>
              <a:buClrTx/>
            </a:pPr>
            <a:r>
              <a:rPr lang="en-US" dirty="0" smtClean="0">
                <a:solidFill>
                  <a:schemeClr val="tx2">
                    <a:lumMod val="10000"/>
                    <a:lumOff val="90000"/>
                  </a:schemeClr>
                </a:solidFill>
              </a:rPr>
              <a:t>John 5:46-47</a:t>
            </a:r>
            <a:r>
              <a:rPr lang="en-US" dirty="0"/>
              <a:t> </a:t>
            </a:r>
            <a:endParaRPr lang="en-US" dirty="0" smtClean="0"/>
          </a:p>
          <a:p>
            <a:pPr>
              <a:buClrTx/>
            </a:pPr>
            <a:r>
              <a:rPr lang="en-US" dirty="0" smtClean="0">
                <a:solidFill>
                  <a:srgbClr val="EAEBE9"/>
                </a:solidFill>
              </a:rPr>
              <a:t>Moses and the Law proves our insufficiencies and points to Christ. It is our schoolmaster.</a:t>
            </a:r>
          </a:p>
          <a:p>
            <a:pPr>
              <a:buClrTx/>
            </a:pPr>
            <a:r>
              <a:rPr lang="en-US" dirty="0" smtClean="0">
                <a:solidFill>
                  <a:srgbClr val="EAEBE9"/>
                </a:solidFill>
              </a:rPr>
              <a:t>We can be a witness by revealing the failure of mankind’s righteousness. </a:t>
            </a:r>
          </a:p>
          <a:p>
            <a:pPr>
              <a:buClrTx/>
            </a:pPr>
            <a:r>
              <a:rPr lang="en-US" dirty="0" smtClean="0">
                <a:solidFill>
                  <a:srgbClr val="EAEBE9"/>
                </a:solidFill>
              </a:rPr>
              <a:t>Simply put, we all fall short. </a:t>
            </a:r>
          </a:p>
          <a:p>
            <a:pPr>
              <a:buClrTx/>
            </a:pPr>
            <a:endParaRPr lang="en-US" dirty="0" smtClean="0">
              <a:solidFill>
                <a:srgbClr val="EAEBE9"/>
              </a:solidFill>
            </a:endParaRPr>
          </a:p>
          <a:p>
            <a:pPr>
              <a:buClrTx/>
            </a:pPr>
            <a:r>
              <a:rPr lang="en-US" dirty="0" smtClean="0">
                <a:solidFill>
                  <a:srgbClr val="EAEBE9"/>
                </a:solidFill>
              </a:rPr>
              <a:t>My witness directly coincides with God’s receiving of honor. </a:t>
            </a:r>
            <a:endParaRPr lang="en-US" dirty="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6463157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73721499"/>
      </p:ext>
    </p:extLst>
  </p:cSld>
  <p:clrMapOvr>
    <a:masterClrMapping/>
  </p:clrMapOvr>
  <p:timing>
    <p:tnLst>
      <p:par>
        <p:cTn xmlns:p14="http://schemas.microsoft.com/office/powerpoint/2010/mai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128293" y="3810000"/>
            <a:ext cx="8903452" cy="1752600"/>
          </a:xfrm>
        </p:spPr>
        <p:txBody>
          <a:bodyPr>
            <a:normAutofit fontScale="92500"/>
          </a:bodyPr>
          <a:lstStyle/>
          <a:p>
            <a:r>
              <a:rPr lang="en-US" sz="4000" dirty="0"/>
              <a:t>From Being </a:t>
            </a:r>
            <a:r>
              <a:rPr lang="en-US" sz="4000" dirty="0" smtClean="0"/>
              <a:t>Burdensome to </a:t>
            </a:r>
            <a:endParaRPr lang="en-US" sz="4000" dirty="0"/>
          </a:p>
          <a:p>
            <a:r>
              <a:rPr lang="en-US" sz="4000" dirty="0" smtClean="0"/>
              <a:t>Bearing Burdens and Becoming a Blessing</a:t>
            </a:r>
          </a:p>
        </p:txBody>
      </p:sp>
    </p:spTree>
    <p:extLst>
      <p:ext uri="{BB962C8B-B14F-4D97-AF65-F5344CB8AC3E}">
        <p14:creationId xmlns:p14="http://schemas.microsoft.com/office/powerpoint/2010/main" val="1874334922"/>
      </p:ext>
    </p:extLst>
  </p:cSld>
  <p:clrMapOvr>
    <a:masterClrMapping/>
  </p:clrMapOvr>
  <p:timing>
    <p:tnLst>
      <p:par>
        <p:cTn xmlns:p14="http://schemas.microsoft.com/office/powerpoint/2010/mai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GOD WANTS TO BLESS HIS CHILDREN</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12:1-2, Genesis 27:28, Deuteronomy 23:25</a:t>
            </a:r>
          </a:p>
          <a:p>
            <a:pPr>
              <a:buClrTx/>
            </a:pPr>
            <a:r>
              <a:rPr lang="en-US" dirty="0" smtClean="0">
                <a:solidFill>
                  <a:schemeClr val="tx2">
                    <a:lumMod val="10000"/>
                    <a:lumOff val="90000"/>
                  </a:schemeClr>
                </a:solidFill>
              </a:rPr>
              <a:t>Corn represents God’s sustenance for man. </a:t>
            </a:r>
          </a:p>
          <a:p>
            <a:pPr>
              <a:buClrTx/>
            </a:pPr>
            <a:r>
              <a:rPr lang="en-US" dirty="0" smtClean="0">
                <a:solidFill>
                  <a:schemeClr val="tx2">
                    <a:lumMod val="10000"/>
                    <a:lumOff val="90000"/>
                  </a:schemeClr>
                </a:solidFill>
              </a:rPr>
              <a:t>KEY POINT #1</a:t>
            </a:r>
            <a:br>
              <a:rPr lang="en-US" dirty="0" smtClean="0">
                <a:solidFill>
                  <a:schemeClr val="tx2">
                    <a:lumMod val="10000"/>
                    <a:lumOff val="90000"/>
                  </a:schemeClr>
                </a:solidFill>
              </a:rPr>
            </a:br>
            <a:r>
              <a:rPr lang="en-US" dirty="0" smtClean="0">
                <a:solidFill>
                  <a:schemeClr val="tx2">
                    <a:lumMod val="10000"/>
                    <a:lumOff val="90000"/>
                  </a:schemeClr>
                </a:solidFill>
              </a:rPr>
              <a:t>Make sure you’re not standing in the way of God’s blessing on other people’s lives. </a:t>
            </a: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8271386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GOD WANTS TO USE YOU </a:t>
            </a:r>
            <a:br>
              <a:rPr lang="en-US" sz="3600" dirty="0" smtClean="0">
                <a:solidFill>
                  <a:schemeClr val="bg2"/>
                </a:solidFill>
              </a:rPr>
            </a:br>
            <a:r>
              <a:rPr lang="en-US" sz="3600" dirty="0" smtClean="0">
                <a:solidFill>
                  <a:schemeClr val="bg2"/>
                </a:solidFill>
              </a:rPr>
              <a:t>TO BE A BLESSING</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Galatians 6:1, Romans 15:1, Job 4:3-4, Isaiah 35:4</a:t>
            </a:r>
          </a:p>
          <a:p>
            <a:pPr>
              <a:buClrTx/>
            </a:pPr>
            <a:r>
              <a:rPr lang="en-US" dirty="0" smtClean="0">
                <a:solidFill>
                  <a:srgbClr val="EAEBE9"/>
                </a:solidFill>
              </a:rPr>
              <a:t>If you see a problem, look for a way to be a blessing, not the spiritual police. </a:t>
            </a:r>
          </a:p>
          <a:p>
            <a:pPr>
              <a:buClrTx/>
            </a:pPr>
            <a:r>
              <a:rPr lang="en-US" dirty="0" smtClean="0">
                <a:solidFill>
                  <a:srgbClr val="EAEBE9"/>
                </a:solidFill>
              </a:rPr>
              <a:t>Instead of making accusations, look to be a restorer. </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554868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GOD BLESSED US WITH HIS WORD</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12:3, 1 Peter 3:15</a:t>
            </a:r>
          </a:p>
          <a:p>
            <a:pPr>
              <a:buClrTx/>
            </a:pPr>
            <a:r>
              <a:rPr lang="en-US" dirty="0" smtClean="0">
                <a:solidFill>
                  <a:srgbClr val="EAEBE9"/>
                </a:solidFill>
              </a:rPr>
              <a:t>Jesus answered their accusation with, “Have you not read?”</a:t>
            </a:r>
          </a:p>
          <a:p>
            <a:pPr>
              <a:buClrTx/>
            </a:pPr>
            <a:r>
              <a:rPr lang="en-US" dirty="0" smtClean="0">
                <a:solidFill>
                  <a:srgbClr val="EAEBE9"/>
                </a:solidFill>
              </a:rPr>
              <a:t>KEY POINT #2</a:t>
            </a:r>
            <a:br>
              <a:rPr lang="en-US" dirty="0" smtClean="0">
                <a:solidFill>
                  <a:srgbClr val="EAEBE9"/>
                </a:solidFill>
              </a:rPr>
            </a:br>
            <a:r>
              <a:rPr lang="en-US" dirty="0" smtClean="0">
                <a:solidFill>
                  <a:srgbClr val="EAEBE9"/>
                </a:solidFill>
              </a:rPr>
              <a:t>Spirituality cannot be attained by being in a close proximity to other people who are spiritual. It requires you to personally identify with the Word of God and to personally realize your responsibilities towards what it says. </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540351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GOD HAS BLESSED US WITH THE TESTIMONY OF HIS SAINTS</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Hebrews 12:1, Matthew 22:41-46, 1 Chronicles 17:11-15</a:t>
            </a:r>
            <a:br>
              <a:rPr lang="en-US" dirty="0" smtClean="0">
                <a:solidFill>
                  <a:srgbClr val="EAEBE9"/>
                </a:solidFill>
              </a:rPr>
            </a:br>
            <a:r>
              <a:rPr lang="en-US" dirty="0" smtClean="0">
                <a:solidFill>
                  <a:srgbClr val="EAEBE9"/>
                </a:solidFill>
              </a:rPr>
              <a:t>Isaiah 9:6-7, Jeremiah 23:5-6, Ezekiel 34:23-24</a:t>
            </a:r>
          </a:p>
          <a:p>
            <a:pPr>
              <a:buClrTx/>
            </a:pPr>
            <a:r>
              <a:rPr lang="en-US" dirty="0" smtClean="0">
                <a:solidFill>
                  <a:srgbClr val="EAEBE9"/>
                </a:solidFill>
              </a:rPr>
              <a:t>When the Jews are questioning the validity and blamelessness of Jesus’ ministry, he uses David as his example.</a:t>
            </a:r>
          </a:p>
          <a:p>
            <a:pPr>
              <a:buClrTx/>
            </a:pPr>
            <a:r>
              <a:rPr lang="en-US" dirty="0" smtClean="0">
                <a:solidFill>
                  <a:srgbClr val="EAEBE9"/>
                </a:solidFill>
              </a:rPr>
              <a:t>KEY POINT #3</a:t>
            </a:r>
            <a:br>
              <a:rPr lang="en-US" dirty="0" smtClean="0">
                <a:solidFill>
                  <a:srgbClr val="EAEBE9"/>
                </a:solidFill>
              </a:rPr>
            </a:br>
            <a:r>
              <a:rPr lang="en-US" dirty="0" smtClean="0">
                <a:solidFill>
                  <a:srgbClr val="EAEBE9"/>
                </a:solidFill>
              </a:rPr>
              <a:t>Instead of looking for ways to prove your validity in ministry, use the validity of God’s Word and his established leaders.</a:t>
            </a: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14116103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600" dirty="0" smtClean="0">
                <a:solidFill>
                  <a:schemeClr val="bg2"/>
                </a:solidFill>
              </a:rPr>
              <a:t>GOD BLESSES AND SUSTAINS US AS WE SACRIFICE OUR LIVES UNTO HIM</a:t>
            </a:r>
            <a:endParaRPr lang="en-US" sz="36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Leviticus 24:5-9</a:t>
            </a:r>
          </a:p>
          <a:p>
            <a:pPr>
              <a:buClrTx/>
            </a:pPr>
            <a:r>
              <a:rPr lang="en-US" dirty="0" smtClean="0">
                <a:solidFill>
                  <a:srgbClr val="EAEBE9"/>
                </a:solidFill>
              </a:rPr>
              <a:t>The </a:t>
            </a:r>
            <a:r>
              <a:rPr lang="en-US" dirty="0" err="1" smtClean="0">
                <a:solidFill>
                  <a:srgbClr val="EAEBE9"/>
                </a:solidFill>
              </a:rPr>
              <a:t>shewbread</a:t>
            </a:r>
            <a:r>
              <a:rPr lang="en-US" dirty="0" smtClean="0">
                <a:solidFill>
                  <a:srgbClr val="EAEBE9"/>
                </a:solidFill>
              </a:rPr>
              <a:t> was a continual offering unto the Lord.</a:t>
            </a:r>
          </a:p>
          <a:p>
            <a:pPr lvl="1">
              <a:buClrTx/>
            </a:pPr>
            <a:r>
              <a:rPr lang="en-US" dirty="0" smtClean="0">
                <a:solidFill>
                  <a:srgbClr val="EAEBE9"/>
                </a:solidFill>
              </a:rPr>
              <a:t>It was holy and to be set out every Sabbath.</a:t>
            </a:r>
          </a:p>
          <a:p>
            <a:pPr lvl="1">
              <a:buClrTx/>
            </a:pPr>
            <a:r>
              <a:rPr lang="en-US" dirty="0" smtClean="0">
                <a:solidFill>
                  <a:srgbClr val="EAEBE9"/>
                </a:solidFill>
              </a:rPr>
              <a:t>Only the priests were to eat the bread.</a:t>
            </a:r>
          </a:p>
          <a:p>
            <a:pPr>
              <a:buClrTx/>
            </a:pPr>
            <a:r>
              <a:rPr lang="en-US" dirty="0" smtClean="0">
                <a:solidFill>
                  <a:srgbClr val="EAEBE9"/>
                </a:solidFill>
              </a:rPr>
              <a:t>As we consider the example of David’s men and that of Christ’s disciples, God shows us that in giving up everything, he will fill you up completely and provide your every need.</a:t>
            </a:r>
          </a:p>
          <a:p>
            <a:pPr>
              <a:buClrTx/>
            </a:pPr>
            <a:r>
              <a:rPr lang="en-US" dirty="0" smtClean="0">
                <a:solidFill>
                  <a:srgbClr val="EAEBE9"/>
                </a:solidFill>
              </a:rPr>
              <a:t>God is not a god who withholds from </a:t>
            </a:r>
            <a:r>
              <a:rPr lang="en-US" smtClean="0">
                <a:solidFill>
                  <a:srgbClr val="EAEBE9"/>
                </a:solidFill>
              </a:rPr>
              <a:t>his children. </a:t>
            </a: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0061049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59664036"/>
      </p:ext>
    </p:extLst>
  </p:cSld>
  <p:clrMapOvr>
    <a:masterClrMapping/>
  </p:clrMapOvr>
  <p:timing>
    <p:tnLst>
      <p:par>
        <p:cTn xmlns:p14="http://schemas.microsoft.com/office/powerpoint/2010/mai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smtClean="0"/>
              <a:t>THE MEN OF THE LAW &amp; </a:t>
            </a:r>
            <a:br>
              <a:rPr lang="en-US" sz="4400" dirty="0" smtClean="0"/>
            </a:br>
            <a:r>
              <a:rPr lang="en-US" sz="4400" dirty="0" smtClean="0"/>
              <a:t>THE MAN OF MERCY &amp; GRACE</a:t>
            </a:r>
            <a:endParaRPr lang="en-US" sz="4400" dirty="0"/>
          </a:p>
        </p:txBody>
      </p:sp>
      <p:sp>
        <p:nvSpPr>
          <p:cNvPr id="3" name="Subtitle 2"/>
          <p:cNvSpPr>
            <a:spLocks noGrp="1"/>
          </p:cNvSpPr>
          <p:nvPr>
            <p:ph type="subTitle" idx="1"/>
          </p:nvPr>
        </p:nvSpPr>
        <p:spPr>
          <a:xfrm>
            <a:off x="128293" y="3810000"/>
            <a:ext cx="8903452" cy="1752600"/>
          </a:xfrm>
        </p:spPr>
        <p:txBody>
          <a:bodyPr>
            <a:normAutofit/>
          </a:bodyPr>
          <a:lstStyle/>
          <a:p>
            <a:r>
              <a:rPr lang="en-US" sz="4000" dirty="0" smtClean="0"/>
              <a:t>Blessings for the Broke and Broken</a:t>
            </a:r>
          </a:p>
        </p:txBody>
      </p:sp>
    </p:spTree>
    <p:extLst>
      <p:ext uri="{BB962C8B-B14F-4D97-AF65-F5344CB8AC3E}">
        <p14:creationId xmlns:p14="http://schemas.microsoft.com/office/powerpoint/2010/main" val="1333264720"/>
      </p:ext>
    </p:extLst>
  </p:cSld>
  <p:clrMapOvr>
    <a:masterClrMapping/>
  </p:clrMapOvr>
  <p:timing>
    <p:tnLst>
      <p:par>
        <p:cTn xmlns:p14="http://schemas.microsoft.com/office/powerpoint/2010/mai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3200" dirty="0" smtClean="0">
                <a:solidFill>
                  <a:schemeClr val="bg2"/>
                </a:solidFill>
              </a:rPr>
              <a:t>CHOOSE TO BE A BLESSING DESPITE YOUR FEARS AND UNRESOLVED QUESTIONS</a:t>
            </a:r>
            <a:endParaRPr lang="en-US" sz="3200" dirty="0">
              <a:solidFill>
                <a:schemeClr val="bg2"/>
              </a:solidFill>
            </a:endParaRPr>
          </a:p>
        </p:txBody>
      </p:sp>
      <p:sp>
        <p:nvSpPr>
          <p:cNvPr id="3" name="Content Placeholder 2"/>
          <p:cNvSpPr>
            <a:spLocks noGrp="1"/>
          </p:cNvSpPr>
          <p:nvPr>
            <p:ph idx="1"/>
          </p:nvPr>
        </p:nvSpPr>
        <p:spPr>
          <a:xfrm>
            <a:off x="685800" y="1973923"/>
            <a:ext cx="8020221" cy="4648201"/>
          </a:xfrm>
        </p:spPr>
        <p:txBody>
          <a:bodyPr>
            <a:normAutofit/>
          </a:bodyPr>
          <a:lstStyle/>
          <a:p>
            <a:pPr>
              <a:buClrTx/>
            </a:pPr>
            <a:r>
              <a:rPr lang="en-US" dirty="0" smtClean="0">
                <a:solidFill>
                  <a:srgbClr val="EAEBE9"/>
                </a:solidFill>
              </a:rPr>
              <a:t>Matthew 12:1-5, 1 Samuel 21:1-10, 1 Thessalonians 5:22, Romans 5:6-8</a:t>
            </a:r>
          </a:p>
          <a:p>
            <a:pPr>
              <a:buClrTx/>
            </a:pPr>
            <a:r>
              <a:rPr lang="en-US" dirty="0" smtClean="0">
                <a:solidFill>
                  <a:schemeClr val="tx2">
                    <a:lumMod val="10000"/>
                    <a:lumOff val="90000"/>
                  </a:schemeClr>
                </a:solidFill>
              </a:rPr>
              <a:t>In the minds of the Pharisee’s, providing mercy to the disciples would have been counterproductive, heretical and not beneficial to the disciples building up of faith.</a:t>
            </a:r>
          </a:p>
          <a:p>
            <a:pPr>
              <a:buClrTx/>
            </a:pPr>
            <a:r>
              <a:rPr lang="en-US" dirty="0" smtClean="0">
                <a:solidFill>
                  <a:schemeClr val="tx2">
                    <a:lumMod val="10000"/>
                    <a:lumOff val="90000"/>
                  </a:schemeClr>
                </a:solidFill>
              </a:rPr>
              <a:t>How are you feeding someone in your life who is need?</a:t>
            </a:r>
          </a:p>
          <a:p>
            <a:pPr lvl="1">
              <a:buClrTx/>
            </a:pPr>
            <a:r>
              <a:rPr lang="en-US" dirty="0" err="1" smtClean="0">
                <a:solidFill>
                  <a:schemeClr val="tx2">
                    <a:lumMod val="10000"/>
                    <a:lumOff val="90000"/>
                  </a:schemeClr>
                </a:solidFill>
              </a:rPr>
              <a:t>Ahimelech</a:t>
            </a:r>
            <a:r>
              <a:rPr lang="en-US" dirty="0" smtClean="0">
                <a:solidFill>
                  <a:schemeClr val="tx2">
                    <a:lumMod val="10000"/>
                    <a:lumOff val="90000"/>
                  </a:schemeClr>
                </a:solidFill>
              </a:rPr>
              <a:t> clearly had questions and fears concerning David’s strange appearance and the context of his arrival.</a:t>
            </a:r>
          </a:p>
          <a:p>
            <a:pPr lvl="1">
              <a:buClrTx/>
            </a:pPr>
            <a:r>
              <a:rPr lang="en-US" dirty="0" smtClean="0">
                <a:solidFill>
                  <a:schemeClr val="tx2">
                    <a:lumMod val="10000"/>
                    <a:lumOff val="90000"/>
                  </a:schemeClr>
                </a:solidFill>
              </a:rPr>
              <a:t>But </a:t>
            </a:r>
            <a:r>
              <a:rPr lang="en-US" dirty="0" err="1" smtClean="0">
                <a:solidFill>
                  <a:schemeClr val="tx2">
                    <a:lumMod val="10000"/>
                    <a:lumOff val="90000"/>
                  </a:schemeClr>
                </a:solidFill>
              </a:rPr>
              <a:t>Ahimelech</a:t>
            </a:r>
            <a:r>
              <a:rPr lang="en-US" dirty="0" smtClean="0">
                <a:solidFill>
                  <a:schemeClr val="tx2">
                    <a:lumMod val="10000"/>
                    <a:lumOff val="90000"/>
                  </a:schemeClr>
                </a:solidFill>
              </a:rPr>
              <a:t> blessed David even with his questions.  </a:t>
            </a:r>
          </a:p>
          <a:p>
            <a:pPr marL="0" indent="0">
              <a:buClrTx/>
              <a:buNone/>
            </a:pPr>
            <a:endParaRPr lang="en-US" dirty="0" smtClean="0">
              <a:solidFill>
                <a:schemeClr val="tx2">
                  <a:lumMod val="10000"/>
                  <a:lumOff val="90000"/>
                </a:schemeClr>
              </a:solidFill>
            </a:endParaRPr>
          </a:p>
          <a:p>
            <a:pPr>
              <a:buClrTx/>
            </a:pPr>
            <a:endParaRPr lang="en-US" dirty="0" smtClean="0">
              <a:solidFill>
                <a:srgbClr val="EAEBE9"/>
              </a:solidFill>
            </a:endParaRPr>
          </a:p>
          <a:p>
            <a:pPr>
              <a:buClrTx/>
            </a:pPr>
            <a:endParaRPr lang="en-US" dirty="0" smtClean="0">
              <a:solidFill>
                <a:srgbClr val="EAEBE9"/>
              </a:solidFill>
            </a:endParaRPr>
          </a:p>
          <a:p>
            <a:pPr>
              <a:buClr>
                <a:schemeClr val="bg2"/>
              </a:buClr>
            </a:pPr>
            <a:endParaRPr lang="en-US" dirty="0" smtClean="0">
              <a:solidFill>
                <a:srgbClr val="EAEBE9"/>
              </a:solidFill>
            </a:endParaRPr>
          </a:p>
          <a:p>
            <a:endParaRPr lang="en-US" dirty="0" smtClean="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354452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2596</TotalTime>
  <Words>4426</Words>
  <Application>Microsoft Macintosh PowerPoint</Application>
  <PresentationFormat>On-screen Show (4:3)</PresentationFormat>
  <Paragraphs>578</Paragraphs>
  <Slides>110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12" baseType="lpstr">
      <vt:lpstr>Folio</vt:lpstr>
      <vt:lpstr>Document</vt:lpstr>
      <vt:lpstr>WORK OF THE MINISTRY</vt:lpstr>
      <vt:lpstr>MISSION FOCUS RECAP</vt:lpstr>
      <vt:lpstr>OUR PERSONAL WALK WITH GOD IS UNDER ATTACK</vt:lpstr>
      <vt:lpstr>ALL FOR LOVE</vt:lpstr>
      <vt:lpstr>MY MIND ON THE WORD</vt:lpstr>
      <vt:lpstr>ALL THINGS FOR YOUR SAKE</vt:lpstr>
      <vt:lpstr>COMPELLING FEAR</vt:lpstr>
      <vt:lpstr>THE PRIORITY OF THE WORD OF GOD</vt:lpstr>
      <vt:lpstr>PowerPoint Presentation</vt:lpstr>
      <vt:lpstr>WORK OF THE MINISTRY</vt:lpstr>
      <vt:lpstr>GOSPEL SERIES</vt:lpstr>
      <vt:lpstr>FAITH MOVES US</vt:lpstr>
      <vt:lpstr>ASKING FAITH</vt:lpstr>
      <vt:lpstr>ACTING FAITH</vt:lpstr>
      <vt:lpstr>LACKING FAITH</vt:lpstr>
      <vt:lpstr>LAUGHED HIM TO SCORN</vt:lpstr>
      <vt:lpstr>PowerPoint Presentation</vt:lpstr>
      <vt:lpstr>WORK OF THE MINISTRY</vt:lpstr>
      <vt:lpstr>GOSPEL SERIES</vt:lpstr>
      <vt:lpstr>THE BLIND ARE HEALED</vt:lpstr>
      <vt:lpstr>THE BLIND ARE HEALED</vt:lpstr>
      <vt:lpstr>A DEVIL IS CAST OUT</vt:lpstr>
      <vt:lpstr>JESUS IS MOVED WITH COMPASSION</vt:lpstr>
      <vt:lpstr>PowerPoint Presentation</vt:lpstr>
      <vt:lpstr>WORK OF THE MINISTRY</vt:lpstr>
      <vt:lpstr>OUR ROLE  IN THE HARVEST</vt:lpstr>
      <vt:lpstr>COMPASSION FOR  THE MULTITUDE</vt:lpstr>
      <vt:lpstr>THE LORD OF THE HARVEST</vt:lpstr>
      <vt:lpstr>TO BE SENT…</vt:lpstr>
      <vt:lpstr>PowerPoint Presentation</vt:lpstr>
      <vt:lpstr>WORK OF THE MINISTRY</vt:lpstr>
      <vt:lpstr>BRINGING SALVATION  TO THOSE YOU LOVE</vt:lpstr>
      <vt:lpstr>BODY / SPIRIT / SOUL</vt:lpstr>
      <vt:lpstr>BODY / SPIRIT / SOUL</vt:lpstr>
      <vt:lpstr>“THEIR” FAITH</vt:lpstr>
      <vt:lpstr>BREAKTHROUGH! </vt:lpstr>
      <vt:lpstr>PRAYERFULLY GIVING FRIENDSHIPS TO THE LORD</vt:lpstr>
      <vt:lpstr>SAW THEIR FAITH HEALED THIS MAN</vt:lpstr>
      <vt:lpstr>PowerPoint Presentation</vt:lpstr>
      <vt:lpstr>WORK OF THE MINISTRY</vt:lpstr>
      <vt:lpstr>THE MEN OF THE LAW &amp;  THE MAN OF MERCY &amp; GRACE</vt:lpstr>
      <vt:lpstr>THE WORK OF THE PHARISEE’S</vt:lpstr>
      <vt:lpstr>JESUS’ MODEL</vt:lpstr>
      <vt:lpstr>PowerPoint Presentation</vt:lpstr>
      <vt:lpstr>THE MEN OF THE LAW &amp;  THE MAN OF MERCY &amp; GRACE</vt:lpstr>
      <vt:lpstr>HE LEFT ALL</vt:lpstr>
      <vt:lpstr>ARE ANY SINNERS AT YOUR TABLE?</vt:lpstr>
      <vt:lpstr>ALWAYS BE IN NEED</vt:lpstr>
      <vt:lpstr>THE PUBLICAN’S CHARACTER</vt:lpstr>
      <vt:lpstr>DOWNPLAYING JESUS</vt:lpstr>
      <vt:lpstr>PowerPoint Presentation</vt:lpstr>
      <vt:lpstr>THE MEN OF THE LAW &amp;  THE MAN OF MERCY &amp; GRACE</vt:lpstr>
      <vt:lpstr>REST IN CHRIST</vt:lpstr>
      <vt:lpstr>WHEN TO FAST</vt:lpstr>
      <vt:lpstr>THOSE DAYS</vt:lpstr>
      <vt:lpstr>THE ABSENCE OF THE MESSIAH</vt:lpstr>
      <vt:lpstr>FASTING INVOLVES MOURNING</vt:lpstr>
      <vt:lpstr>PowerPoint Presentation</vt:lpstr>
      <vt:lpstr>THE MEN OF THE LAW &amp;  THE MAN OF MERCY &amp; GRACE</vt:lpstr>
      <vt:lpstr>FASTING REVIEWED</vt:lpstr>
      <vt:lpstr>COVERINGS AND CONTAINERS</vt:lpstr>
      <vt:lpstr>OLD TATTERED GARMENTS</vt:lpstr>
      <vt:lpstr>PowerPoint Presentation</vt:lpstr>
      <vt:lpstr>THE MEN OF THE LAW &amp;  THE MAN OF MERCY &amp; GRACE</vt:lpstr>
      <vt:lpstr>A PLACE OF SACRIFICE</vt:lpstr>
      <vt:lpstr>A PERSONAL STIRRING  OF THE SCRIPTURES</vt:lpstr>
      <vt:lpstr>HOW TO APPLY THE WORD?</vt:lpstr>
      <vt:lpstr>PowerPoint Presentation</vt:lpstr>
      <vt:lpstr>THE MEN OF THE LAW &amp;  THE MAN OF MERCY &amp; GRACE</vt:lpstr>
      <vt:lpstr>LAW vs. GRACE</vt:lpstr>
      <vt:lpstr>VIOLATIONS OF THE SABBATH</vt:lpstr>
      <vt:lpstr>THE SABBATH</vt:lpstr>
      <vt:lpstr>CHRIST THE LAW BREAKER?</vt:lpstr>
      <vt:lpstr>PowerPoint Presentation</vt:lpstr>
      <vt:lpstr>THE MEN OF THE LAW &amp;  THE MAN OF MERCY &amp; GRACE</vt:lpstr>
      <vt:lpstr>SET PEOPLE FREE  WITH THE SCRIPTURES</vt:lpstr>
      <vt:lpstr>I CAN DO NOTHING OF MYSELF</vt:lpstr>
      <vt:lpstr>I CAN DO NOTHING OF MYSELF</vt:lpstr>
      <vt:lpstr>I CAN DO NOTHING OF MYSELF</vt:lpstr>
      <vt:lpstr>LISTEN TO CHRIST AND  BELIEVE IN THE FATHER</vt:lpstr>
      <vt:lpstr>THE DEAD WILL HEAR  AND BE RESURRECTED</vt:lpstr>
      <vt:lpstr>PowerPoint Presentation</vt:lpstr>
      <vt:lpstr>THE MEN OF THE LAW &amp;  THE MAN OF MERCY &amp; GRACE</vt:lpstr>
      <vt:lpstr>BEARING WITNESS OF ONESELF</vt:lpstr>
      <vt:lpstr>JOHN THE BAPTIST</vt:lpstr>
      <vt:lpstr>JESUS’ OWN WORKS</vt:lpstr>
      <vt:lpstr>GOD THE FATHER</vt:lpstr>
      <vt:lpstr>THE SCRIPTURES</vt:lpstr>
      <vt:lpstr>MOSES</vt:lpstr>
      <vt:lpstr>PowerPoint Presentation</vt:lpstr>
      <vt:lpstr>THE MEN OF THE LAW &amp;  THE MAN OF MERCY &amp; GRACE</vt:lpstr>
      <vt:lpstr>GOD WANTS TO BLESS HIS CHILDREN</vt:lpstr>
      <vt:lpstr>GOD WANTS TO USE YOU  TO BE A BLESSING</vt:lpstr>
      <vt:lpstr>GOD BLESSED US WITH HIS WORD</vt:lpstr>
      <vt:lpstr>GOD HAS BLESSED US WITH THE TESTIMONY OF HIS SAINTS</vt:lpstr>
      <vt:lpstr>GOD BLESSES AND SUSTAINS US AS WE SACRIFICE OUR LIVES UNTO HIM</vt:lpstr>
      <vt:lpstr>PowerPoint Presentation</vt:lpstr>
      <vt:lpstr>THE MEN OF THE LAW &amp;  THE MAN OF MERCY &amp; GRACE</vt:lpstr>
      <vt:lpstr>CHOOSE TO BE A BLESSING DESPITE YOUR FEARS AND UNRESOLVED QUESTIONS</vt:lpstr>
      <vt:lpstr>WE MUST COMPLETELY ABANDON SELF</vt:lpstr>
      <vt:lpstr>PowerPoint Presentation</vt:lpstr>
      <vt:lpstr>THE MEN OF THE LAW &amp;  THE MAN OF MERCY &amp; GRACE</vt:lpstr>
      <vt:lpstr>COMPARISON #1</vt:lpstr>
      <vt:lpstr>COMPARISON #2</vt:lpstr>
      <vt:lpstr>COMPARISON #3</vt:lpstr>
      <vt:lpstr>PowerPoint Presentation</vt:lpstr>
      <vt:lpstr>THE MEN OF THE LAW &amp;  THE MAN OF MERCY &amp; GRACE</vt:lpstr>
      <vt:lpstr>JESUS WALKED INTO  A HOSTILE ENVIRONMENT</vt:lpstr>
      <vt:lpstr>JESUS WAS PICKING A FIGHT</vt:lpstr>
      <vt:lpstr>THE WITHERED HAND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OF THE MINISTRY</dc:title>
  <dc:creator>Daniel Reneau</dc:creator>
  <cp:lastModifiedBy>instructor</cp:lastModifiedBy>
  <cp:revision>40</cp:revision>
  <dcterms:created xsi:type="dcterms:W3CDTF">2016-04-17T04:40:16Z</dcterms:created>
  <dcterms:modified xsi:type="dcterms:W3CDTF">2016-07-03T06:55:51Z</dcterms:modified>
</cp:coreProperties>
</file>