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750" r:id="rId2"/>
    <p:sldId id="858" r:id="rId3"/>
    <p:sldId id="727" r:id="rId4"/>
    <p:sldId id="852" r:id="rId5"/>
    <p:sldId id="885" r:id="rId6"/>
    <p:sldId id="886" r:id="rId7"/>
    <p:sldId id="887" r:id="rId8"/>
    <p:sldId id="888" r:id="rId9"/>
    <p:sldId id="889" r:id="rId10"/>
    <p:sldId id="891" r:id="rId11"/>
    <p:sldId id="892" r:id="rId12"/>
    <p:sldId id="893" r:id="rId13"/>
    <p:sldId id="894" r:id="rId14"/>
    <p:sldId id="895" r:id="rId15"/>
    <p:sldId id="896"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87" autoAdjust="0"/>
    <p:restoredTop sz="94660"/>
  </p:normalViewPr>
  <p:slideViewPr>
    <p:cSldViewPr snapToGrid="0" snapToObjects="1">
      <p:cViewPr varScale="1">
        <p:scale>
          <a:sx n="67" d="100"/>
          <a:sy n="67" d="100"/>
        </p:scale>
        <p:origin x="84" y="30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rot="21381971">
            <a:off x="3614826" y="3410644"/>
            <a:ext cx="1883944" cy="211384"/>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rot="21381971">
            <a:off x="3614826" y="3410644"/>
            <a:ext cx="1883944" cy="211384"/>
          </a:xfrm>
        </p:spPr>
        <p:txBody>
          <a:bodyPr>
            <a:normAutofit/>
          </a:bodyPr>
          <a:lstStyle>
            <a:lvl1pPr>
              <a:defRPr sz="1600"/>
            </a:lvl1pPr>
          </a:lstStyle>
          <a:p>
            <a:pPr lvl="0"/>
            <a:r>
              <a:rPr lang="en-US" dirty="0"/>
              <a:t>Add Your Subtitle</a:t>
            </a:r>
          </a:p>
        </p:txBody>
      </p:sp>
      <p:sp>
        <p:nvSpPr>
          <p:cNvPr id="5" name="Title 1"/>
          <p:cNvSpPr>
            <a:spLocks noGrp="1"/>
          </p:cNvSpPr>
          <p:nvPr>
            <p:ph type="title" hasCustomPrompt="1"/>
          </p:nvPr>
        </p:nvSpPr>
        <p:spPr>
          <a:xfrm rot="21440812">
            <a:off x="1174096" y="1766750"/>
            <a:ext cx="6432012" cy="1591442"/>
          </a:xfrm>
        </p:spPr>
        <p:txBody>
          <a:body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2" name="Title 1"/>
          <p:cNvSpPr>
            <a:spLocks noGrp="1"/>
          </p:cNvSpPr>
          <p:nvPr>
            <p:ph type="title" hasCustomPrompt="1"/>
          </p:nvPr>
        </p:nvSpPr>
        <p:spPr>
          <a:xfrm rot="21427123">
            <a:off x="2891573" y="279539"/>
            <a:ext cx="3298948" cy="878548"/>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7/1/2018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471850"/>
            <a:ext cx="8160063" cy="5222929"/>
          </a:xfrm>
        </p:spPr>
        <p:txBody>
          <a:bodyPr>
            <a:normAutofit/>
          </a:bodyPr>
          <a:lstStyle/>
          <a:p>
            <a:pPr algn="l" fontAlgn="base"/>
            <a:endParaRPr lang="en-US" b="1" u="sng" dirty="0"/>
          </a:p>
          <a:p>
            <a:pPr algn="l"/>
            <a:r>
              <a:rPr lang="en-US" sz="2000" dirty="0"/>
              <a:t>Last week: </a:t>
            </a:r>
          </a:p>
          <a:p>
            <a:pPr algn="l" fontAlgn="base"/>
            <a:r>
              <a:rPr lang="en-US" sz="4000" u="sng" dirty="0"/>
              <a:t>A Minister’s Minister</a:t>
            </a:r>
            <a:br>
              <a:rPr lang="en-US" sz="4000" dirty="0"/>
            </a:br>
            <a:r>
              <a:rPr lang="en-US" sz="3200" dirty="0"/>
              <a:t>Romans 15:21-16:16</a:t>
            </a:r>
            <a:endParaRPr lang="en-US" sz="3200" u="sng" dirty="0"/>
          </a:p>
          <a:p>
            <a:pPr algn="l"/>
            <a:r>
              <a:rPr lang="en-US" b="1" i="1" dirty="0"/>
              <a:t>The work of ministry is only as strong as our ministry to one another. </a:t>
            </a:r>
            <a:endParaRPr lang="en-US" u="sng" dirty="0"/>
          </a:p>
          <a:p>
            <a:pPr algn="l"/>
            <a:endParaRPr lang="en-US" u="sng" dirty="0"/>
          </a:p>
          <a:p>
            <a:pPr marL="457200" indent="-457200" algn="l">
              <a:buFontTx/>
              <a:buChar char="-"/>
            </a:pPr>
            <a:endParaRPr lang="en-US" u="sng" dirty="0"/>
          </a:p>
          <a:p>
            <a:pPr marL="457200" indent="-457200" algn="l">
              <a:buFontTx/>
              <a:buChar char="-"/>
            </a:pPr>
            <a:endParaRPr lang="en-US" u="sng" dirty="0"/>
          </a:p>
          <a:p>
            <a:pPr marL="457200" indent="-457200" algn="l">
              <a:buFontTx/>
              <a:buChar char="-"/>
            </a:pPr>
            <a:endParaRPr lang="en-US" u="sng" dirty="0"/>
          </a:p>
        </p:txBody>
      </p:sp>
    </p:spTree>
    <p:extLst>
      <p:ext uri="{BB962C8B-B14F-4D97-AF65-F5344CB8AC3E}">
        <p14:creationId xmlns:p14="http://schemas.microsoft.com/office/powerpoint/2010/main" val="2885951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326588"/>
            <a:ext cx="8160063" cy="4354160"/>
          </a:xfrm>
        </p:spPr>
        <p:txBody>
          <a:bodyPr>
            <a:noAutofit/>
          </a:bodyPr>
          <a:lstStyle/>
          <a:p>
            <a:pPr algn="l"/>
            <a:endParaRPr lang="en-US" sz="4000" b="1" dirty="0"/>
          </a:p>
          <a:p>
            <a:pPr algn="l" fontAlgn="base"/>
            <a:endParaRPr lang="en-US" sz="4000" b="1" dirty="0"/>
          </a:p>
          <a:p>
            <a:pPr algn="l" fontAlgn="base"/>
            <a:endParaRPr lang="en-US" sz="4000" b="1" dirty="0"/>
          </a:p>
          <a:p>
            <a:pPr algn="l" fontAlgn="base"/>
            <a:endParaRPr lang="en-US" sz="4000" b="1" dirty="0"/>
          </a:p>
          <a:p>
            <a:pPr algn="l" fontAlgn="base"/>
            <a:endParaRPr lang="en-US" sz="4000" b="1" dirty="0"/>
          </a:p>
          <a:p>
            <a:pPr algn="l" fontAlgn="base"/>
            <a:r>
              <a:rPr lang="en-US" sz="4000" b="1" dirty="0"/>
              <a:t>KEY POINT #3</a:t>
            </a:r>
          </a:p>
          <a:p>
            <a:pPr algn="l" fontAlgn="base"/>
            <a:r>
              <a:rPr lang="en-US" b="1" dirty="0"/>
              <a:t>Truth has been and always will be under attack</a:t>
            </a:r>
            <a:br>
              <a:rPr lang="en-US" sz="4000" dirty="0"/>
            </a:br>
            <a:br>
              <a:rPr lang="en-US" sz="4000" dirty="0"/>
            </a:br>
            <a:endParaRPr lang="en-US" sz="4000" b="1" dirty="0"/>
          </a:p>
        </p:txBody>
      </p:sp>
    </p:spTree>
    <p:extLst>
      <p:ext uri="{BB962C8B-B14F-4D97-AF65-F5344CB8AC3E}">
        <p14:creationId xmlns:p14="http://schemas.microsoft.com/office/powerpoint/2010/main" val="2420871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442201"/>
            <a:ext cx="8160063" cy="4354160"/>
          </a:xfrm>
        </p:spPr>
        <p:txBody>
          <a:bodyPr>
            <a:noAutofit/>
          </a:bodyPr>
          <a:lstStyle/>
          <a:p>
            <a:pPr algn="l"/>
            <a:endParaRPr lang="en-US" sz="4000" b="1" dirty="0"/>
          </a:p>
          <a:p>
            <a:pPr algn="l" fontAlgn="base"/>
            <a:r>
              <a:rPr lang="en-US" sz="2400" i="1" dirty="0"/>
              <a:t>John 8:44 Ye are of [your] father the devil, and the lusts of your father ye will do. He was a murderer from the beginning, and abode not in the truth, because there is no truth in him. When he </a:t>
            </a:r>
            <a:r>
              <a:rPr lang="en-US" sz="2400" i="1" dirty="0" err="1"/>
              <a:t>speaketh</a:t>
            </a:r>
            <a:r>
              <a:rPr lang="en-US" sz="2400" i="1" dirty="0"/>
              <a:t> a lie, he </a:t>
            </a:r>
            <a:r>
              <a:rPr lang="en-US" sz="2400" i="1" dirty="0" err="1"/>
              <a:t>speaketh</a:t>
            </a:r>
            <a:r>
              <a:rPr lang="en-US" sz="2400" i="1" dirty="0"/>
              <a:t> of his own: for he is a liar, and the father of it.</a:t>
            </a:r>
            <a:br>
              <a:rPr lang="en-US" sz="2400" dirty="0"/>
            </a:br>
            <a:endParaRPr lang="en-US" sz="2400" b="1" dirty="0"/>
          </a:p>
        </p:txBody>
      </p:sp>
    </p:spTree>
    <p:extLst>
      <p:ext uri="{BB962C8B-B14F-4D97-AF65-F5344CB8AC3E}">
        <p14:creationId xmlns:p14="http://schemas.microsoft.com/office/powerpoint/2010/main" val="4288322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1897"/>
            <a:ext cx="8160063" cy="4354160"/>
          </a:xfrm>
        </p:spPr>
        <p:txBody>
          <a:bodyPr>
            <a:noAutofit/>
          </a:bodyPr>
          <a:lstStyle/>
          <a:p>
            <a:pPr algn="l"/>
            <a:endParaRPr lang="en-US" sz="2400" b="1" dirty="0"/>
          </a:p>
          <a:p>
            <a:pPr algn="l"/>
            <a:r>
              <a:rPr lang="en-US" sz="2400" i="1" dirty="0"/>
              <a:t>Romans 16:17 Now I beseech you, brethren, </a:t>
            </a:r>
            <a:r>
              <a:rPr lang="en-US" sz="2400" b="1" i="1" u="sng" dirty="0"/>
              <a:t>mark them</a:t>
            </a:r>
            <a:r>
              <a:rPr lang="en-US" sz="2400" i="1" dirty="0"/>
              <a:t> which cause </a:t>
            </a:r>
            <a:r>
              <a:rPr lang="en-US" sz="2400" b="1" i="1" u="sng" dirty="0"/>
              <a:t>divisions</a:t>
            </a:r>
            <a:r>
              <a:rPr lang="en-US" sz="2400" i="1" dirty="0"/>
              <a:t> and </a:t>
            </a:r>
            <a:r>
              <a:rPr lang="en-US" sz="2400" b="1" i="1" u="sng" dirty="0"/>
              <a:t>offences</a:t>
            </a:r>
            <a:r>
              <a:rPr lang="en-US" sz="2400" i="1" dirty="0"/>
              <a:t> contrary to the doctrine which ye have learned; and </a:t>
            </a:r>
            <a:r>
              <a:rPr lang="en-US" sz="2400" b="1" i="1" u="sng" dirty="0"/>
              <a:t>avoid them</a:t>
            </a:r>
            <a:r>
              <a:rPr lang="en-US" sz="2400" i="1" dirty="0"/>
              <a:t>.</a:t>
            </a:r>
            <a:endParaRPr lang="en-US" sz="2400" dirty="0"/>
          </a:p>
          <a:p>
            <a:pPr algn="l"/>
            <a:r>
              <a:rPr lang="en-US" sz="2400" i="1" dirty="0"/>
              <a:t>18 For they that are such serve not our Lord Jesus Christ, but their own belly; and by good words and fair speeches deceive the hearts of the simple.</a:t>
            </a:r>
          </a:p>
          <a:p>
            <a:pPr algn="l"/>
            <a:endParaRPr lang="en-US" sz="2400" i="1" dirty="0"/>
          </a:p>
          <a:p>
            <a:pPr algn="l"/>
            <a:r>
              <a:rPr lang="en-US" sz="2000" b="1" i="1" dirty="0"/>
              <a:t>Division </a:t>
            </a:r>
            <a:r>
              <a:rPr lang="en-US" sz="2000" i="1" dirty="0"/>
              <a:t>means discord</a:t>
            </a:r>
          </a:p>
          <a:p>
            <a:pPr algn="l"/>
            <a:r>
              <a:rPr lang="en-US" sz="2000" b="1" i="1" dirty="0"/>
              <a:t>Offences </a:t>
            </a:r>
            <a:r>
              <a:rPr lang="en-US" sz="2000" i="1" dirty="0"/>
              <a:t>means stumbling blocks</a:t>
            </a:r>
          </a:p>
          <a:p>
            <a:pPr algn="l"/>
            <a:r>
              <a:rPr lang="en-US" sz="2000" b="1" i="1" dirty="0"/>
              <a:t>Mark </a:t>
            </a:r>
            <a:r>
              <a:rPr lang="en-US" sz="2000" i="1" dirty="0"/>
              <a:t>means to identify</a:t>
            </a:r>
          </a:p>
          <a:p>
            <a:pPr algn="l"/>
            <a:r>
              <a:rPr lang="en-US" sz="2000" b="1" i="1" dirty="0"/>
              <a:t>Avoid</a:t>
            </a:r>
            <a:r>
              <a:rPr lang="en-US" sz="2000" i="1" dirty="0"/>
              <a:t> means to avert</a:t>
            </a:r>
            <a:endParaRPr lang="en-US" sz="2000" dirty="0"/>
          </a:p>
          <a:p>
            <a:pPr algn="l"/>
            <a:br>
              <a:rPr lang="en-US" sz="2400" dirty="0"/>
            </a:br>
            <a:br>
              <a:rPr lang="en-US" sz="2400" dirty="0"/>
            </a:br>
            <a:endParaRPr lang="en-US" sz="2400" b="1" dirty="0"/>
          </a:p>
        </p:txBody>
      </p:sp>
    </p:spTree>
    <p:extLst>
      <p:ext uri="{BB962C8B-B14F-4D97-AF65-F5344CB8AC3E}">
        <p14:creationId xmlns:p14="http://schemas.microsoft.com/office/powerpoint/2010/main" val="1618448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326588"/>
            <a:ext cx="8160063" cy="4354160"/>
          </a:xfrm>
        </p:spPr>
        <p:txBody>
          <a:bodyPr>
            <a:noAutofit/>
          </a:bodyPr>
          <a:lstStyle/>
          <a:p>
            <a:pPr algn="l"/>
            <a:endParaRPr lang="en-US" sz="4000" b="1" dirty="0"/>
          </a:p>
          <a:p>
            <a:pPr algn="l" fontAlgn="base"/>
            <a:endParaRPr lang="en-US" sz="4000" b="1" dirty="0"/>
          </a:p>
          <a:p>
            <a:pPr algn="l" fontAlgn="base"/>
            <a:endParaRPr lang="en-US" sz="4000" b="1" dirty="0"/>
          </a:p>
          <a:p>
            <a:pPr algn="l" fontAlgn="base"/>
            <a:endParaRPr lang="en-US" sz="4000" b="1" dirty="0"/>
          </a:p>
          <a:p>
            <a:pPr algn="l" fontAlgn="base"/>
            <a:endParaRPr lang="en-US" sz="4000" b="1" dirty="0"/>
          </a:p>
          <a:p>
            <a:pPr algn="l" fontAlgn="base"/>
            <a:r>
              <a:rPr lang="en-US" sz="4000" b="1" dirty="0"/>
              <a:t>KEY POINT #4</a:t>
            </a:r>
          </a:p>
          <a:p>
            <a:pPr algn="l" fontAlgn="base"/>
            <a:r>
              <a:rPr lang="en-US" b="1" dirty="0"/>
              <a:t>Preferring scripture over human opinion will make us defenders of truth and protectors of people.</a:t>
            </a:r>
            <a:br>
              <a:rPr lang="en-US" sz="4000" dirty="0"/>
            </a:br>
            <a:br>
              <a:rPr lang="en-US" sz="4000" dirty="0"/>
            </a:br>
            <a:endParaRPr lang="en-US" sz="4000" b="1" dirty="0"/>
          </a:p>
        </p:txBody>
      </p:sp>
    </p:spTree>
    <p:extLst>
      <p:ext uri="{BB962C8B-B14F-4D97-AF65-F5344CB8AC3E}">
        <p14:creationId xmlns:p14="http://schemas.microsoft.com/office/powerpoint/2010/main" val="890505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1897"/>
            <a:ext cx="8160063" cy="4354160"/>
          </a:xfrm>
        </p:spPr>
        <p:txBody>
          <a:bodyPr>
            <a:noAutofit/>
          </a:bodyPr>
          <a:lstStyle/>
          <a:p>
            <a:pPr algn="l"/>
            <a:endParaRPr lang="en-US" sz="2400" b="1" dirty="0"/>
          </a:p>
          <a:p>
            <a:pPr algn="l"/>
            <a:r>
              <a:rPr lang="en-US" sz="2400" i="1" dirty="0"/>
              <a:t>Rom 16:19 For your obedience is come abroad unto all men. I am glad therefore on your behalf: but yet </a:t>
            </a:r>
            <a:r>
              <a:rPr lang="en-US" sz="2400" b="1" i="1" u="sng" dirty="0"/>
              <a:t>I would have you wise unto that which is good, and simple concerning evil.</a:t>
            </a:r>
            <a:r>
              <a:rPr lang="en-US" sz="2400" dirty="0"/>
              <a:t> </a:t>
            </a:r>
            <a:r>
              <a:rPr lang="en-US" sz="2400" i="1" dirty="0"/>
              <a:t>20 And the God of peace shall bruise Satan under your feet shortly. The grace of our Lord Jesus Christ be with you. Amen.</a:t>
            </a:r>
            <a:endParaRPr lang="en-US" sz="2400" dirty="0"/>
          </a:p>
          <a:p>
            <a:pPr algn="l"/>
            <a:br>
              <a:rPr lang="en-US" sz="2400" dirty="0"/>
            </a:br>
            <a:br>
              <a:rPr lang="en-US" sz="2400" dirty="0"/>
            </a:br>
            <a:br>
              <a:rPr lang="en-US" sz="2400" dirty="0"/>
            </a:br>
            <a:endParaRPr lang="en-US" sz="2400" b="1" dirty="0"/>
          </a:p>
        </p:txBody>
      </p:sp>
    </p:spTree>
    <p:extLst>
      <p:ext uri="{BB962C8B-B14F-4D97-AF65-F5344CB8AC3E}">
        <p14:creationId xmlns:p14="http://schemas.microsoft.com/office/powerpoint/2010/main" val="2446688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1897"/>
            <a:ext cx="8160063" cy="4354160"/>
          </a:xfrm>
        </p:spPr>
        <p:txBody>
          <a:bodyPr>
            <a:noAutofit/>
          </a:bodyPr>
          <a:lstStyle/>
          <a:p>
            <a:pPr algn="l"/>
            <a:endParaRPr lang="en-US" sz="2400" b="1" dirty="0"/>
          </a:p>
          <a:p>
            <a:pPr algn="l"/>
            <a:r>
              <a:rPr lang="en-US" sz="2400" i="1" dirty="0"/>
              <a:t>Mat 28:18 And Jesus came and </a:t>
            </a:r>
            <a:r>
              <a:rPr lang="en-US" sz="2400" i="1" dirty="0" err="1"/>
              <a:t>spake</a:t>
            </a:r>
            <a:r>
              <a:rPr lang="en-US" sz="2400" i="1" dirty="0"/>
              <a:t> unto them, saying, All power is given unto me in heaven and in earth. 19 Go ye therefore, and teach all nations, baptizing them in the name of the Father, and of the Son, and of the Holy Ghost: 20 </a:t>
            </a:r>
            <a:r>
              <a:rPr lang="en-US" sz="2400" b="1" i="1" u="sng" dirty="0"/>
              <a:t>Teaching them to observe all things whatsoever I have commanded you:</a:t>
            </a:r>
            <a:r>
              <a:rPr lang="en-US" sz="2400" i="1" dirty="0"/>
              <a:t> and, lo, I am with you </a:t>
            </a:r>
            <a:r>
              <a:rPr lang="en-US" sz="2400" i="1" dirty="0" err="1"/>
              <a:t>alway</a:t>
            </a:r>
            <a:r>
              <a:rPr lang="en-US" sz="2400" i="1" dirty="0"/>
              <a:t>, [even] unto the end of the world. Amen.</a:t>
            </a:r>
            <a:br>
              <a:rPr lang="en-US" sz="2400" dirty="0"/>
            </a:br>
            <a:br>
              <a:rPr lang="en-US" sz="2400" dirty="0"/>
            </a:br>
            <a:br>
              <a:rPr lang="en-US" sz="2400" dirty="0"/>
            </a:br>
            <a:endParaRPr lang="en-US" sz="2400" b="1" dirty="0"/>
          </a:p>
        </p:txBody>
      </p:sp>
    </p:spTree>
    <p:extLst>
      <p:ext uri="{BB962C8B-B14F-4D97-AF65-F5344CB8AC3E}">
        <p14:creationId xmlns:p14="http://schemas.microsoft.com/office/powerpoint/2010/main" val="3503791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326588"/>
            <a:ext cx="8160063" cy="4354160"/>
          </a:xfrm>
        </p:spPr>
        <p:txBody>
          <a:bodyPr>
            <a:noAutofit/>
          </a:bodyPr>
          <a:lstStyle/>
          <a:p>
            <a:pPr algn="l"/>
            <a:endParaRPr lang="en-US" sz="4000" b="1" dirty="0"/>
          </a:p>
          <a:p>
            <a:pPr algn="l" fontAlgn="base"/>
            <a:endParaRPr lang="en-US" sz="4000" b="1" dirty="0"/>
          </a:p>
          <a:p>
            <a:pPr algn="l" fontAlgn="base"/>
            <a:endParaRPr lang="en-US" sz="4000" b="1" dirty="0"/>
          </a:p>
          <a:p>
            <a:pPr algn="l" fontAlgn="base"/>
            <a:endParaRPr lang="en-US" sz="4000" b="1" dirty="0"/>
          </a:p>
          <a:p>
            <a:pPr algn="l" fontAlgn="base"/>
            <a:endParaRPr lang="en-US" sz="4000" b="1" dirty="0"/>
          </a:p>
          <a:p>
            <a:pPr algn="l" fontAlgn="base"/>
            <a:r>
              <a:rPr lang="en-US" sz="4000" b="1" dirty="0"/>
              <a:t>KEY POINT #1</a:t>
            </a:r>
          </a:p>
          <a:p>
            <a:pPr algn="l" fontAlgn="base"/>
            <a:r>
              <a:rPr lang="en-US" b="1" dirty="0"/>
              <a:t>Defending truth is defending the lives and ministry of God’s people.</a:t>
            </a:r>
            <a:br>
              <a:rPr lang="en-US" sz="4000" dirty="0"/>
            </a:br>
            <a:br>
              <a:rPr lang="en-US" sz="4000" dirty="0"/>
            </a:br>
            <a:endParaRPr lang="en-US" sz="4000" b="1" dirty="0"/>
          </a:p>
        </p:txBody>
      </p:sp>
    </p:spTree>
    <p:extLst>
      <p:ext uri="{BB962C8B-B14F-4D97-AF65-F5344CB8AC3E}">
        <p14:creationId xmlns:p14="http://schemas.microsoft.com/office/powerpoint/2010/main" val="1201289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789340"/>
            <a:ext cx="8160063" cy="4354160"/>
          </a:xfrm>
        </p:spPr>
        <p:txBody>
          <a:bodyPr>
            <a:noAutofit/>
          </a:bodyPr>
          <a:lstStyle/>
          <a:p>
            <a:pPr algn="l"/>
            <a:endParaRPr lang="en-US" sz="4000" b="1" dirty="0"/>
          </a:p>
          <a:p>
            <a:pPr algn="l"/>
            <a:endParaRPr lang="en-US" sz="4000" b="1" dirty="0"/>
          </a:p>
          <a:p>
            <a:pPr algn="l"/>
            <a:endParaRPr lang="en-US" sz="4000" b="1" dirty="0"/>
          </a:p>
          <a:p>
            <a:pPr algn="l"/>
            <a:r>
              <a:rPr lang="en-US" sz="5400" b="1" u="sng" dirty="0"/>
              <a:t>A Minister’s Warning:</a:t>
            </a:r>
          </a:p>
          <a:p>
            <a:pPr algn="l"/>
            <a:r>
              <a:rPr lang="en-US" b="1" u="sng" dirty="0"/>
              <a:t>Protecting Against False Teachers</a:t>
            </a:r>
            <a:endParaRPr lang="en-US" sz="5400" b="1" u="sng" dirty="0"/>
          </a:p>
          <a:p>
            <a:pPr algn="l"/>
            <a:r>
              <a:rPr lang="en-US" b="1" dirty="0"/>
              <a:t>Romans 16:17-20</a:t>
            </a:r>
            <a:br>
              <a:rPr lang="en-US" sz="4400" dirty="0"/>
            </a:br>
            <a:br>
              <a:rPr lang="en-US" dirty="0"/>
            </a:br>
            <a:endParaRPr lang="en-US" sz="3200" b="1" dirty="0"/>
          </a:p>
        </p:txBody>
      </p:sp>
    </p:spTree>
    <p:extLst>
      <p:ext uri="{BB962C8B-B14F-4D97-AF65-F5344CB8AC3E}">
        <p14:creationId xmlns:p14="http://schemas.microsoft.com/office/powerpoint/2010/main" val="2277034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258105"/>
            <a:ext cx="8160063" cy="5222929"/>
          </a:xfrm>
        </p:spPr>
        <p:txBody>
          <a:bodyPr>
            <a:normAutofit/>
          </a:bodyPr>
          <a:lstStyle/>
          <a:p>
            <a:pPr algn="l" fontAlgn="base"/>
            <a:endParaRPr lang="en-US" b="1" u="sng" dirty="0"/>
          </a:p>
          <a:p>
            <a:pPr algn="l"/>
            <a:r>
              <a:rPr lang="en-US" sz="2400" i="1" dirty="0"/>
              <a:t>Rom 6:16 Know ye not, that to whom ye yield yourselves servants to obey, his servants ye are to whom ye obey; whether of sin unto death, or of obedience unto righteousness? 17 But God be thanked, that ye were the servants of sin, </a:t>
            </a:r>
            <a:r>
              <a:rPr lang="en-US" sz="2400" i="1" u="sng" dirty="0"/>
              <a:t>but ye have obeyed from the heart that form of doctrine which was delivered you</a:t>
            </a:r>
            <a:r>
              <a:rPr lang="en-US" sz="2400" i="1" dirty="0"/>
              <a:t>. 18 Being then made free from sin, ye became the servants of righteousness.</a:t>
            </a:r>
            <a:endParaRPr lang="en-US" sz="2400" u="sng" dirty="0"/>
          </a:p>
        </p:txBody>
      </p:sp>
    </p:spTree>
    <p:extLst>
      <p:ext uri="{BB962C8B-B14F-4D97-AF65-F5344CB8AC3E}">
        <p14:creationId xmlns:p14="http://schemas.microsoft.com/office/powerpoint/2010/main" val="3883066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326588"/>
            <a:ext cx="8160063" cy="4354160"/>
          </a:xfrm>
        </p:spPr>
        <p:txBody>
          <a:bodyPr>
            <a:noAutofit/>
          </a:bodyPr>
          <a:lstStyle/>
          <a:p>
            <a:pPr algn="l"/>
            <a:endParaRPr lang="en-US" sz="4000" b="1" dirty="0"/>
          </a:p>
          <a:p>
            <a:pPr algn="l" fontAlgn="base"/>
            <a:endParaRPr lang="en-US" sz="4000" b="1" dirty="0"/>
          </a:p>
          <a:p>
            <a:pPr algn="l" fontAlgn="base"/>
            <a:endParaRPr lang="en-US" sz="4000" b="1" dirty="0"/>
          </a:p>
          <a:p>
            <a:pPr algn="l" fontAlgn="base"/>
            <a:endParaRPr lang="en-US" sz="4000" b="1" dirty="0"/>
          </a:p>
          <a:p>
            <a:pPr algn="l" fontAlgn="base"/>
            <a:endParaRPr lang="en-US" sz="4000" b="1" dirty="0"/>
          </a:p>
          <a:p>
            <a:pPr algn="l" fontAlgn="base"/>
            <a:r>
              <a:rPr lang="en-US" sz="4000" b="1" dirty="0"/>
              <a:t>KEY POINT #2</a:t>
            </a:r>
          </a:p>
          <a:p>
            <a:pPr algn="l" fontAlgn="base"/>
            <a:r>
              <a:rPr lang="en-US" b="1" dirty="0"/>
              <a:t>Faithful obedience to doctrine is the difference between a lost person and a Christian</a:t>
            </a:r>
            <a:br>
              <a:rPr lang="en-US" sz="4000" dirty="0"/>
            </a:br>
            <a:br>
              <a:rPr lang="en-US" sz="4000" dirty="0"/>
            </a:br>
            <a:endParaRPr lang="en-US" sz="4000" b="1" dirty="0"/>
          </a:p>
        </p:txBody>
      </p:sp>
    </p:spTree>
    <p:extLst>
      <p:ext uri="{BB962C8B-B14F-4D97-AF65-F5344CB8AC3E}">
        <p14:creationId xmlns:p14="http://schemas.microsoft.com/office/powerpoint/2010/main" val="3203018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326588"/>
            <a:ext cx="8160063" cy="4354160"/>
          </a:xfrm>
        </p:spPr>
        <p:txBody>
          <a:bodyPr>
            <a:noAutofit/>
          </a:bodyPr>
          <a:lstStyle/>
          <a:p>
            <a:pPr algn="l"/>
            <a:endParaRPr lang="en-US" sz="4000" b="1" dirty="0"/>
          </a:p>
          <a:p>
            <a:pPr algn="l" fontAlgn="base"/>
            <a:r>
              <a:rPr lang="en-US" b="1" u="sng" dirty="0"/>
              <a:t>We believe the bible is truth because…</a:t>
            </a:r>
            <a:br>
              <a:rPr lang="en-US" sz="4000" dirty="0"/>
            </a:br>
            <a:r>
              <a:rPr lang="en-US" sz="2400" dirty="0"/>
              <a:t>1) </a:t>
            </a:r>
            <a:r>
              <a:rPr lang="en-US" sz="2400" b="1" dirty="0"/>
              <a:t>The seamless complexity </a:t>
            </a:r>
          </a:p>
          <a:p>
            <a:pPr algn="l" fontAlgn="base"/>
            <a:r>
              <a:rPr lang="en-US" sz="2400" b="1" dirty="0"/>
              <a:t>2) The fulfilment of prophecy </a:t>
            </a:r>
          </a:p>
          <a:p>
            <a:pPr algn="l" fontAlgn="base"/>
            <a:r>
              <a:rPr lang="en-US" sz="2400" b="1" dirty="0"/>
              <a:t>3) The volume of witnesses</a:t>
            </a:r>
            <a:r>
              <a:rPr lang="en-US" sz="2400" dirty="0"/>
              <a:t> </a:t>
            </a:r>
          </a:p>
          <a:p>
            <a:pPr algn="l" fontAlgn="base"/>
            <a:r>
              <a:rPr lang="en-US" sz="2400" b="1" dirty="0"/>
              <a:t>4) The uniqueness of its teaching</a:t>
            </a:r>
            <a:endParaRPr lang="en-US" sz="2400" dirty="0"/>
          </a:p>
          <a:p>
            <a:pPr algn="l" fontAlgn="base"/>
            <a:br>
              <a:rPr lang="en-US" sz="4000" dirty="0"/>
            </a:br>
            <a:endParaRPr lang="en-US" sz="4000" b="1" dirty="0"/>
          </a:p>
        </p:txBody>
      </p:sp>
    </p:spTree>
    <p:extLst>
      <p:ext uri="{BB962C8B-B14F-4D97-AF65-F5344CB8AC3E}">
        <p14:creationId xmlns:p14="http://schemas.microsoft.com/office/powerpoint/2010/main" val="1455310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253018"/>
            <a:ext cx="8160063" cy="4354160"/>
          </a:xfrm>
        </p:spPr>
        <p:txBody>
          <a:bodyPr>
            <a:noAutofit/>
          </a:bodyPr>
          <a:lstStyle/>
          <a:p>
            <a:pPr algn="l"/>
            <a:endParaRPr lang="en-US" sz="4000" b="1" dirty="0"/>
          </a:p>
          <a:p>
            <a:pPr algn="l" fontAlgn="base"/>
            <a:r>
              <a:rPr lang="en-US" b="1" u="sng" dirty="0"/>
              <a:t>The bible declares it’s own authority</a:t>
            </a:r>
          </a:p>
          <a:p>
            <a:pPr algn="l"/>
            <a:r>
              <a:rPr lang="en-US" sz="2400" i="1" dirty="0"/>
              <a:t>2Pe 1:21 For the prophecy came not in old time by the will of man: but holy men of God </a:t>
            </a:r>
            <a:r>
              <a:rPr lang="en-US" sz="2400" i="1" dirty="0" err="1"/>
              <a:t>spake</a:t>
            </a:r>
            <a:r>
              <a:rPr lang="en-US" sz="2400" i="1" dirty="0"/>
              <a:t> [as they were] moved by the Holy Ghost.</a:t>
            </a:r>
            <a:endParaRPr lang="en-US" sz="2400" dirty="0"/>
          </a:p>
          <a:p>
            <a:pPr algn="l"/>
            <a:br>
              <a:rPr lang="en-US" sz="2400" dirty="0"/>
            </a:br>
            <a:r>
              <a:rPr lang="en-US" sz="2400" i="1" dirty="0"/>
              <a:t>1Th 2:13 For this cause also thank we God without ceasing, because, when ye received </a:t>
            </a:r>
            <a:r>
              <a:rPr lang="en-US" sz="2400" i="1" u="sng" dirty="0"/>
              <a:t>the word of God which ye heard of us, ye received [it] not [as] the word of men, but as it is in truth, the word of God, which effectually </a:t>
            </a:r>
            <a:r>
              <a:rPr lang="en-US" sz="2400" i="1" u="sng" dirty="0" err="1"/>
              <a:t>worketh</a:t>
            </a:r>
            <a:r>
              <a:rPr lang="en-US" sz="2400" i="1" u="sng" dirty="0"/>
              <a:t> also in you that believe.</a:t>
            </a:r>
            <a:br>
              <a:rPr lang="en-US" sz="2400" dirty="0"/>
            </a:br>
            <a:endParaRPr lang="en-US" sz="2400" b="1" dirty="0"/>
          </a:p>
        </p:txBody>
      </p:sp>
    </p:spTree>
    <p:extLst>
      <p:ext uri="{BB962C8B-B14F-4D97-AF65-F5344CB8AC3E}">
        <p14:creationId xmlns:p14="http://schemas.microsoft.com/office/powerpoint/2010/main" val="2376531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326588"/>
            <a:ext cx="8160063" cy="4354160"/>
          </a:xfrm>
        </p:spPr>
        <p:txBody>
          <a:bodyPr>
            <a:noAutofit/>
          </a:bodyPr>
          <a:lstStyle/>
          <a:p>
            <a:pPr algn="l"/>
            <a:endParaRPr lang="en-US" sz="4000" b="1" dirty="0"/>
          </a:p>
          <a:p>
            <a:pPr algn="l" fontAlgn="base"/>
            <a:r>
              <a:rPr lang="en-US" b="1" u="sng" dirty="0"/>
              <a:t>The bible declares it’s own authority</a:t>
            </a:r>
          </a:p>
          <a:p>
            <a:pPr algn="l"/>
            <a:r>
              <a:rPr lang="en-US" sz="2000" i="1" dirty="0" err="1"/>
              <a:t>Jhn</a:t>
            </a:r>
            <a:r>
              <a:rPr lang="en-US" sz="2000" i="1" dirty="0"/>
              <a:t> 7:38 He that believeth on me, as the scripture hath said, out of his belly shall flow rivers of living water.</a:t>
            </a:r>
          </a:p>
          <a:p>
            <a:pPr algn="l"/>
            <a:endParaRPr lang="en-US" sz="2000" i="1" dirty="0"/>
          </a:p>
          <a:p>
            <a:pPr algn="l"/>
            <a:r>
              <a:rPr lang="en-US" sz="2000" i="1" dirty="0"/>
              <a:t>2Pe 3:14 Wherefore, beloved, seeing that ye look for such things, be diligent that ye may be found of him in peace, without spot, and blameless. 15 And account [that] the longsuffering of our Lord [is] salvation; even as </a:t>
            </a:r>
            <a:r>
              <a:rPr lang="en-US" sz="2000" b="1" i="1" dirty="0"/>
              <a:t>our beloved brother Paul also according to the wisdom given unto him hath written unto you; </a:t>
            </a:r>
            <a:r>
              <a:rPr lang="en-US" sz="2000" i="1" dirty="0"/>
              <a:t>16 As also in all [his] epistles, speaking in them of these things; in which are some things hard to be understood, which they that are unlearned and unstable wrest, </a:t>
            </a:r>
            <a:r>
              <a:rPr lang="en-US" sz="2000" b="1" i="1" dirty="0"/>
              <a:t>as [they do] also the other scriptures,</a:t>
            </a:r>
            <a:r>
              <a:rPr lang="en-US" sz="2000" i="1" dirty="0"/>
              <a:t> unto their own destruction.</a:t>
            </a:r>
            <a:br>
              <a:rPr lang="en-US" sz="2400" dirty="0"/>
            </a:br>
            <a:endParaRPr lang="en-US" sz="2400" b="1" dirty="0"/>
          </a:p>
        </p:txBody>
      </p:sp>
    </p:spTree>
    <p:extLst>
      <p:ext uri="{BB962C8B-B14F-4D97-AF65-F5344CB8AC3E}">
        <p14:creationId xmlns:p14="http://schemas.microsoft.com/office/powerpoint/2010/main" val="2601211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1060778"/>
            <a:ext cx="8160063" cy="4354160"/>
          </a:xfrm>
        </p:spPr>
        <p:txBody>
          <a:bodyPr>
            <a:noAutofit/>
          </a:bodyPr>
          <a:lstStyle/>
          <a:p>
            <a:pPr algn="l"/>
            <a:endParaRPr lang="en-US" sz="4000" b="1" dirty="0"/>
          </a:p>
          <a:p>
            <a:pPr algn="l" fontAlgn="base"/>
            <a:r>
              <a:rPr lang="en-US" b="1" u="sng" dirty="0"/>
              <a:t>The bible declares it’s own authority</a:t>
            </a:r>
          </a:p>
          <a:p>
            <a:pPr algn="l"/>
            <a:r>
              <a:rPr lang="en-US" sz="2400" i="1" dirty="0"/>
              <a:t>2Ti 2:15 Study to shew thyself approved unto God, a workman that </a:t>
            </a:r>
            <a:r>
              <a:rPr lang="en-US" sz="2400" i="1" dirty="0" err="1"/>
              <a:t>needeth</a:t>
            </a:r>
            <a:r>
              <a:rPr lang="en-US" sz="2400" i="1" dirty="0"/>
              <a:t> not to be ashamed, rightly dividing the word of truth.</a:t>
            </a:r>
            <a:br>
              <a:rPr lang="en-US" sz="2400" dirty="0"/>
            </a:br>
            <a:endParaRPr lang="en-US" sz="2400" b="1" dirty="0"/>
          </a:p>
        </p:txBody>
      </p:sp>
    </p:spTree>
    <p:extLst>
      <p:ext uri="{BB962C8B-B14F-4D97-AF65-F5344CB8AC3E}">
        <p14:creationId xmlns:p14="http://schemas.microsoft.com/office/powerpoint/2010/main" val="1892882751"/>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6501</TotalTime>
  <Words>692</Words>
  <Application>Microsoft Office PowerPoint</Application>
  <PresentationFormat>On-screen Show (16:9)</PresentationFormat>
  <Paragraphs>76</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Adelle-Regular</vt:lpstr>
      <vt:lpstr>Apple Chancery</vt:lpstr>
      <vt:lpstr>Arial</vt:lpstr>
      <vt:lpstr>Trebuchet MS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LFBIConf</cp:lastModifiedBy>
  <cp:revision>275</cp:revision>
  <dcterms:created xsi:type="dcterms:W3CDTF">2014-03-26T14:03:34Z</dcterms:created>
  <dcterms:modified xsi:type="dcterms:W3CDTF">2018-07-01T13:17:52Z</dcterms:modified>
</cp:coreProperties>
</file>