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63" r:id="rId10"/>
    <p:sldId id="271" r:id="rId11"/>
    <p:sldId id="270" r:id="rId12"/>
    <p:sldId id="272" r:id="rId13"/>
    <p:sldId id="273" r:id="rId14"/>
    <p:sldId id="274" r:id="rId15"/>
    <p:sldId id="275" r:id="rId16"/>
    <p:sldId id="276" r:id="rId17"/>
    <p:sldId id="279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852" y="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92130" y="4515738"/>
            <a:ext cx="1751013" cy="257868"/>
          </a:xfrm>
        </p:spPr>
        <p:txBody>
          <a:bodyPr>
            <a:noAutofit/>
          </a:bodyPr>
          <a:lstStyle>
            <a:lvl1pPr>
              <a:defRPr sz="12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6978" y="3220784"/>
            <a:ext cx="3510128" cy="1552822"/>
          </a:xfrm>
        </p:spPr>
        <p:txBody>
          <a:bodyPr/>
          <a:lstStyle>
            <a:lvl1pPr algn="ctr">
              <a:defRPr>
                <a:solidFill>
                  <a:srgbClr val="4D4D4D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92130" y="4515738"/>
            <a:ext cx="1751013" cy="257868"/>
          </a:xfrm>
        </p:spPr>
        <p:txBody>
          <a:bodyPr>
            <a:noAutofit/>
          </a:bodyPr>
          <a:lstStyle>
            <a:lvl1pPr>
              <a:defRPr sz="12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45086" y="166020"/>
            <a:ext cx="5602815" cy="4773068"/>
          </a:xfrm>
        </p:spPr>
        <p:txBody>
          <a:bodyPr anchor="ctr"/>
          <a:lstStyle>
            <a:lvl1pPr algn="ctr">
              <a:defRPr baseline="0">
                <a:solidFill>
                  <a:srgbClr val="4D4D4D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45086" y="166020"/>
            <a:ext cx="5602815" cy="4773068"/>
          </a:xfrm>
        </p:spPr>
        <p:txBody>
          <a:bodyPr anchor="ctr"/>
          <a:lstStyle>
            <a:lvl1pPr algn="ctr">
              <a:defRPr baseline="0">
                <a:solidFill>
                  <a:srgbClr val="4D4D4D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104" y="81464"/>
            <a:ext cx="1284171" cy="106407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D4D4D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45086" y="166020"/>
            <a:ext cx="5602815" cy="4773068"/>
          </a:xfrm>
        </p:spPr>
        <p:txBody>
          <a:bodyPr anchor="ctr"/>
          <a:lstStyle>
            <a:lvl1pPr algn="ctr">
              <a:defRPr baseline="0">
                <a:solidFill>
                  <a:srgbClr val="4D4D4D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The FOUR GOALS of DISCIPLESHIP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u="sng" dirty="0"/>
              <a:t>Hearing is one thing, doing is </a:t>
            </a:r>
            <a:r>
              <a:rPr lang="en-US" b="1" u="sng" dirty="0" smtClean="0"/>
              <a:t>another</a:t>
            </a:r>
          </a:p>
          <a:p>
            <a:pPr algn="l"/>
            <a:r>
              <a:rPr lang="en-US" sz="2400" i="1" dirty="0"/>
              <a:t>Rom 2:13 For not the hearers of the law [are] just before God, but the doers of the law shall be justified</a:t>
            </a:r>
            <a:r>
              <a:rPr lang="en-US" sz="2400" i="1" dirty="0" smtClean="0"/>
              <a:t>.</a:t>
            </a:r>
          </a:p>
          <a:p>
            <a:pPr algn="l"/>
            <a:endParaRPr lang="en-US" sz="2400" i="1" dirty="0"/>
          </a:p>
          <a:p>
            <a:pPr algn="l"/>
            <a:endParaRPr lang="en-US" sz="2400" i="1" dirty="0" smtClean="0"/>
          </a:p>
          <a:p>
            <a:pPr algn="l"/>
            <a:endParaRPr lang="en-US" sz="2400" i="1" dirty="0"/>
          </a:p>
          <a:p>
            <a:pPr algn="l"/>
            <a:endParaRPr lang="en-US" sz="2400" i="1" dirty="0" smtClean="0"/>
          </a:p>
          <a:p>
            <a:pPr algn="l"/>
            <a:endParaRPr lang="en-US" sz="2400" i="1" dirty="0"/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3119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617472"/>
            <a:ext cx="5602815" cy="477306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b="1" u="sng" dirty="0"/>
              <a:t>A DISCIPLE BEARS </a:t>
            </a:r>
            <a:r>
              <a:rPr lang="en-US" sz="3600" b="1" u="sng" dirty="0" smtClean="0"/>
              <a:t>FRUIT</a:t>
            </a:r>
            <a:endParaRPr lang="en-US" sz="2600" b="1" i="1" u="sng" dirty="0">
              <a:solidFill>
                <a:schemeClr val="tx1"/>
              </a:solidFill>
            </a:endParaRPr>
          </a:p>
          <a:p>
            <a:pPr algn="l"/>
            <a:r>
              <a:rPr lang="en-US" dirty="0"/>
              <a:t>The chief purpose of a disciple is to</a:t>
            </a:r>
            <a:r>
              <a:rPr lang="en-US" u="sng" dirty="0"/>
              <a:t> bear fruit</a:t>
            </a:r>
            <a:r>
              <a:rPr lang="en-US" dirty="0"/>
              <a:t> to the glory of God. </a:t>
            </a:r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sz="2600" i="1" dirty="0" err="1">
                <a:solidFill>
                  <a:schemeClr val="tx1"/>
                </a:solidFill>
              </a:rPr>
              <a:t>Jhn</a:t>
            </a:r>
            <a:r>
              <a:rPr lang="en-US" sz="2600" i="1" dirty="0">
                <a:solidFill>
                  <a:schemeClr val="tx1"/>
                </a:solidFill>
              </a:rPr>
              <a:t> 15:1 I am the true vine, and my Father is the husbandman. 2 Every branch in me that </a:t>
            </a:r>
            <a:r>
              <a:rPr lang="en-US" sz="2600" i="1" dirty="0" err="1">
                <a:solidFill>
                  <a:schemeClr val="tx1"/>
                </a:solidFill>
              </a:rPr>
              <a:t>beareth</a:t>
            </a:r>
            <a:r>
              <a:rPr lang="en-US" sz="2600" i="1" dirty="0">
                <a:solidFill>
                  <a:schemeClr val="tx1"/>
                </a:solidFill>
              </a:rPr>
              <a:t> not fruit he taketh away: and every [branch] that </a:t>
            </a:r>
            <a:r>
              <a:rPr lang="en-US" sz="2600" i="1" dirty="0" err="1">
                <a:solidFill>
                  <a:schemeClr val="tx1"/>
                </a:solidFill>
              </a:rPr>
              <a:t>beareth</a:t>
            </a:r>
            <a:r>
              <a:rPr lang="en-US" sz="2600" i="1" dirty="0">
                <a:solidFill>
                  <a:schemeClr val="tx1"/>
                </a:solidFill>
              </a:rPr>
              <a:t> fruit, he </a:t>
            </a:r>
            <a:r>
              <a:rPr lang="en-US" sz="2600" i="1" dirty="0" err="1">
                <a:solidFill>
                  <a:schemeClr val="tx1"/>
                </a:solidFill>
              </a:rPr>
              <a:t>purgeth</a:t>
            </a:r>
            <a:r>
              <a:rPr lang="en-US" sz="2600" i="1" dirty="0">
                <a:solidFill>
                  <a:schemeClr val="tx1"/>
                </a:solidFill>
              </a:rPr>
              <a:t> it, that it may bring forth more fruit.</a:t>
            </a:r>
            <a:endParaRPr lang="en-US" sz="2600" i="1" dirty="0">
              <a:solidFill>
                <a:schemeClr val="tx1"/>
              </a:solidFill>
            </a:endParaRPr>
          </a:p>
          <a:p>
            <a:pPr algn="l"/>
            <a:endParaRPr lang="en-US" b="1" dirty="0"/>
          </a:p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24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126432"/>
            <a:ext cx="5602815" cy="4773068"/>
          </a:xfrm>
        </p:spPr>
        <p:txBody>
          <a:bodyPr>
            <a:normAutofit/>
          </a:bodyPr>
          <a:lstStyle/>
          <a:p>
            <a:pPr algn="l"/>
            <a:endParaRPr lang="en-US" sz="3900" b="1" u="sng" dirty="0" smtClean="0"/>
          </a:p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KEY POINT: </a:t>
            </a:r>
          </a:p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Worship is defined by our </a:t>
            </a:r>
            <a:r>
              <a:rPr lang="en-US" sz="4000" b="1" u="sng" dirty="0" smtClean="0">
                <a:solidFill>
                  <a:schemeClr val="tx1"/>
                </a:solidFill>
              </a:rPr>
              <a:t>position</a:t>
            </a:r>
            <a:r>
              <a:rPr lang="en-US" sz="4000" b="1" dirty="0" smtClean="0">
                <a:solidFill>
                  <a:schemeClr val="tx1"/>
                </a:solidFill>
              </a:rPr>
              <a:t> and </a:t>
            </a:r>
            <a:r>
              <a:rPr lang="en-US" sz="4000" b="1" u="sng" dirty="0" smtClean="0">
                <a:solidFill>
                  <a:schemeClr val="tx1"/>
                </a:solidFill>
              </a:rPr>
              <a:t>posture</a:t>
            </a:r>
            <a:r>
              <a:rPr lang="en-US" sz="4000" b="1" dirty="0" smtClean="0">
                <a:solidFill>
                  <a:schemeClr val="tx1"/>
                </a:solidFill>
              </a:rPr>
              <a:t> in relation to our Creator.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/>
          </a:p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2039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296913"/>
            <a:ext cx="5602815" cy="4773068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/>
              <a:t>To Establish the Believer in Worship of God</a:t>
            </a:r>
            <a:r>
              <a:rPr lang="en-US" sz="3600" b="1" u="sng" dirty="0" smtClean="0"/>
              <a:t>.</a:t>
            </a:r>
            <a:endParaRPr lang="en-US" sz="3900" b="1" u="sng" dirty="0" smtClean="0"/>
          </a:p>
          <a:p>
            <a:pPr algn="l" fontAlgn="base"/>
            <a:r>
              <a:rPr lang="en-US" sz="2600" b="1" dirty="0"/>
              <a:t>Position</a:t>
            </a:r>
            <a:r>
              <a:rPr lang="en-US" sz="2600" dirty="0"/>
              <a:t> - where/who we are in light of what God did for us. </a:t>
            </a:r>
            <a:r>
              <a:rPr lang="en-US" sz="2600" i="1" dirty="0" err="1"/>
              <a:t>Eph</a:t>
            </a:r>
            <a:r>
              <a:rPr lang="en-US" sz="2600" i="1" dirty="0"/>
              <a:t> 2:26, Rom 8:16</a:t>
            </a:r>
            <a:endParaRPr lang="en-US" sz="2600" dirty="0"/>
          </a:p>
          <a:p>
            <a:pPr algn="l" fontAlgn="base"/>
            <a:r>
              <a:rPr lang="en-US" sz="2600" b="1" dirty="0"/>
              <a:t>Posture</a:t>
            </a:r>
            <a:r>
              <a:rPr lang="en-US" sz="2600" dirty="0"/>
              <a:t> - how we hold ourselves in light of who God is and position (where we are) </a:t>
            </a:r>
            <a:r>
              <a:rPr lang="en-US" sz="2600" i="1" dirty="0"/>
              <a:t>Rev 7:11, Ps 63:4</a:t>
            </a:r>
            <a:endParaRPr lang="en-US" sz="2600" dirty="0"/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A position and posture of worship begins with the </a:t>
            </a:r>
            <a:r>
              <a:rPr lang="en-US" b="1" u="sng" dirty="0">
                <a:solidFill>
                  <a:schemeClr val="tx1"/>
                </a:solidFill>
              </a:rPr>
              <a:t>heart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9179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296913"/>
            <a:ext cx="5602815" cy="4773068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/>
              <a:t>To Establish the Believer in Worship of God</a:t>
            </a:r>
            <a:r>
              <a:rPr lang="en-US" sz="3600" b="1" u="sng" dirty="0" smtClean="0"/>
              <a:t>.</a:t>
            </a:r>
            <a:endParaRPr lang="en-US" sz="3900" b="1" u="sng" dirty="0" smtClean="0"/>
          </a:p>
          <a:p>
            <a:pPr algn="l" fontAlgn="base"/>
            <a:r>
              <a:rPr lang="en-US" sz="2600" b="1" dirty="0"/>
              <a:t>Position</a:t>
            </a:r>
            <a:r>
              <a:rPr lang="en-US" sz="2600" dirty="0"/>
              <a:t> - where/who we are in light of what God did for us. </a:t>
            </a:r>
            <a:r>
              <a:rPr lang="en-US" sz="2600" i="1" dirty="0" err="1"/>
              <a:t>Eph</a:t>
            </a:r>
            <a:r>
              <a:rPr lang="en-US" sz="2600" i="1" dirty="0"/>
              <a:t> 2:26, Rom 8:16</a:t>
            </a:r>
            <a:endParaRPr lang="en-US" sz="2600" dirty="0"/>
          </a:p>
          <a:p>
            <a:pPr algn="l" fontAlgn="base"/>
            <a:r>
              <a:rPr lang="en-US" sz="2600" b="1" dirty="0"/>
              <a:t>Posture</a:t>
            </a:r>
            <a:r>
              <a:rPr lang="en-US" sz="2600" dirty="0"/>
              <a:t> - how we hold ourselves in light of who God is and position (where we are) </a:t>
            </a:r>
            <a:r>
              <a:rPr lang="en-US" sz="2600" i="1" dirty="0"/>
              <a:t>Rev 7:11, Ps 63:4</a:t>
            </a:r>
            <a:endParaRPr lang="en-US" sz="2600" dirty="0"/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A position and posture of worship begins with the </a:t>
            </a:r>
            <a:r>
              <a:rPr lang="en-US" b="1" u="sng" dirty="0">
                <a:solidFill>
                  <a:schemeClr val="tx1"/>
                </a:solidFill>
              </a:rPr>
              <a:t>heart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9579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1" u="sng" dirty="0" smtClean="0"/>
              <a:t>Posture the Heart</a:t>
            </a:r>
          </a:p>
          <a:p>
            <a:pPr algn="l"/>
            <a:r>
              <a:rPr lang="en-US" sz="2400" i="1" dirty="0" smtClean="0"/>
              <a:t>13 </a:t>
            </a:r>
            <a:r>
              <a:rPr lang="en-US" sz="2400" b="1" i="1" u="sng" dirty="0"/>
              <a:t>If thou prepare thine heart</a:t>
            </a:r>
            <a:r>
              <a:rPr lang="en-US" sz="2400" i="1" dirty="0"/>
              <a:t>, and stretch out thine hands toward him; 14 If iniquity [be] in thine hand, put it far away, and let not wickedness dwell in thy tabernacles. 15 For then shalt thou lift up thy face without spot; yea, thou shalt be </a:t>
            </a:r>
            <a:r>
              <a:rPr lang="en-US" sz="2400" i="1" dirty="0" err="1"/>
              <a:t>stedfast</a:t>
            </a:r>
            <a:r>
              <a:rPr lang="en-US" sz="2400" i="1" dirty="0"/>
              <a:t>, and shalt not fear: 16 Because thou shalt forget [thy] misery, [and] remember [it] as waters [that] pass away:</a:t>
            </a:r>
            <a:endParaRPr lang="en-US" sz="2400" dirty="0"/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4249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296913"/>
            <a:ext cx="5602815" cy="4773068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/>
              <a:t>To Establish the Believer in Worship of God</a:t>
            </a:r>
            <a:r>
              <a:rPr lang="en-US" sz="3600" b="1" u="sng" dirty="0" smtClean="0"/>
              <a:t>.</a:t>
            </a:r>
            <a:endParaRPr lang="en-US" sz="3900" b="1" u="sng" dirty="0" smtClean="0"/>
          </a:p>
          <a:p>
            <a:pPr algn="l" fontAlgn="base"/>
            <a:r>
              <a:rPr lang="en-US" b="1" dirty="0">
                <a:solidFill>
                  <a:schemeClr val="tx1"/>
                </a:solidFill>
              </a:rPr>
              <a:t>A proper position and posture of the heart will result in a </a:t>
            </a:r>
            <a:r>
              <a:rPr lang="en-US" b="1" u="sng" dirty="0">
                <a:solidFill>
                  <a:schemeClr val="tx1"/>
                </a:solidFill>
              </a:rPr>
              <a:t>physical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response</a:t>
            </a:r>
          </a:p>
          <a:p>
            <a:pPr algn="l" fontAlgn="base"/>
            <a:endParaRPr lang="en-US" b="1" dirty="0">
              <a:solidFill>
                <a:schemeClr val="tx1"/>
              </a:solidFill>
            </a:endParaRPr>
          </a:p>
          <a:p>
            <a:pPr algn="l" fontAlgn="base"/>
            <a:endParaRPr lang="en-US" b="1" dirty="0" smtClean="0">
              <a:solidFill>
                <a:schemeClr val="tx1"/>
              </a:solidFill>
            </a:endParaRPr>
          </a:p>
          <a:p>
            <a:pPr algn="l" fontAlgn="base"/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7795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296913"/>
            <a:ext cx="5602815" cy="4773068"/>
          </a:xfrm>
        </p:spPr>
        <p:txBody>
          <a:bodyPr>
            <a:normAutofit/>
          </a:bodyPr>
          <a:lstStyle/>
          <a:p>
            <a:pPr algn="l" fontAlgn="base"/>
            <a:r>
              <a:rPr lang="en-US" sz="4000" b="1" dirty="0" smtClean="0">
                <a:solidFill>
                  <a:schemeClr val="tx1"/>
                </a:solidFill>
              </a:rPr>
              <a:t>KEY </a:t>
            </a:r>
            <a:r>
              <a:rPr lang="en-US" sz="4000" b="1" dirty="0">
                <a:solidFill>
                  <a:schemeClr val="tx1"/>
                </a:solidFill>
              </a:rPr>
              <a:t>POINT: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l" fontAlgn="base"/>
            <a:r>
              <a:rPr lang="en-US" sz="4000" b="1" dirty="0" smtClean="0">
                <a:solidFill>
                  <a:schemeClr val="tx1"/>
                </a:solidFill>
              </a:rPr>
              <a:t>Service </a:t>
            </a:r>
            <a:r>
              <a:rPr lang="en-US" sz="4000" b="1" dirty="0">
                <a:solidFill>
                  <a:schemeClr val="tx1"/>
                </a:solidFill>
              </a:rPr>
              <a:t>to God is only possible when hearts are </a:t>
            </a:r>
            <a:r>
              <a:rPr lang="en-US" sz="4000" b="1" dirty="0" smtClean="0">
                <a:solidFill>
                  <a:schemeClr val="tx1"/>
                </a:solidFill>
              </a:rPr>
              <a:t>made </a:t>
            </a:r>
            <a:r>
              <a:rPr lang="en-US" sz="4000" b="1" u="sng" dirty="0" smtClean="0">
                <a:solidFill>
                  <a:schemeClr val="tx1"/>
                </a:solidFill>
              </a:rPr>
              <a:t>ready</a:t>
            </a:r>
          </a:p>
          <a:p>
            <a:pPr algn="l" fontAlgn="base"/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9202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296913"/>
            <a:ext cx="5602815" cy="4773068"/>
          </a:xfrm>
        </p:spPr>
        <p:txBody>
          <a:bodyPr>
            <a:normAutofit fontScale="77500" lnSpcReduction="20000"/>
          </a:bodyPr>
          <a:lstStyle/>
          <a:p>
            <a:pPr algn="l" fontAlgn="base"/>
            <a:r>
              <a:rPr lang="en-US" sz="4100" b="1" u="sng" dirty="0"/>
              <a:t>Worship is About Worth</a:t>
            </a:r>
            <a:endParaRPr lang="en-US" sz="4100" b="1" dirty="0"/>
          </a:p>
          <a:p>
            <a:pPr algn="l"/>
            <a:r>
              <a:rPr lang="en-US" i="1" dirty="0" err="1">
                <a:solidFill>
                  <a:schemeClr val="tx1"/>
                </a:solidFill>
              </a:rPr>
              <a:t>Psa</a:t>
            </a:r>
            <a:r>
              <a:rPr lang="en-US" i="1" dirty="0">
                <a:solidFill>
                  <a:schemeClr val="tx1"/>
                </a:solidFill>
              </a:rPr>
              <a:t> 96:8 Give unto the LORD the glory [due unto] his name: bring an offering, and come into his courts. 9 For thou, LORD, [art] high above all the earth: thou art exalted far above all gods.</a:t>
            </a:r>
            <a:endParaRPr lang="en-US" sz="4000" dirty="0">
              <a:solidFill>
                <a:schemeClr val="tx1"/>
              </a:solidFill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Mat 13:45 Again, the kingdom of heaven is like unto a merchant man, seeking goodly pearls: 46 Who, when he had found one pearl of great price, went and sold all that he had, and bought it.</a:t>
            </a:r>
            <a:endParaRPr lang="en-US" sz="4000" dirty="0">
              <a:solidFill>
                <a:schemeClr val="tx1"/>
              </a:solidFill>
            </a:endParaRPr>
          </a:p>
          <a:p>
            <a:pPr algn="l"/>
            <a:r>
              <a:rPr lang="en-US" sz="4000" dirty="0"/>
              <a:t/>
            </a:r>
            <a:br>
              <a:rPr lang="en-US" sz="4000" dirty="0"/>
            </a:br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8789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296913"/>
            <a:ext cx="5602815" cy="4773068"/>
          </a:xfrm>
        </p:spPr>
        <p:txBody>
          <a:bodyPr>
            <a:normAutofit/>
          </a:bodyPr>
          <a:lstStyle/>
          <a:p>
            <a:pPr algn="l" fontAlgn="base"/>
            <a:r>
              <a:rPr lang="en-US" sz="4000" b="1" dirty="0" smtClean="0">
                <a:solidFill>
                  <a:schemeClr val="tx1"/>
                </a:solidFill>
              </a:rPr>
              <a:t>KEY POINT: </a:t>
            </a:r>
          </a:p>
          <a:p>
            <a:pPr algn="l" fontAlgn="base"/>
            <a:r>
              <a:rPr lang="en-US" sz="4000" b="1" dirty="0" smtClean="0">
                <a:solidFill>
                  <a:schemeClr val="tx1"/>
                </a:solidFill>
              </a:rPr>
              <a:t>You </a:t>
            </a:r>
            <a:r>
              <a:rPr lang="en-US" sz="4000" b="1" dirty="0">
                <a:solidFill>
                  <a:schemeClr val="tx1"/>
                </a:solidFill>
              </a:rPr>
              <a:t>only </a:t>
            </a:r>
            <a:r>
              <a:rPr lang="en-US" sz="4000" b="1" u="sng" dirty="0">
                <a:solidFill>
                  <a:schemeClr val="tx1"/>
                </a:solidFill>
              </a:rPr>
              <a:t>invest</a:t>
            </a:r>
            <a:r>
              <a:rPr lang="en-US" sz="4000" b="1" dirty="0">
                <a:solidFill>
                  <a:schemeClr val="tx1"/>
                </a:solidFill>
              </a:rPr>
              <a:t> has much as </a:t>
            </a:r>
            <a:r>
              <a:rPr lang="en-US" sz="4000" b="1" dirty="0" smtClean="0">
                <a:solidFill>
                  <a:schemeClr val="tx1"/>
                </a:solidFill>
              </a:rPr>
              <a:t>you  believe something </a:t>
            </a:r>
            <a:r>
              <a:rPr lang="en-US" sz="4000" b="1" dirty="0">
                <a:solidFill>
                  <a:schemeClr val="tx1"/>
                </a:solidFill>
              </a:rPr>
              <a:t>is worth.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635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/>
              <a:t>As </a:t>
            </a:r>
            <a:r>
              <a:rPr lang="en-US" dirty="0" smtClean="0"/>
              <a:t>far as discipleship </a:t>
            </a:r>
            <a:r>
              <a:rPr lang="en-US" dirty="0"/>
              <a:t>is concerned, pray that C&amp;YA would always</a:t>
            </a:r>
            <a:r>
              <a:rPr lang="en-US" dirty="0" smtClean="0"/>
              <a:t>: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296913"/>
            <a:ext cx="5602815" cy="4773068"/>
          </a:xfrm>
        </p:spPr>
        <p:txBody>
          <a:bodyPr>
            <a:normAutofit fontScale="55000" lnSpcReduction="20000"/>
          </a:bodyPr>
          <a:lstStyle/>
          <a:p>
            <a:pPr algn="l" fontAlgn="base"/>
            <a:r>
              <a:rPr lang="en-US" sz="5800" b="1" u="sng" dirty="0"/>
              <a:t>Worship is About </a:t>
            </a:r>
            <a:r>
              <a:rPr lang="en-US" sz="5800" b="1" u="sng" dirty="0" smtClean="0"/>
              <a:t>Sacrifice</a:t>
            </a:r>
          </a:p>
          <a:p>
            <a:pPr algn="l"/>
            <a:r>
              <a:rPr lang="en-US" sz="3600" b="1" i="1" dirty="0">
                <a:solidFill>
                  <a:schemeClr val="tx1"/>
                </a:solidFill>
              </a:rPr>
              <a:t>5 And Abraham said unto his young men, Abide ye here with the ass; and I and the lad will go yonder and worship, and come again to you.</a:t>
            </a:r>
            <a:r>
              <a:rPr lang="en-US" sz="3600" i="1" dirty="0">
                <a:solidFill>
                  <a:schemeClr val="tx1"/>
                </a:solidFill>
              </a:rPr>
              <a:t> 6 And Abraham took the wood of the burnt offering, and laid [it] upon Isaac his son; and he took the fire in his hand, and a knife; and they went both of them together. 7 And Isaac </a:t>
            </a:r>
            <a:r>
              <a:rPr lang="en-US" sz="3600" i="1" dirty="0" err="1">
                <a:solidFill>
                  <a:schemeClr val="tx1"/>
                </a:solidFill>
              </a:rPr>
              <a:t>spake</a:t>
            </a:r>
            <a:r>
              <a:rPr lang="en-US" sz="3600" i="1" dirty="0">
                <a:solidFill>
                  <a:schemeClr val="tx1"/>
                </a:solidFill>
              </a:rPr>
              <a:t> unto Abraham his father, and said, My father: and he said, Here [am] I, my son. And he said, Behold the fire and the wood: but where [is] the lamb for a burnt offering? 8 And Abraham said, My son, God will provide himself a lamb for a burnt offering: so they went both of them </a:t>
            </a:r>
            <a:r>
              <a:rPr lang="en-US" sz="3600" i="1" dirty="0" smtClean="0">
                <a:solidFill>
                  <a:schemeClr val="tx1"/>
                </a:solidFill>
              </a:rPr>
              <a:t>together.</a:t>
            </a:r>
            <a:endParaRPr lang="en-US" sz="4000" dirty="0">
              <a:solidFill>
                <a:schemeClr val="tx1"/>
              </a:solidFill>
            </a:endParaRPr>
          </a:p>
          <a:p>
            <a:pPr algn="l"/>
            <a:r>
              <a:rPr lang="en-US" sz="4000" dirty="0"/>
              <a:t/>
            </a:r>
            <a:br>
              <a:rPr lang="en-US" sz="4000" dirty="0"/>
            </a:br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9943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296913"/>
            <a:ext cx="5602815" cy="4773068"/>
          </a:xfrm>
        </p:spPr>
        <p:txBody>
          <a:bodyPr>
            <a:normAutofit fontScale="92500"/>
          </a:bodyPr>
          <a:lstStyle/>
          <a:p>
            <a:pPr algn="l" fontAlgn="base"/>
            <a:r>
              <a:rPr lang="en-US" b="1" u="sng" dirty="0"/>
              <a:t>Worship is For Those Set Apart </a:t>
            </a:r>
            <a:endParaRPr lang="en-US" b="1" u="sng" dirty="0"/>
          </a:p>
          <a:p>
            <a:pPr algn="l" fontAlgn="base"/>
            <a:endParaRPr lang="en-US" b="1" u="sng" dirty="0" smtClean="0"/>
          </a:p>
          <a:p>
            <a:pPr algn="l" fontAlgn="base"/>
            <a:r>
              <a:rPr lang="en-US" sz="3900" b="1" u="sng" dirty="0" smtClean="0">
                <a:solidFill>
                  <a:schemeClr val="tx1"/>
                </a:solidFill>
              </a:rPr>
              <a:t>KEY POINT</a:t>
            </a:r>
          </a:p>
          <a:p>
            <a:pPr algn="l" fontAlgn="base"/>
            <a:r>
              <a:rPr lang="en-US" sz="3900" b="1" dirty="0">
                <a:solidFill>
                  <a:schemeClr val="tx1"/>
                </a:solidFill>
              </a:rPr>
              <a:t>God </a:t>
            </a:r>
            <a:r>
              <a:rPr lang="en-US" sz="3900" b="1" u="sng" dirty="0">
                <a:solidFill>
                  <a:schemeClr val="tx1"/>
                </a:solidFill>
              </a:rPr>
              <a:t>cannot</a:t>
            </a:r>
            <a:r>
              <a:rPr lang="en-US" sz="3900" b="1" dirty="0">
                <a:solidFill>
                  <a:schemeClr val="tx1"/>
                </a:solidFill>
              </a:rPr>
              <a:t> receive worship from the lost and he </a:t>
            </a:r>
            <a:r>
              <a:rPr lang="en-US" sz="3900" b="1" u="sng" dirty="0">
                <a:solidFill>
                  <a:schemeClr val="tx1"/>
                </a:solidFill>
              </a:rPr>
              <a:t>won’t</a:t>
            </a:r>
            <a:r>
              <a:rPr lang="en-US" sz="3900" b="1" dirty="0">
                <a:solidFill>
                  <a:schemeClr val="tx1"/>
                </a:solidFill>
              </a:rPr>
              <a:t> receive worship from the belligerently carnal.</a:t>
            </a:r>
            <a:endParaRPr lang="en-US" sz="3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63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u="sng" dirty="0" smtClean="0"/>
              <a:t>Worship is for those Set Apart</a:t>
            </a:r>
          </a:p>
          <a:p>
            <a:pPr algn="l"/>
            <a:r>
              <a:rPr lang="en-US" i="1" dirty="0"/>
              <a:t>1Sa 15:22 And Samuel said, Hath the LORD [as great] delight in burnt offerings and sacrifices, as in obeying the voice of the LORD? Behold, to obey [is] better than sacrifice, [and] to hearken than the fat of rams.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5334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296913"/>
            <a:ext cx="5602815" cy="4773068"/>
          </a:xfrm>
        </p:spPr>
        <p:txBody>
          <a:bodyPr>
            <a:normAutofit fontScale="85000" lnSpcReduction="20000"/>
          </a:bodyPr>
          <a:lstStyle/>
          <a:p>
            <a:pPr algn="l" fontAlgn="base"/>
            <a:r>
              <a:rPr lang="en-US" sz="4200" b="1" u="sng" dirty="0"/>
              <a:t>Worship is </a:t>
            </a:r>
            <a:r>
              <a:rPr lang="en-US" sz="4200" b="1" u="sng" dirty="0" smtClean="0"/>
              <a:t>Communal</a:t>
            </a:r>
            <a:endParaRPr lang="en-US" sz="4200" b="1" u="sng" dirty="0"/>
          </a:p>
          <a:p>
            <a:pPr algn="l" fontAlgn="base"/>
            <a:endParaRPr lang="en-US" b="1" u="sng" dirty="0" smtClean="0"/>
          </a:p>
          <a:p>
            <a:pPr algn="l"/>
            <a:r>
              <a:rPr lang="en-US" b="1" dirty="0"/>
              <a:t>The nation of Israel was charged to cultivate that...</a:t>
            </a:r>
            <a:endParaRPr lang="en-US" dirty="0"/>
          </a:p>
          <a:p>
            <a:pPr algn="l"/>
            <a:r>
              <a:rPr lang="en-US" i="1" dirty="0" err="1">
                <a:solidFill>
                  <a:schemeClr val="tx1"/>
                </a:solidFill>
              </a:rPr>
              <a:t>Exo</a:t>
            </a:r>
            <a:r>
              <a:rPr lang="en-US" i="1" dirty="0">
                <a:solidFill>
                  <a:schemeClr val="tx1"/>
                </a:solidFill>
              </a:rPr>
              <a:t> 9:16 And in very deed for this [cause] have I raised thee up, for to shew [in] thee my power; and that my name may be declared throughout all the earth.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3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83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296913"/>
            <a:ext cx="5602815" cy="4773068"/>
          </a:xfrm>
        </p:spPr>
        <p:txBody>
          <a:bodyPr>
            <a:normAutofit fontScale="77500" lnSpcReduction="20000"/>
          </a:bodyPr>
          <a:lstStyle/>
          <a:p>
            <a:pPr algn="l" fontAlgn="base"/>
            <a:r>
              <a:rPr lang="en-US" sz="4600" b="1" u="sng" dirty="0"/>
              <a:t>Worship is </a:t>
            </a:r>
            <a:r>
              <a:rPr lang="en-US" sz="4600" b="1" u="sng" dirty="0" smtClean="0"/>
              <a:t>Communal</a:t>
            </a:r>
            <a:endParaRPr lang="en-US" sz="4600" b="1" u="sng" dirty="0"/>
          </a:p>
          <a:p>
            <a:pPr algn="l" fontAlgn="base"/>
            <a:endParaRPr lang="en-US" b="1" u="sng" dirty="0" smtClean="0"/>
          </a:p>
          <a:p>
            <a:pPr algn="l"/>
            <a:r>
              <a:rPr lang="en-US" b="1" dirty="0"/>
              <a:t>The believer’s in eternity future will live that….</a:t>
            </a:r>
            <a:endParaRPr lang="en-US" dirty="0"/>
          </a:p>
          <a:p>
            <a:pPr algn="l"/>
            <a:r>
              <a:rPr lang="en-US" i="1" dirty="0" err="1">
                <a:solidFill>
                  <a:schemeClr val="tx1"/>
                </a:solidFill>
              </a:rPr>
              <a:t>Psa</a:t>
            </a:r>
            <a:r>
              <a:rPr lang="en-US" i="1" dirty="0">
                <a:solidFill>
                  <a:schemeClr val="tx1"/>
                </a:solidFill>
              </a:rPr>
              <a:t> 22:27 All the ends of the world shall remember and turn unto the LORD: and all </a:t>
            </a:r>
            <a:r>
              <a:rPr lang="en-US" i="1" dirty="0" smtClean="0">
                <a:solidFill>
                  <a:schemeClr val="tx1"/>
                </a:solidFill>
              </a:rPr>
              <a:t>the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kindreds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of the nations shall worship before thee.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3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51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1669830"/>
            <a:ext cx="5602815" cy="4773068"/>
          </a:xfrm>
        </p:spPr>
        <p:txBody>
          <a:bodyPr>
            <a:noAutofit/>
          </a:bodyPr>
          <a:lstStyle/>
          <a:p>
            <a:pPr algn="l"/>
            <a:r>
              <a:rPr lang="en-US" sz="4000" b="1" u="sng" dirty="0"/>
              <a:t>To Establish the Believer in the Word of God</a:t>
            </a:r>
            <a:r>
              <a:rPr lang="en-US" sz="4000" b="1" u="sng" dirty="0" smtClean="0"/>
              <a:t>.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400" i="1" dirty="0" err="1">
                <a:solidFill>
                  <a:schemeClr val="tx1"/>
                </a:solidFill>
              </a:rPr>
              <a:t>Psa</a:t>
            </a:r>
            <a:r>
              <a:rPr lang="en-US" sz="2400" i="1" dirty="0">
                <a:solidFill>
                  <a:schemeClr val="tx1"/>
                </a:solidFill>
              </a:rPr>
              <a:t> 138:2 I will worship toward thy holy temple, and praise thy name for </a:t>
            </a:r>
            <a:r>
              <a:rPr lang="en-US" sz="2400" i="1" dirty="0" smtClean="0">
                <a:solidFill>
                  <a:schemeClr val="tx1"/>
                </a:solidFill>
              </a:rPr>
              <a:t>thy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lovingkindness </a:t>
            </a:r>
            <a:r>
              <a:rPr lang="en-US" sz="2400" i="1" dirty="0">
                <a:solidFill>
                  <a:schemeClr val="tx1"/>
                </a:solidFill>
              </a:rPr>
              <a:t>and for thy truth: for thou hast magnified thy word above all thy name.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12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613500"/>
            <a:ext cx="5602815" cy="4773068"/>
          </a:xfrm>
        </p:spPr>
        <p:txBody>
          <a:bodyPr>
            <a:noAutofit/>
          </a:bodyPr>
          <a:lstStyle/>
          <a:p>
            <a:pPr algn="l"/>
            <a:endParaRPr lang="en-US" sz="4000" b="1" dirty="0" smtClean="0"/>
          </a:p>
          <a:p>
            <a:pPr algn="l"/>
            <a:endParaRPr lang="en-US" sz="4000" b="1" dirty="0"/>
          </a:p>
          <a:p>
            <a:pPr algn="l"/>
            <a:endParaRPr lang="en-US" sz="4000" b="1" dirty="0" smtClean="0"/>
          </a:p>
          <a:p>
            <a:pPr algn="l"/>
            <a:endParaRPr lang="en-US" sz="4000" b="1" dirty="0"/>
          </a:p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KEY </a:t>
            </a:r>
            <a:r>
              <a:rPr lang="en-US" sz="4000" b="1" dirty="0">
                <a:solidFill>
                  <a:schemeClr val="tx1"/>
                </a:solidFill>
              </a:rPr>
              <a:t>POINT: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If </a:t>
            </a:r>
            <a:r>
              <a:rPr lang="en-US" sz="4000" b="1" dirty="0">
                <a:solidFill>
                  <a:schemeClr val="tx1"/>
                </a:solidFill>
              </a:rPr>
              <a:t>a disciple is not meditating on God’s words then it will be </a:t>
            </a:r>
            <a:r>
              <a:rPr lang="en-US" sz="4000" b="1" u="sng" dirty="0">
                <a:solidFill>
                  <a:schemeClr val="tx1"/>
                </a:solidFill>
              </a:rPr>
              <a:t>evident</a:t>
            </a:r>
            <a:r>
              <a:rPr lang="en-US" sz="4000" b="1" dirty="0">
                <a:solidFill>
                  <a:schemeClr val="tx1"/>
                </a:solidFill>
              </a:rPr>
              <a:t> in all the other goals.</a:t>
            </a:r>
            <a:endParaRPr lang="en-US" sz="4000" dirty="0">
              <a:solidFill>
                <a:schemeClr val="tx1"/>
              </a:solidFill>
            </a:endParaRPr>
          </a:p>
          <a:p>
            <a:pPr algn="l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30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1964296"/>
            <a:ext cx="5602815" cy="4773068"/>
          </a:xfrm>
        </p:spPr>
        <p:txBody>
          <a:bodyPr>
            <a:noAutofit/>
          </a:bodyPr>
          <a:lstStyle/>
          <a:p>
            <a:pPr algn="l"/>
            <a:r>
              <a:rPr lang="en-US" b="1" u="sng" dirty="0"/>
              <a:t>The Value of God’s </a:t>
            </a:r>
            <a:r>
              <a:rPr lang="en-US" b="1" u="sng" dirty="0" smtClean="0"/>
              <a:t>Word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God’s </a:t>
            </a:r>
            <a:r>
              <a:rPr lang="en-US" b="1" dirty="0"/>
              <a:t>name is of great power and authority</a:t>
            </a:r>
            <a:endParaRPr lang="en-US" sz="4000" dirty="0"/>
          </a:p>
          <a:p>
            <a:pPr algn="l"/>
            <a:r>
              <a:rPr lang="en-US" sz="2400" i="1" dirty="0" err="1" smtClean="0">
                <a:solidFill>
                  <a:schemeClr val="tx1"/>
                </a:solidFill>
              </a:rPr>
              <a:t>Psa</a:t>
            </a:r>
            <a:r>
              <a:rPr lang="en-US" sz="2400" i="1" dirty="0" smtClean="0">
                <a:solidFill>
                  <a:schemeClr val="tx1"/>
                </a:solidFill>
              </a:rPr>
              <a:t> 124:8 </a:t>
            </a:r>
            <a:r>
              <a:rPr lang="en-US" sz="2400" i="1" dirty="0">
                <a:solidFill>
                  <a:schemeClr val="tx1"/>
                </a:solidFill>
              </a:rPr>
              <a:t>Our help [is] in the name of the LORD, who made heaven and earth.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43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2274262"/>
            <a:ext cx="5602815" cy="4773068"/>
          </a:xfrm>
        </p:spPr>
        <p:txBody>
          <a:bodyPr>
            <a:noAutofit/>
          </a:bodyPr>
          <a:lstStyle/>
          <a:p>
            <a:pPr algn="l"/>
            <a:r>
              <a:rPr lang="en-US" b="1" u="sng" dirty="0"/>
              <a:t>The Value of God’s </a:t>
            </a:r>
            <a:r>
              <a:rPr lang="en-US" b="1" u="sng" dirty="0" smtClean="0"/>
              <a:t>Word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God’s </a:t>
            </a:r>
            <a:r>
              <a:rPr lang="en-US" b="1" dirty="0"/>
              <a:t>name is of great power and authority</a:t>
            </a:r>
            <a:endParaRPr lang="en-US" sz="4000" dirty="0"/>
          </a:p>
          <a:p>
            <a:pPr algn="l"/>
            <a:r>
              <a:rPr lang="en-US" sz="2400" i="1" dirty="0">
                <a:solidFill>
                  <a:schemeClr val="tx1"/>
                </a:solidFill>
              </a:rPr>
              <a:t>Isa 42:8 I [am] the LORD: that [is] my name: and my glory will I not give to another, neither my praise to graven images.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28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2196770"/>
            <a:ext cx="5602815" cy="4773068"/>
          </a:xfrm>
        </p:spPr>
        <p:txBody>
          <a:bodyPr>
            <a:noAutofit/>
          </a:bodyPr>
          <a:lstStyle/>
          <a:p>
            <a:pPr algn="l"/>
            <a:endParaRPr lang="en-US" b="1" dirty="0" smtClean="0"/>
          </a:p>
          <a:p>
            <a:pPr algn="l"/>
            <a:r>
              <a:rPr lang="en-US" b="1" u="sng" dirty="0"/>
              <a:t>The Value of God’s </a:t>
            </a:r>
            <a:r>
              <a:rPr lang="en-US" b="1" u="sng" dirty="0" smtClean="0"/>
              <a:t>Word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He holds </a:t>
            </a:r>
            <a:r>
              <a:rPr lang="en-US" b="1" dirty="0"/>
              <a:t>His WORD </a:t>
            </a:r>
            <a:r>
              <a:rPr lang="en-US" b="1" dirty="0" smtClean="0"/>
              <a:t>higher</a:t>
            </a:r>
            <a:endParaRPr lang="en-US" b="1" dirty="0"/>
          </a:p>
          <a:p>
            <a:pPr algn="l"/>
            <a:r>
              <a:rPr lang="en-US" sz="2400" i="1" dirty="0" err="1" smtClean="0">
                <a:solidFill>
                  <a:schemeClr val="tx1"/>
                </a:solidFill>
              </a:rPr>
              <a:t>Psa</a:t>
            </a:r>
            <a:r>
              <a:rPr lang="en-US" sz="2400" i="1" dirty="0" smtClean="0">
                <a:solidFill>
                  <a:schemeClr val="tx1"/>
                </a:solidFill>
              </a:rPr>
              <a:t> 138:1 [[[</a:t>
            </a:r>
            <a:r>
              <a:rPr lang="en-US" sz="2400" i="1" dirty="0">
                <a:solidFill>
                  <a:schemeClr val="tx1"/>
                </a:solidFill>
              </a:rPr>
              <a:t>A Psalm] of David.]] I will praise thee with my whole heart: before the gods will I sing praise unto thee. 2 I will worship toward thy holy temple, </a:t>
            </a:r>
            <a:r>
              <a:rPr lang="en-US" sz="2400" b="1" i="1" u="sng" dirty="0">
                <a:solidFill>
                  <a:schemeClr val="tx1"/>
                </a:solidFill>
              </a:rPr>
              <a:t>and praise thy name for thy lovingkindness and for thy truth: for thou hast magnified thy word above all thy name.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0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/>
              <a:t>As </a:t>
            </a:r>
            <a:r>
              <a:rPr lang="en-US" dirty="0" smtClean="0"/>
              <a:t>far as discipleship </a:t>
            </a:r>
            <a:r>
              <a:rPr lang="en-US" dirty="0"/>
              <a:t>is concerned, pray that C&amp;YA would always:</a:t>
            </a:r>
            <a:endParaRPr lang="en-US" dirty="0"/>
          </a:p>
          <a:p>
            <a:pPr algn="l" fontAlgn="base"/>
            <a:r>
              <a:rPr lang="en-US" dirty="0"/>
              <a:t/>
            </a:r>
            <a:br>
              <a:rPr lang="en-US" dirty="0"/>
            </a:br>
            <a:r>
              <a:rPr lang="en-US" b="1" u="sng" dirty="0"/>
              <a:t>Watch </a:t>
            </a:r>
            <a:r>
              <a:rPr lang="en-US" b="1" dirty="0"/>
              <a:t>for need</a:t>
            </a:r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39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613500"/>
            <a:ext cx="5602815" cy="4773068"/>
          </a:xfrm>
        </p:spPr>
        <p:txBody>
          <a:bodyPr>
            <a:noAutofit/>
          </a:bodyPr>
          <a:lstStyle/>
          <a:p>
            <a:pPr algn="l"/>
            <a:endParaRPr lang="en-US" sz="4000" b="1" dirty="0" smtClean="0"/>
          </a:p>
          <a:p>
            <a:pPr algn="l"/>
            <a:endParaRPr lang="en-US" sz="4000" b="1" dirty="0"/>
          </a:p>
          <a:p>
            <a:pPr algn="l"/>
            <a:endParaRPr lang="en-US" sz="4000" b="1" dirty="0" smtClean="0"/>
          </a:p>
          <a:p>
            <a:pPr algn="l"/>
            <a:endParaRPr lang="en-US" sz="4000" b="1" dirty="0"/>
          </a:p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KEY </a:t>
            </a:r>
            <a:r>
              <a:rPr lang="en-US" sz="4000" b="1" dirty="0">
                <a:solidFill>
                  <a:schemeClr val="tx1"/>
                </a:solidFill>
              </a:rPr>
              <a:t>POINT: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The </a:t>
            </a:r>
            <a:r>
              <a:rPr lang="en-US" sz="4000" b="1" dirty="0">
                <a:solidFill>
                  <a:schemeClr val="tx1"/>
                </a:solidFill>
              </a:rPr>
              <a:t>bible informs every</a:t>
            </a:r>
            <a:r>
              <a:rPr lang="en-US" sz="4000" b="1" u="sng" dirty="0">
                <a:solidFill>
                  <a:schemeClr val="tx1"/>
                </a:solidFill>
              </a:rPr>
              <a:t> aspect</a:t>
            </a:r>
            <a:r>
              <a:rPr lang="en-US" sz="4000" b="1" dirty="0">
                <a:solidFill>
                  <a:schemeClr val="tx1"/>
                </a:solidFill>
              </a:rPr>
              <a:t> of our humanity and should be cherished above all things on earth.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88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333003"/>
            <a:ext cx="5602815" cy="4773068"/>
          </a:xfrm>
        </p:spPr>
        <p:txBody>
          <a:bodyPr>
            <a:noAutofit/>
          </a:bodyPr>
          <a:lstStyle/>
          <a:p>
            <a:pPr algn="l"/>
            <a:endParaRPr lang="en-US" sz="4000" b="1" dirty="0" smtClean="0"/>
          </a:p>
          <a:p>
            <a:pPr algn="l"/>
            <a:endParaRPr lang="en-US" sz="4000" b="1" dirty="0"/>
          </a:p>
          <a:p>
            <a:pPr algn="l"/>
            <a:endParaRPr lang="en-US" sz="4000" b="1" dirty="0" smtClean="0"/>
          </a:p>
          <a:p>
            <a:pPr algn="l"/>
            <a:endParaRPr lang="en-US" sz="4000" b="1" dirty="0"/>
          </a:p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KEY </a:t>
            </a:r>
            <a:r>
              <a:rPr lang="en-US" sz="4000" b="1" dirty="0">
                <a:solidFill>
                  <a:schemeClr val="tx1"/>
                </a:solidFill>
              </a:rPr>
              <a:t>POINT: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The </a:t>
            </a:r>
            <a:r>
              <a:rPr lang="en-US" sz="3200" b="1" dirty="0">
                <a:solidFill>
                  <a:schemeClr val="tx1"/>
                </a:solidFill>
              </a:rPr>
              <a:t>evidence of a disciple being established in God’s Word will be displayed in the </a:t>
            </a:r>
            <a:r>
              <a:rPr lang="en-US" sz="3200" b="1" u="sng" dirty="0">
                <a:solidFill>
                  <a:schemeClr val="tx1"/>
                </a:solidFill>
              </a:rPr>
              <a:t>fruit</a:t>
            </a:r>
            <a:r>
              <a:rPr lang="en-US" sz="3200" b="1" dirty="0">
                <a:solidFill>
                  <a:schemeClr val="tx1"/>
                </a:solidFill>
              </a:rPr>
              <a:t> of their ministry, the </a:t>
            </a:r>
            <a:r>
              <a:rPr lang="en-US" sz="3200" b="1" u="sng" dirty="0">
                <a:solidFill>
                  <a:schemeClr val="tx1"/>
                </a:solidFill>
              </a:rPr>
              <a:t>joy</a:t>
            </a:r>
            <a:r>
              <a:rPr lang="en-US" sz="3200" b="1" dirty="0">
                <a:solidFill>
                  <a:schemeClr val="tx1"/>
                </a:solidFill>
              </a:rPr>
              <a:t> of their countenance and the </a:t>
            </a:r>
            <a:r>
              <a:rPr lang="en-US" sz="3200" b="1" u="sng" dirty="0">
                <a:solidFill>
                  <a:schemeClr val="tx1"/>
                </a:solidFill>
              </a:rPr>
              <a:t>content</a:t>
            </a:r>
            <a:r>
              <a:rPr lang="en-US" sz="3200" b="1" dirty="0">
                <a:solidFill>
                  <a:schemeClr val="tx1"/>
                </a:solidFill>
              </a:rPr>
              <a:t> of their words.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5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/>
              <a:t>As </a:t>
            </a:r>
            <a:r>
              <a:rPr lang="en-US" dirty="0" smtClean="0"/>
              <a:t>far as discipleship </a:t>
            </a:r>
            <a:r>
              <a:rPr lang="en-US" dirty="0"/>
              <a:t>is concerned, pray that C&amp;YA would always:</a:t>
            </a:r>
            <a:endParaRPr lang="en-US" dirty="0"/>
          </a:p>
          <a:p>
            <a:pPr algn="l" fontAlgn="base"/>
            <a:r>
              <a:rPr lang="en-US" dirty="0"/>
              <a:t/>
            </a:r>
            <a:br>
              <a:rPr lang="en-US" dirty="0"/>
            </a:br>
            <a:r>
              <a:rPr lang="en-US" b="1" u="sng" dirty="0"/>
              <a:t>Watch </a:t>
            </a:r>
            <a:r>
              <a:rPr lang="en-US" b="1" dirty="0"/>
              <a:t>for need</a:t>
            </a:r>
            <a:endParaRPr lang="en-US" dirty="0"/>
          </a:p>
          <a:p>
            <a:pPr algn="l" fontAlgn="base"/>
            <a:r>
              <a:rPr lang="en-US" b="1" dirty="0"/>
              <a:t>Be bold to </a:t>
            </a:r>
            <a:r>
              <a:rPr lang="en-US" b="1" u="sng" dirty="0" smtClean="0"/>
              <a:t>speak</a:t>
            </a:r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8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/>
              <a:t>As </a:t>
            </a:r>
            <a:r>
              <a:rPr lang="en-US" dirty="0" smtClean="0"/>
              <a:t>far as discipleship </a:t>
            </a:r>
            <a:r>
              <a:rPr lang="en-US" dirty="0"/>
              <a:t>is concerned, pray that C&amp;YA would always:</a:t>
            </a:r>
            <a:endParaRPr lang="en-US" dirty="0"/>
          </a:p>
          <a:p>
            <a:pPr algn="l" fontAlgn="base"/>
            <a:r>
              <a:rPr lang="en-US" dirty="0"/>
              <a:t/>
            </a:r>
            <a:br>
              <a:rPr lang="en-US" dirty="0"/>
            </a:br>
            <a:r>
              <a:rPr lang="en-US" b="1" u="sng" dirty="0"/>
              <a:t>Watch </a:t>
            </a:r>
            <a:r>
              <a:rPr lang="en-US" b="1" dirty="0"/>
              <a:t>for need</a:t>
            </a:r>
            <a:endParaRPr lang="en-US" dirty="0"/>
          </a:p>
          <a:p>
            <a:pPr algn="l" fontAlgn="base"/>
            <a:r>
              <a:rPr lang="en-US" b="1" dirty="0"/>
              <a:t>Be bold to </a:t>
            </a:r>
            <a:r>
              <a:rPr lang="en-US" b="1" u="sng" dirty="0" smtClean="0"/>
              <a:t>speak</a:t>
            </a:r>
            <a:endParaRPr lang="en-US" dirty="0"/>
          </a:p>
          <a:p>
            <a:pPr algn="l" fontAlgn="base"/>
            <a:r>
              <a:rPr lang="en-US" b="1" u="sng" dirty="0"/>
              <a:t>Make </a:t>
            </a:r>
            <a:r>
              <a:rPr lang="en-US" b="1" dirty="0"/>
              <a:t>disciples</a:t>
            </a:r>
            <a:endParaRPr lang="en-US" dirty="0"/>
          </a:p>
          <a:p>
            <a:pPr algn="l" fontAlgn="base"/>
            <a:endParaRPr lang="en-US" b="1" u="sng" dirty="0" smtClean="0"/>
          </a:p>
          <a:p>
            <a:pPr algn="l"/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41989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/>
              <a:t>As </a:t>
            </a:r>
            <a:r>
              <a:rPr lang="en-US" dirty="0" smtClean="0"/>
              <a:t>far as discipleship </a:t>
            </a:r>
            <a:r>
              <a:rPr lang="en-US" dirty="0"/>
              <a:t>is concerned, pray that C&amp;YA would always:</a:t>
            </a:r>
            <a:endParaRPr lang="en-US" dirty="0"/>
          </a:p>
          <a:p>
            <a:pPr algn="l" fontAlgn="base"/>
            <a:r>
              <a:rPr lang="en-US" dirty="0"/>
              <a:t/>
            </a:r>
            <a:br>
              <a:rPr lang="en-US" dirty="0"/>
            </a:br>
            <a:r>
              <a:rPr lang="en-US" b="1" u="sng" dirty="0"/>
              <a:t>Watch </a:t>
            </a:r>
            <a:r>
              <a:rPr lang="en-US" b="1" dirty="0"/>
              <a:t>for need</a:t>
            </a:r>
            <a:endParaRPr lang="en-US" dirty="0"/>
          </a:p>
          <a:p>
            <a:pPr algn="l" fontAlgn="base"/>
            <a:r>
              <a:rPr lang="en-US" b="1" dirty="0"/>
              <a:t>Be bold to </a:t>
            </a:r>
            <a:r>
              <a:rPr lang="en-US" b="1" u="sng" dirty="0" smtClean="0"/>
              <a:t>speak</a:t>
            </a:r>
            <a:endParaRPr lang="en-US" dirty="0"/>
          </a:p>
          <a:p>
            <a:pPr algn="l" fontAlgn="base"/>
            <a:r>
              <a:rPr lang="en-US" b="1" u="sng" dirty="0"/>
              <a:t>Make </a:t>
            </a:r>
            <a:r>
              <a:rPr lang="en-US" b="1" dirty="0"/>
              <a:t>disciples</a:t>
            </a:r>
            <a:endParaRPr lang="en-US" dirty="0"/>
          </a:p>
          <a:p>
            <a:pPr algn="l" fontAlgn="base"/>
            <a:r>
              <a:rPr lang="en-US" b="1" u="sng" dirty="0" smtClean="0"/>
              <a:t>Reach </a:t>
            </a:r>
            <a:r>
              <a:rPr lang="en-US" b="1" dirty="0"/>
              <a:t>younger generations 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5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b="1" i="1" dirty="0"/>
              <a:t>When we talk about discipleship goals, what do we mean</a:t>
            </a:r>
            <a:r>
              <a:rPr lang="en-US" b="1" i="1" dirty="0" smtClean="0"/>
              <a:t>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We are talking about the </a:t>
            </a:r>
            <a:r>
              <a:rPr lang="en-US" b="1" u="sng" dirty="0"/>
              <a:t>primary objectives</a:t>
            </a:r>
            <a:r>
              <a:rPr lang="en-US" dirty="0"/>
              <a:t>. The targets, the mark of achievement when someone is being mentored in God’s word.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5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FOUR GOALS of DISCIPLESHIP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5086" y="613500"/>
            <a:ext cx="5602815" cy="4773068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The bible has given us a model to </a:t>
            </a:r>
            <a:r>
              <a:rPr lang="en-US" b="1" dirty="0" smtClean="0"/>
              <a:t>establish goals.</a:t>
            </a:r>
            <a:endParaRPr lang="en-US" b="1" dirty="0"/>
          </a:p>
          <a:p>
            <a:pPr algn="l"/>
            <a:r>
              <a:rPr lang="en-US" sz="2600" i="1" dirty="0">
                <a:solidFill>
                  <a:schemeClr val="tx1"/>
                </a:solidFill>
              </a:rPr>
              <a:t>Mat 28:20 Teaching them to observe all things whatsoever I have commanded you</a:t>
            </a:r>
            <a:r>
              <a:rPr lang="en-US" sz="2600" i="1" dirty="0" smtClean="0">
                <a:solidFill>
                  <a:schemeClr val="tx1"/>
                </a:solidFill>
              </a:rPr>
              <a:t>:…</a:t>
            </a:r>
          </a:p>
          <a:p>
            <a:pPr algn="l"/>
            <a:endParaRPr lang="en-US" sz="2600" i="1" dirty="0">
              <a:solidFill>
                <a:schemeClr val="tx1"/>
              </a:solidFill>
            </a:endParaRPr>
          </a:p>
          <a:p>
            <a:pPr algn="l"/>
            <a:r>
              <a:rPr lang="en-US" dirty="0" smtClean="0"/>
              <a:t>The </a:t>
            </a:r>
            <a:r>
              <a:rPr lang="en-US" dirty="0"/>
              <a:t>great commission is to teach people </a:t>
            </a:r>
            <a:r>
              <a:rPr lang="en-US" b="1" u="sng" dirty="0"/>
              <a:t>observe</a:t>
            </a:r>
            <a:r>
              <a:rPr lang="en-US" dirty="0"/>
              <a:t> the things that Christ taught</a:t>
            </a:r>
            <a:r>
              <a:rPr lang="en-US" dirty="0" smtClean="0"/>
              <a:t>.</a:t>
            </a:r>
          </a:p>
          <a:p>
            <a:pPr algn="l"/>
            <a:endParaRPr lang="en-US" b="1" dirty="0"/>
          </a:p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1579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u="sng" dirty="0"/>
              <a:t>Hearing is one thing, doing is </a:t>
            </a:r>
            <a:r>
              <a:rPr lang="en-US" b="1" u="sng" dirty="0" smtClean="0"/>
              <a:t>another</a:t>
            </a:r>
          </a:p>
          <a:p>
            <a:pPr algn="l"/>
            <a:r>
              <a:rPr lang="en-US" sz="2400" i="1" dirty="0" smtClean="0"/>
              <a:t>Jas </a:t>
            </a:r>
            <a:r>
              <a:rPr lang="en-US" sz="2400" i="1" dirty="0"/>
              <a:t>1:22 </a:t>
            </a:r>
            <a:r>
              <a:rPr lang="en-US" sz="2400" i="1" u="sng" dirty="0"/>
              <a:t>But be ye doers of the word, and not hearers only, deceiving your own selves. </a:t>
            </a:r>
            <a:r>
              <a:rPr lang="en-US" sz="2400" i="1" dirty="0"/>
              <a:t>23 For if any be a hearer of the word, and not a doer, he is like unto a man beholding his natural face in a glass: 24 For he </a:t>
            </a:r>
            <a:r>
              <a:rPr lang="en-US" sz="2400" i="1" dirty="0" err="1"/>
              <a:t>beholdeth</a:t>
            </a:r>
            <a:r>
              <a:rPr lang="en-US" sz="2400" i="1" dirty="0"/>
              <a:t> himself, and </a:t>
            </a:r>
            <a:r>
              <a:rPr lang="en-US" sz="2400" i="1" dirty="0" err="1"/>
              <a:t>goeth</a:t>
            </a:r>
            <a:r>
              <a:rPr lang="en-US" sz="2400" i="1" dirty="0"/>
              <a:t> his way, and straightway </a:t>
            </a:r>
            <a:r>
              <a:rPr lang="en-US" sz="2400" i="1" dirty="0" err="1"/>
              <a:t>forgetteth</a:t>
            </a:r>
            <a:r>
              <a:rPr lang="en-US" sz="2400" i="1" dirty="0"/>
              <a:t> what manner of man he was. 25 But whoso </a:t>
            </a:r>
            <a:r>
              <a:rPr lang="en-US" sz="2400" i="1" dirty="0" err="1"/>
              <a:t>looketh</a:t>
            </a:r>
            <a:r>
              <a:rPr lang="en-US" sz="2400" i="1" dirty="0"/>
              <a:t> into </a:t>
            </a:r>
            <a:r>
              <a:rPr lang="en-US" sz="2400" i="1" dirty="0" smtClean="0"/>
              <a:t>the </a:t>
            </a:r>
            <a:r>
              <a:rPr lang="en-US" sz="2400" i="1" dirty="0"/>
              <a:t>perfect law of liberty, and </a:t>
            </a:r>
            <a:r>
              <a:rPr lang="en-US" sz="2400" i="1" dirty="0" err="1"/>
              <a:t>continueth</a:t>
            </a:r>
            <a:r>
              <a:rPr lang="en-US" sz="2400" i="1" dirty="0"/>
              <a:t> [therein], he being not a forgetful hearer, but a doer of the work, this man shall be blessed in his deed.</a:t>
            </a:r>
            <a:r>
              <a:rPr lang="en-US" sz="2400" i="1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112</TotalTime>
  <Words>1401</Words>
  <Application>Microsoft Office PowerPoint</Application>
  <PresentationFormat>On-screen Show (16:9)</PresentationFormat>
  <Paragraphs>148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Adelle-Regular</vt:lpstr>
      <vt:lpstr>Apple Chancery</vt:lpstr>
      <vt:lpstr>Arial</vt:lpstr>
      <vt:lpstr>Trebuchet MS</vt:lpstr>
      <vt:lpstr>Default</vt:lpstr>
      <vt:lpstr>The FOUR GOALS of DISCIPLESHIP</vt:lpstr>
      <vt:lpstr>The FOUR GOALS of DISCIPLESHIP</vt:lpstr>
      <vt:lpstr>The FOUR GOALS of DISCIPLESHIP</vt:lpstr>
      <vt:lpstr>The FOUR GOALS of DISCIPLESHIP</vt:lpstr>
      <vt:lpstr>The FOUR GOALS of DISCIPLESHIP</vt:lpstr>
      <vt:lpstr>The FOUR GOALS of DISCIPLESHIP</vt:lpstr>
      <vt:lpstr>The FOUR GOALS of DISCIPLESHIP</vt:lpstr>
      <vt:lpstr>The FOUR GOALS of DISCIPLESHIP</vt:lpstr>
      <vt:lpstr>PowerPoint Presentation</vt:lpstr>
      <vt:lpstr>PowerPoint Presentation</vt:lpstr>
      <vt:lpstr>The FOUR GOALS of DISCIPLESHIP</vt:lpstr>
      <vt:lpstr>The FOUR GOALS of DISCIPLESHIP</vt:lpstr>
      <vt:lpstr>The FOUR GOALS of DISCIPLESHIP</vt:lpstr>
      <vt:lpstr>The FOUR GOALS of DISCIPLESHIP</vt:lpstr>
      <vt:lpstr>PowerPoint Presentation</vt:lpstr>
      <vt:lpstr>The FOUR GOALS of DISCIPLESHIP</vt:lpstr>
      <vt:lpstr>The FOUR GOALS of DISCIPLESHIP</vt:lpstr>
      <vt:lpstr>The FOUR GOALS of DISCIPLESHIP</vt:lpstr>
      <vt:lpstr>The FOUR GOALS of DISCIPLESHIP</vt:lpstr>
      <vt:lpstr>The FOUR GOALS of DISCIPLESHIP</vt:lpstr>
      <vt:lpstr>The FOUR GOALS of DISCIPLESHIP</vt:lpstr>
      <vt:lpstr>PowerPoint Presentation</vt:lpstr>
      <vt:lpstr>The FOUR GOALS of DISCIPLESHIP</vt:lpstr>
      <vt:lpstr>The FOUR GOALS of DISCIPLESHIP</vt:lpstr>
      <vt:lpstr>The FOUR GOALS of DISCIPLESHIP</vt:lpstr>
      <vt:lpstr>The FOUR GOALS of DISCIPLESHIP</vt:lpstr>
      <vt:lpstr>The FOUR GOALS of DISCIPLESHIP</vt:lpstr>
      <vt:lpstr>The FOUR GOALS of DISCIPLESHIP</vt:lpstr>
      <vt:lpstr>The FOUR GOALS of DISCIPLESHIP</vt:lpstr>
      <vt:lpstr>The FOUR GOALS of DISCIPLESHIP</vt:lpstr>
      <vt:lpstr>The FOUR GOALS of DISCIPLESHIP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Brandon Briscoe</cp:lastModifiedBy>
  <cp:revision>25</cp:revision>
  <dcterms:created xsi:type="dcterms:W3CDTF">2014-03-26T14:03:34Z</dcterms:created>
  <dcterms:modified xsi:type="dcterms:W3CDTF">2017-07-23T13:07:01Z</dcterms:modified>
</cp:coreProperties>
</file>