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344" r:id="rId3"/>
    <p:sldId id="320" r:id="rId4"/>
    <p:sldId id="276" r:id="rId5"/>
    <p:sldId id="372" r:id="rId6"/>
    <p:sldId id="377" r:id="rId7"/>
    <p:sldId id="379" r:id="rId8"/>
    <p:sldId id="380" r:id="rId9"/>
    <p:sldId id="381" r:id="rId10"/>
    <p:sldId id="382" r:id="rId11"/>
    <p:sldId id="383" r:id="rId12"/>
    <p:sldId id="384" r:id="rId13"/>
    <p:sldId id="385" r:id="rId14"/>
    <p:sldId id="386" r:id="rId15"/>
    <p:sldId id="387" r:id="rId16"/>
    <p:sldId id="388" r:id="rId17"/>
    <p:sldId id="389" r:id="rId18"/>
    <p:sldId id="390" r:id="rId19"/>
    <p:sldId id="391" r:id="rId20"/>
    <p:sldId id="392" r:id="rId21"/>
    <p:sldId id="393" r:id="rId22"/>
    <p:sldId id="394" r:id="rId23"/>
    <p:sldId id="395" r:id="rId24"/>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3123"/>
    <p:restoredTop sz="94694"/>
  </p:normalViewPr>
  <p:slideViewPr>
    <p:cSldViewPr snapToGrid="0" snapToObjects="1">
      <p:cViewPr varScale="1">
        <p:scale>
          <a:sx n="60" d="100"/>
          <a:sy n="60" d="100"/>
        </p:scale>
        <p:origin x="90"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8"/>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8724900" y="365125"/>
            <a:ext cx="2628900" cy="5811838"/>
          </a:xfrm>
          <a:prstGeom prst="rect">
            <a:avLst/>
          </a:prstGeom>
        </p:spPr>
        <p:txBody>
          <a:bodyPr/>
          <a:lstStyle/>
          <a:p>
            <a:r>
              <a:t>Title Text</a:t>
            </a:r>
          </a:p>
        </p:txBody>
      </p:sp>
      <p:sp>
        <p:nvSpPr>
          <p:cNvPr id="102" name="Body Level One…"/>
          <p:cNvSpPr txBox="1">
            <a:spLocks noGrp="1"/>
          </p:cNvSpPr>
          <p:nvPr>
            <p:ph type="body" idx="1"/>
          </p:nvPr>
        </p:nvSpPr>
        <p:spPr>
          <a:xfrm>
            <a:off x="838200" y="365125"/>
            <a:ext cx="7734300"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93"/>
          </a:xfrm>
          <a:prstGeom prst="rect">
            <a:avLst/>
          </a:prstGeom>
        </p:spPr>
        <p:txBody>
          <a:bodyPr/>
          <a:lstStyle>
            <a:lvl1pPr marL="0" indent="0">
              <a:buSzTx/>
              <a:buFontTx/>
              <a:buNone/>
              <a:defRPr sz="2400">
                <a:solidFill>
                  <a:srgbClr val="888888"/>
                </a:solidFill>
              </a:defRPr>
            </a:lvl1pPr>
            <a:lvl2pPr marL="0" indent="0">
              <a:buSzTx/>
              <a:buFontTx/>
              <a:buNone/>
              <a:defRPr sz="2400">
                <a:solidFill>
                  <a:srgbClr val="888888"/>
                </a:solidFill>
              </a:defRPr>
            </a:lvl2pPr>
            <a:lvl3pPr marL="0" indent="0">
              <a:buSzTx/>
              <a:buFontTx/>
              <a:buNone/>
              <a:defRPr sz="2400">
                <a:solidFill>
                  <a:srgbClr val="888888"/>
                </a:solidFill>
              </a:defRPr>
            </a:lvl3pPr>
            <a:lvl4pPr marL="0" indent="0">
              <a:buSzTx/>
              <a:buFontTx/>
              <a:buNone/>
              <a:defRPr sz="2400">
                <a:solidFill>
                  <a:srgbClr val="888888"/>
                </a:solidFill>
              </a:defRPr>
            </a:lvl4pPr>
            <a:lvl5pPr marL="0" indent="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0" cy="823918"/>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172200" y="1681163"/>
            <a:ext cx="5183188"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4"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39784" y="2057400"/>
            <a:ext cx="3932247"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13"/>
          </p:nvPr>
        </p:nvSpPr>
        <p:spPr>
          <a:xfrm>
            <a:off x="5183187" y="987425"/>
            <a:ext cx="6172204" cy="4873625"/>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89823" y="6404294"/>
            <a:ext cx="263978" cy="269237"/>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 name="Jonah3.jpg" descr="Jonah3.jpg"/>
          <p:cNvPicPr>
            <a:picLocks noChangeAspect="1"/>
          </p:cNvPicPr>
          <p:nvPr/>
        </p:nvPicPr>
        <p:blipFill>
          <a:blip r:embed="rId2"/>
          <a:stretch>
            <a:fillRect/>
          </a:stretch>
        </p:blipFill>
        <p:spPr>
          <a:xfrm>
            <a:off x="308" y="0"/>
            <a:ext cx="12192000" cy="6858000"/>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84243" y="-191040"/>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28007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t>10) Free Us from Our Idolatry of Heart</a:t>
            </a:r>
            <a:endParaRPr lang="en-US" sz="4800" b="0" dirty="0"/>
          </a:p>
          <a:p>
            <a:br>
              <a:rPr lang="en-US" dirty="0"/>
            </a:br>
            <a:br>
              <a:rPr lang="en-US" dirty="0"/>
            </a:br>
            <a:endParaRPr sz="1200" b="0" dirty="0"/>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20A426D2-59D3-1744-B629-699636A20D1B}"/>
              </a:ext>
            </a:extLst>
          </p:cNvPr>
          <p:cNvSpPr txBox="1"/>
          <p:nvPr/>
        </p:nvSpPr>
        <p:spPr>
          <a:xfrm>
            <a:off x="735980" y="1717287"/>
            <a:ext cx="9980342" cy="310853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2800" b="1" u="sng" dirty="0">
                <a:solidFill>
                  <a:schemeClr val="bg1"/>
                </a:solidFill>
                <a:latin typeface="Bariol" panose="02000506040000020003" pitchFamily="2" charset="0"/>
              </a:rPr>
              <a:t>The Wind</a:t>
            </a:r>
          </a:p>
          <a:p>
            <a:r>
              <a:rPr lang="en-US" sz="2800" i="1" dirty="0">
                <a:solidFill>
                  <a:schemeClr val="bg1"/>
                </a:solidFill>
                <a:latin typeface="Bariol" panose="02000506040000020003" pitchFamily="2" charset="0"/>
              </a:rPr>
              <a:t>8 And it came to pass, when the sun did arise, that God prepared a vehement east wind; and the sun beat upon the head of Jonah, that he fainted, and wished in himself to die, and said, [It is] better for me to die than to live. 9 And God said to Jonah, </a:t>
            </a:r>
            <a:r>
              <a:rPr lang="en-US" sz="2800" i="1" dirty="0" err="1">
                <a:solidFill>
                  <a:schemeClr val="bg1"/>
                </a:solidFill>
                <a:latin typeface="Bariol" panose="02000506040000020003" pitchFamily="2" charset="0"/>
              </a:rPr>
              <a:t>Doest</a:t>
            </a:r>
            <a:r>
              <a:rPr lang="en-US" sz="2800" i="1" dirty="0">
                <a:solidFill>
                  <a:schemeClr val="bg1"/>
                </a:solidFill>
                <a:latin typeface="Bariol" panose="02000506040000020003" pitchFamily="2" charset="0"/>
              </a:rPr>
              <a:t> thou well to be angry for the gourd? And he said, I do well to be angry, [even] unto death. </a:t>
            </a:r>
            <a:br>
              <a:rPr lang="en-US" sz="2800" i="1" dirty="0">
                <a:solidFill>
                  <a:schemeClr val="bg1"/>
                </a:solidFill>
                <a:latin typeface="Bariol" panose="02000506040000020003" pitchFamily="2" charset="0"/>
              </a:rPr>
            </a:br>
            <a:endParaRPr kumimoji="0" lang="en-US" sz="2800" i="1" u="none" strike="noStrike" cap="none" spc="0" normalizeH="0" baseline="0" dirty="0">
              <a:ln>
                <a:noFill/>
              </a:ln>
              <a:solidFill>
                <a:schemeClr val="bg1"/>
              </a:solidFill>
              <a:effectLst/>
              <a:uFillTx/>
              <a:latin typeface="Bariol" panose="02000506040000020003" pitchFamily="2" charset="0"/>
              <a:sym typeface="Calibri"/>
            </a:endParaRPr>
          </a:p>
        </p:txBody>
      </p:sp>
    </p:spTree>
    <p:extLst>
      <p:ext uri="{BB962C8B-B14F-4D97-AF65-F5344CB8AC3E}">
        <p14:creationId xmlns:p14="http://schemas.microsoft.com/office/powerpoint/2010/main" val="1173342160"/>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02478"/>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1201751" y="1555112"/>
            <a:ext cx="10627836" cy="28623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solidFill>
                  <a:schemeClr val="bg1"/>
                </a:solidFill>
                <a:latin typeface="Bariol" panose="02000506040000020003" pitchFamily="2" charset="0"/>
              </a:rPr>
              <a:t>KEY</a:t>
            </a:r>
            <a:r>
              <a:rPr lang="en-US" sz="4800" dirty="0">
                <a:latin typeface="Bariol" panose="02000506040000020003" pitchFamily="2" charset="0"/>
              </a:rPr>
              <a:t> PRAYER:</a:t>
            </a:r>
          </a:p>
          <a:p>
            <a:r>
              <a:rPr lang="en-US" sz="4400" dirty="0">
                <a:latin typeface="Bariol" panose="02000506040000020003" pitchFamily="2" charset="0"/>
              </a:rPr>
              <a:t>God, please set me free from </a:t>
            </a:r>
          </a:p>
          <a:p>
            <a:r>
              <a:rPr lang="en-US" sz="4400" dirty="0">
                <a:latin typeface="Bariol" panose="02000506040000020003" pitchFamily="2" charset="0"/>
              </a:rPr>
              <a:t>the worship of my own </a:t>
            </a:r>
          </a:p>
          <a:p>
            <a:r>
              <a:rPr lang="en-US" sz="4400" dirty="0">
                <a:latin typeface="Bariol" panose="02000506040000020003" pitchFamily="2" charset="0"/>
              </a:rPr>
              <a:t>feelings and fixations.</a:t>
            </a:r>
            <a:endParaRPr sz="44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Tree>
    <p:extLst>
      <p:ext uri="{BB962C8B-B14F-4D97-AF65-F5344CB8AC3E}">
        <p14:creationId xmlns:p14="http://schemas.microsoft.com/office/powerpoint/2010/main" val="98825727"/>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84243" y="-191040"/>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28007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t>10) Free Us to Have Your Heart</a:t>
            </a:r>
            <a:endParaRPr lang="en-US" sz="4800" b="0" dirty="0"/>
          </a:p>
          <a:p>
            <a:br>
              <a:rPr lang="en-US" dirty="0"/>
            </a:br>
            <a:br>
              <a:rPr lang="en-US" dirty="0"/>
            </a:br>
            <a:endParaRPr sz="1200" b="0" dirty="0"/>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20A426D2-59D3-1744-B629-699636A20D1B}"/>
              </a:ext>
            </a:extLst>
          </p:cNvPr>
          <p:cNvSpPr txBox="1"/>
          <p:nvPr/>
        </p:nvSpPr>
        <p:spPr>
          <a:xfrm>
            <a:off x="735980" y="1717287"/>
            <a:ext cx="9980342" cy="440120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2800" i="1" dirty="0">
                <a:solidFill>
                  <a:schemeClr val="bg1"/>
                </a:solidFill>
                <a:latin typeface="Bariol" panose="02000506040000020003" pitchFamily="2" charset="0"/>
              </a:rPr>
              <a:t>10 Then said the LORD, Thou hast had pity on the gourd, for the which thou hast not </a:t>
            </a:r>
            <a:r>
              <a:rPr lang="en-US" sz="2800" i="1" dirty="0" err="1">
                <a:solidFill>
                  <a:schemeClr val="bg1"/>
                </a:solidFill>
                <a:latin typeface="Bariol" panose="02000506040000020003" pitchFamily="2" charset="0"/>
              </a:rPr>
              <a:t>laboured</a:t>
            </a:r>
            <a:r>
              <a:rPr lang="en-US" sz="2800" i="1" dirty="0">
                <a:solidFill>
                  <a:schemeClr val="bg1"/>
                </a:solidFill>
                <a:latin typeface="Bariol" panose="02000506040000020003" pitchFamily="2" charset="0"/>
              </a:rPr>
              <a:t>, neither </a:t>
            </a:r>
            <a:r>
              <a:rPr lang="en-US" sz="2800" i="1" dirty="0" err="1">
                <a:solidFill>
                  <a:schemeClr val="bg1"/>
                </a:solidFill>
                <a:latin typeface="Bariol" panose="02000506040000020003" pitchFamily="2" charset="0"/>
              </a:rPr>
              <a:t>madest</a:t>
            </a:r>
            <a:r>
              <a:rPr lang="en-US" sz="2800" i="1" dirty="0">
                <a:solidFill>
                  <a:schemeClr val="bg1"/>
                </a:solidFill>
                <a:latin typeface="Bariol" panose="02000506040000020003" pitchFamily="2" charset="0"/>
              </a:rPr>
              <a:t> it grow; which came up in a night, and perished in a night: 11 And should not I spare Nineveh, that great city, wherein are more than </a:t>
            </a:r>
            <a:r>
              <a:rPr lang="en-US" sz="2800" i="1" dirty="0" err="1">
                <a:solidFill>
                  <a:schemeClr val="bg1"/>
                </a:solidFill>
                <a:latin typeface="Bariol" panose="02000506040000020003" pitchFamily="2" charset="0"/>
              </a:rPr>
              <a:t>sixscore</a:t>
            </a:r>
            <a:r>
              <a:rPr lang="en-US" sz="2800" i="1" dirty="0">
                <a:solidFill>
                  <a:schemeClr val="bg1"/>
                </a:solidFill>
                <a:latin typeface="Bariol" panose="02000506040000020003" pitchFamily="2" charset="0"/>
              </a:rPr>
              <a:t> thousand persons that cannot discern between their right hand and their left hand; and [also] much cattle?</a:t>
            </a:r>
          </a:p>
          <a:p>
            <a:br>
              <a:rPr lang="en-US" sz="2800" dirty="0"/>
            </a:br>
            <a:br>
              <a:rPr lang="en-US" sz="2800" dirty="0"/>
            </a:br>
            <a:br>
              <a:rPr lang="en-US" sz="2800" i="1" dirty="0">
                <a:solidFill>
                  <a:schemeClr val="bg1"/>
                </a:solidFill>
                <a:latin typeface="Bariol" panose="02000506040000020003" pitchFamily="2" charset="0"/>
              </a:rPr>
            </a:br>
            <a:endParaRPr kumimoji="0" lang="en-US" sz="2800" i="1" u="none" strike="noStrike" cap="none" spc="0" normalizeH="0" baseline="0" dirty="0">
              <a:ln>
                <a:noFill/>
              </a:ln>
              <a:solidFill>
                <a:schemeClr val="bg1"/>
              </a:solidFill>
              <a:effectLst/>
              <a:uFillTx/>
              <a:latin typeface="Bariol" panose="02000506040000020003" pitchFamily="2" charset="0"/>
              <a:sym typeface="Calibri"/>
            </a:endParaRPr>
          </a:p>
        </p:txBody>
      </p:sp>
    </p:spTree>
    <p:extLst>
      <p:ext uri="{BB962C8B-B14F-4D97-AF65-F5344CB8AC3E}">
        <p14:creationId xmlns:p14="http://schemas.microsoft.com/office/powerpoint/2010/main" val="4229227094"/>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84243" y="-191040"/>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28007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t>10) Free Us to Have Your Heart</a:t>
            </a:r>
            <a:endParaRPr lang="en-US" sz="4800" b="0" dirty="0"/>
          </a:p>
          <a:p>
            <a:br>
              <a:rPr lang="en-US" dirty="0"/>
            </a:br>
            <a:br>
              <a:rPr lang="en-US" dirty="0"/>
            </a:br>
            <a:endParaRPr sz="1200" b="0" dirty="0"/>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20A426D2-59D3-1744-B629-699636A20D1B}"/>
              </a:ext>
            </a:extLst>
          </p:cNvPr>
          <p:cNvSpPr txBox="1"/>
          <p:nvPr/>
        </p:nvSpPr>
        <p:spPr>
          <a:xfrm>
            <a:off x="735980" y="1717287"/>
            <a:ext cx="9980342" cy="310853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2800" i="1" dirty="0">
                <a:solidFill>
                  <a:schemeClr val="bg1"/>
                </a:solidFill>
                <a:latin typeface="Bariol" panose="02000506040000020003" pitchFamily="2" charset="0"/>
              </a:rPr>
              <a:t>10 Then said the LORD, Thou hast had pity on the gourd, for the which thou hast not </a:t>
            </a:r>
            <a:r>
              <a:rPr lang="en-US" sz="2800" i="1" dirty="0" err="1">
                <a:solidFill>
                  <a:schemeClr val="bg1"/>
                </a:solidFill>
                <a:latin typeface="Bariol" panose="02000506040000020003" pitchFamily="2" charset="0"/>
              </a:rPr>
              <a:t>laboured</a:t>
            </a:r>
            <a:r>
              <a:rPr lang="en-US" sz="2800" i="1" dirty="0">
                <a:solidFill>
                  <a:schemeClr val="bg1"/>
                </a:solidFill>
                <a:latin typeface="Bariol" panose="02000506040000020003" pitchFamily="2" charset="0"/>
              </a:rPr>
              <a:t>, neither </a:t>
            </a:r>
            <a:r>
              <a:rPr lang="en-US" sz="2800" i="1" dirty="0" err="1">
                <a:solidFill>
                  <a:schemeClr val="bg1"/>
                </a:solidFill>
                <a:latin typeface="Bariol" panose="02000506040000020003" pitchFamily="2" charset="0"/>
              </a:rPr>
              <a:t>madest</a:t>
            </a:r>
            <a:r>
              <a:rPr lang="en-US" sz="2800" i="1" dirty="0">
                <a:solidFill>
                  <a:schemeClr val="bg1"/>
                </a:solidFill>
                <a:latin typeface="Bariol" panose="02000506040000020003" pitchFamily="2" charset="0"/>
              </a:rPr>
              <a:t> it grow; </a:t>
            </a:r>
          </a:p>
          <a:p>
            <a:endParaRPr lang="en-US" sz="2800" i="1" dirty="0">
              <a:solidFill>
                <a:schemeClr val="bg1"/>
              </a:solidFill>
              <a:latin typeface="Bariol" panose="02000506040000020003" pitchFamily="2" charset="0"/>
            </a:endParaRPr>
          </a:p>
          <a:p>
            <a:br>
              <a:rPr lang="en-US" sz="2800" dirty="0"/>
            </a:br>
            <a:br>
              <a:rPr lang="en-US" sz="2800" dirty="0"/>
            </a:br>
            <a:br>
              <a:rPr lang="en-US" sz="2800" i="1" dirty="0">
                <a:solidFill>
                  <a:schemeClr val="bg1"/>
                </a:solidFill>
                <a:latin typeface="Bariol" panose="02000506040000020003" pitchFamily="2" charset="0"/>
              </a:rPr>
            </a:br>
            <a:endParaRPr kumimoji="0" lang="en-US" sz="2800" i="1" u="none" strike="noStrike" cap="none" spc="0" normalizeH="0" baseline="0" dirty="0">
              <a:ln>
                <a:noFill/>
              </a:ln>
              <a:solidFill>
                <a:schemeClr val="bg1"/>
              </a:solidFill>
              <a:effectLst/>
              <a:uFillTx/>
              <a:latin typeface="Bariol" panose="02000506040000020003" pitchFamily="2" charset="0"/>
              <a:sym typeface="Calibri"/>
            </a:endParaRPr>
          </a:p>
        </p:txBody>
      </p:sp>
    </p:spTree>
    <p:extLst>
      <p:ext uri="{BB962C8B-B14F-4D97-AF65-F5344CB8AC3E}">
        <p14:creationId xmlns:p14="http://schemas.microsoft.com/office/powerpoint/2010/main" val="2406251515"/>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84243" y="-191040"/>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28007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t>10) Free Us to Have Your Heart</a:t>
            </a:r>
            <a:endParaRPr lang="en-US" sz="4800" b="0" dirty="0"/>
          </a:p>
          <a:p>
            <a:br>
              <a:rPr lang="en-US" dirty="0"/>
            </a:br>
            <a:br>
              <a:rPr lang="en-US" dirty="0"/>
            </a:br>
            <a:endParaRPr sz="1200" b="0" dirty="0"/>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20A426D2-59D3-1744-B629-699636A20D1B}"/>
              </a:ext>
            </a:extLst>
          </p:cNvPr>
          <p:cNvSpPr txBox="1"/>
          <p:nvPr/>
        </p:nvSpPr>
        <p:spPr>
          <a:xfrm>
            <a:off x="735980" y="1717287"/>
            <a:ext cx="9980342" cy="310853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2800" i="1" dirty="0">
                <a:solidFill>
                  <a:schemeClr val="bg1"/>
                </a:solidFill>
                <a:latin typeface="Bariol" panose="02000506040000020003" pitchFamily="2" charset="0"/>
              </a:rPr>
              <a:t>10 Then said the LORD, Thou hast had pity on the gourd, for the which thou hast not </a:t>
            </a:r>
            <a:r>
              <a:rPr lang="en-US" sz="2800" i="1" dirty="0" err="1">
                <a:solidFill>
                  <a:schemeClr val="bg1"/>
                </a:solidFill>
                <a:latin typeface="Bariol" panose="02000506040000020003" pitchFamily="2" charset="0"/>
              </a:rPr>
              <a:t>laboured</a:t>
            </a:r>
            <a:r>
              <a:rPr lang="en-US" sz="2800" i="1" dirty="0">
                <a:solidFill>
                  <a:schemeClr val="bg1"/>
                </a:solidFill>
                <a:latin typeface="Bariol" panose="02000506040000020003" pitchFamily="2" charset="0"/>
              </a:rPr>
              <a:t>, neither </a:t>
            </a:r>
            <a:r>
              <a:rPr lang="en-US" sz="2800" i="1" dirty="0" err="1">
                <a:solidFill>
                  <a:schemeClr val="bg1"/>
                </a:solidFill>
                <a:latin typeface="Bariol" panose="02000506040000020003" pitchFamily="2" charset="0"/>
              </a:rPr>
              <a:t>madest</a:t>
            </a:r>
            <a:r>
              <a:rPr lang="en-US" sz="2800" i="1" dirty="0">
                <a:solidFill>
                  <a:schemeClr val="bg1"/>
                </a:solidFill>
                <a:latin typeface="Bariol" panose="02000506040000020003" pitchFamily="2" charset="0"/>
              </a:rPr>
              <a:t> it grow; </a:t>
            </a:r>
          </a:p>
          <a:p>
            <a:endParaRPr lang="en-US" sz="2800" dirty="0"/>
          </a:p>
          <a:p>
            <a:pPr marL="457200" indent="-457200">
              <a:buFont typeface="Arial" panose="020B0604020202020204" pitchFamily="34" charset="0"/>
              <a:buChar char="•"/>
            </a:pPr>
            <a:r>
              <a:rPr lang="en-US" sz="2800" b="1" dirty="0">
                <a:solidFill>
                  <a:schemeClr val="bg1"/>
                </a:solidFill>
                <a:latin typeface="Bariol" panose="02000506040000020003" pitchFamily="2" charset="0"/>
              </a:rPr>
              <a:t>We are obsessed with things that were never ours to obsess about.</a:t>
            </a:r>
            <a:br>
              <a:rPr lang="en-US" sz="2800" dirty="0"/>
            </a:br>
            <a:br>
              <a:rPr lang="en-US" sz="2800" dirty="0"/>
            </a:br>
            <a:br>
              <a:rPr lang="en-US" sz="2800" i="1" dirty="0">
                <a:solidFill>
                  <a:schemeClr val="bg1"/>
                </a:solidFill>
                <a:latin typeface="Bariol" panose="02000506040000020003" pitchFamily="2" charset="0"/>
              </a:rPr>
            </a:br>
            <a:endParaRPr kumimoji="0" lang="en-US" sz="2800" i="1" u="none" strike="noStrike" cap="none" spc="0" normalizeH="0" baseline="0" dirty="0">
              <a:ln>
                <a:noFill/>
              </a:ln>
              <a:solidFill>
                <a:schemeClr val="bg1"/>
              </a:solidFill>
              <a:effectLst/>
              <a:uFillTx/>
              <a:latin typeface="Bariol" panose="02000506040000020003" pitchFamily="2" charset="0"/>
              <a:sym typeface="Calibri"/>
            </a:endParaRPr>
          </a:p>
        </p:txBody>
      </p:sp>
    </p:spTree>
    <p:extLst>
      <p:ext uri="{BB962C8B-B14F-4D97-AF65-F5344CB8AC3E}">
        <p14:creationId xmlns:p14="http://schemas.microsoft.com/office/powerpoint/2010/main" val="123289082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84243" y="-191040"/>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28007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t>10) Free Us to Have Your Heart</a:t>
            </a:r>
            <a:endParaRPr lang="en-US" sz="4800" b="0" dirty="0"/>
          </a:p>
          <a:p>
            <a:br>
              <a:rPr lang="en-US" dirty="0"/>
            </a:br>
            <a:br>
              <a:rPr lang="en-US" dirty="0"/>
            </a:br>
            <a:endParaRPr sz="1200" b="0" dirty="0"/>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20A426D2-59D3-1744-B629-699636A20D1B}"/>
              </a:ext>
            </a:extLst>
          </p:cNvPr>
          <p:cNvSpPr txBox="1"/>
          <p:nvPr/>
        </p:nvSpPr>
        <p:spPr>
          <a:xfrm>
            <a:off x="735980" y="1717287"/>
            <a:ext cx="9980342" cy="440120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2800" i="1" dirty="0">
                <a:solidFill>
                  <a:schemeClr val="bg1"/>
                </a:solidFill>
                <a:latin typeface="Bariol" panose="02000506040000020003" pitchFamily="2" charset="0"/>
              </a:rPr>
              <a:t>10 Then said the LORD, Thou hast had pity on the gourd, for the which thou hast not </a:t>
            </a:r>
            <a:r>
              <a:rPr lang="en-US" sz="2800" i="1" dirty="0" err="1">
                <a:solidFill>
                  <a:schemeClr val="bg1"/>
                </a:solidFill>
                <a:latin typeface="Bariol" panose="02000506040000020003" pitchFamily="2" charset="0"/>
              </a:rPr>
              <a:t>laboured</a:t>
            </a:r>
            <a:r>
              <a:rPr lang="en-US" sz="2800" i="1" dirty="0">
                <a:solidFill>
                  <a:schemeClr val="bg1"/>
                </a:solidFill>
                <a:latin typeface="Bariol" panose="02000506040000020003" pitchFamily="2" charset="0"/>
              </a:rPr>
              <a:t>, neither </a:t>
            </a:r>
            <a:r>
              <a:rPr lang="en-US" sz="2800" i="1" dirty="0" err="1">
                <a:solidFill>
                  <a:schemeClr val="bg1"/>
                </a:solidFill>
                <a:latin typeface="Bariol" panose="02000506040000020003" pitchFamily="2" charset="0"/>
              </a:rPr>
              <a:t>madest</a:t>
            </a:r>
            <a:r>
              <a:rPr lang="en-US" sz="2800" i="1" dirty="0">
                <a:solidFill>
                  <a:schemeClr val="bg1"/>
                </a:solidFill>
                <a:latin typeface="Bariol" panose="02000506040000020003" pitchFamily="2" charset="0"/>
              </a:rPr>
              <a:t> it grow; </a:t>
            </a:r>
            <a:r>
              <a:rPr lang="en-US" sz="2800" i="1" u="sng" dirty="0">
                <a:solidFill>
                  <a:schemeClr val="bg1"/>
                </a:solidFill>
                <a:latin typeface="Bariol" panose="02000506040000020003" pitchFamily="2" charset="0"/>
              </a:rPr>
              <a:t>which came up in a night, and perished in a night: </a:t>
            </a:r>
          </a:p>
          <a:p>
            <a:endParaRPr lang="en-US" sz="2800" dirty="0"/>
          </a:p>
          <a:p>
            <a:pPr marL="457200" indent="-457200">
              <a:buFont typeface="Arial" panose="020B0604020202020204" pitchFamily="34" charset="0"/>
              <a:buChar char="•"/>
            </a:pPr>
            <a:r>
              <a:rPr lang="en-US" sz="2800" b="1" dirty="0">
                <a:solidFill>
                  <a:schemeClr val="bg1"/>
                </a:solidFill>
                <a:latin typeface="Bariol" panose="02000506040000020003" pitchFamily="2" charset="0"/>
              </a:rPr>
              <a:t>We are obsessed with things that were never ours to obsess about.</a:t>
            </a:r>
          </a:p>
          <a:p>
            <a:endParaRPr lang="en-US" sz="2800" b="1" dirty="0">
              <a:solidFill>
                <a:schemeClr val="bg1"/>
              </a:solidFill>
              <a:latin typeface="Bariol" panose="02000506040000020003" pitchFamily="2" charset="0"/>
            </a:endParaRPr>
          </a:p>
          <a:p>
            <a:br>
              <a:rPr lang="en-US" sz="2800" dirty="0"/>
            </a:br>
            <a:br>
              <a:rPr lang="en-US" sz="2800" dirty="0"/>
            </a:br>
            <a:br>
              <a:rPr lang="en-US" sz="2800" i="1" dirty="0">
                <a:solidFill>
                  <a:schemeClr val="bg1"/>
                </a:solidFill>
                <a:latin typeface="Bariol" panose="02000506040000020003" pitchFamily="2" charset="0"/>
              </a:rPr>
            </a:br>
            <a:endParaRPr kumimoji="0" lang="en-US" sz="2800" i="1" u="none" strike="noStrike" cap="none" spc="0" normalizeH="0" baseline="0" dirty="0">
              <a:ln>
                <a:noFill/>
              </a:ln>
              <a:solidFill>
                <a:schemeClr val="bg1"/>
              </a:solidFill>
              <a:effectLst/>
              <a:uFillTx/>
              <a:latin typeface="Bariol" panose="02000506040000020003" pitchFamily="2" charset="0"/>
              <a:sym typeface="Calibri"/>
            </a:endParaRPr>
          </a:p>
        </p:txBody>
      </p:sp>
    </p:spTree>
    <p:extLst>
      <p:ext uri="{BB962C8B-B14F-4D97-AF65-F5344CB8AC3E}">
        <p14:creationId xmlns:p14="http://schemas.microsoft.com/office/powerpoint/2010/main" val="244407062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84243" y="-191040"/>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20A426D2-59D3-1744-B629-699636A20D1B}"/>
              </a:ext>
            </a:extLst>
          </p:cNvPr>
          <p:cNvSpPr txBox="1"/>
          <p:nvPr/>
        </p:nvSpPr>
        <p:spPr>
          <a:xfrm>
            <a:off x="1105829" y="1120939"/>
            <a:ext cx="9980342" cy="71096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2400" i="1" dirty="0">
                <a:solidFill>
                  <a:schemeClr val="bg1"/>
                </a:solidFill>
                <a:latin typeface="Bariol" panose="02000506040000020003" pitchFamily="2" charset="0"/>
              </a:rPr>
              <a:t>Jas 4:14 Whereas ye know not what [shall be] on the morrow. For what [is] your life? It is even a </a:t>
            </a:r>
            <a:r>
              <a:rPr lang="en-US" sz="2400" i="1" dirty="0" err="1">
                <a:solidFill>
                  <a:schemeClr val="bg1"/>
                </a:solidFill>
                <a:latin typeface="Bariol" panose="02000506040000020003" pitchFamily="2" charset="0"/>
              </a:rPr>
              <a:t>vapour</a:t>
            </a:r>
            <a:r>
              <a:rPr lang="en-US" sz="2400" i="1" dirty="0">
                <a:solidFill>
                  <a:schemeClr val="bg1"/>
                </a:solidFill>
                <a:latin typeface="Bariol" panose="02000506040000020003" pitchFamily="2" charset="0"/>
              </a:rPr>
              <a:t>, that </a:t>
            </a:r>
            <a:r>
              <a:rPr lang="en-US" sz="2400" i="1" dirty="0" err="1">
                <a:solidFill>
                  <a:schemeClr val="bg1"/>
                </a:solidFill>
                <a:latin typeface="Bariol" panose="02000506040000020003" pitchFamily="2" charset="0"/>
              </a:rPr>
              <a:t>appeareth</a:t>
            </a:r>
            <a:r>
              <a:rPr lang="en-US" sz="2400" i="1" dirty="0">
                <a:solidFill>
                  <a:schemeClr val="bg1"/>
                </a:solidFill>
                <a:latin typeface="Bariol" panose="02000506040000020003" pitchFamily="2" charset="0"/>
              </a:rPr>
              <a:t> for a little time, and then </a:t>
            </a:r>
            <a:r>
              <a:rPr lang="en-US" sz="2400" i="1" dirty="0" err="1">
                <a:solidFill>
                  <a:schemeClr val="bg1"/>
                </a:solidFill>
                <a:latin typeface="Bariol" panose="02000506040000020003" pitchFamily="2" charset="0"/>
              </a:rPr>
              <a:t>vanisheth</a:t>
            </a:r>
            <a:r>
              <a:rPr lang="en-US" sz="2400" i="1" dirty="0">
                <a:solidFill>
                  <a:schemeClr val="bg1"/>
                </a:solidFill>
                <a:latin typeface="Bariol" panose="02000506040000020003" pitchFamily="2" charset="0"/>
              </a:rPr>
              <a:t> away.</a:t>
            </a:r>
          </a:p>
          <a:p>
            <a:br>
              <a:rPr lang="en-US" sz="2400" i="1" dirty="0">
                <a:solidFill>
                  <a:schemeClr val="bg1"/>
                </a:solidFill>
                <a:latin typeface="Bariol" panose="02000506040000020003" pitchFamily="2" charset="0"/>
              </a:rPr>
            </a:br>
            <a:r>
              <a:rPr lang="en-US" sz="2400" i="1" dirty="0" err="1">
                <a:solidFill>
                  <a:schemeClr val="bg1"/>
                </a:solidFill>
                <a:latin typeface="Bariol" panose="02000506040000020003" pitchFamily="2" charset="0"/>
              </a:rPr>
              <a:t>Psa</a:t>
            </a:r>
            <a:r>
              <a:rPr lang="en-US" sz="2400" i="1" dirty="0">
                <a:solidFill>
                  <a:schemeClr val="bg1"/>
                </a:solidFill>
                <a:latin typeface="Bariol" panose="02000506040000020003" pitchFamily="2" charset="0"/>
              </a:rPr>
              <a:t> 39:5 Behold, thou hast made my days [as] an handbreadth; and mine age [is] as nothing before thee: verily every man at his best state [is] altogether vanity. Selah.</a:t>
            </a:r>
          </a:p>
          <a:p>
            <a:br>
              <a:rPr lang="en-US" sz="2400" i="1" dirty="0">
                <a:solidFill>
                  <a:schemeClr val="bg1"/>
                </a:solidFill>
                <a:latin typeface="Bariol" panose="02000506040000020003" pitchFamily="2" charset="0"/>
              </a:rPr>
            </a:br>
            <a:r>
              <a:rPr lang="en-US" sz="2400" i="1" dirty="0">
                <a:solidFill>
                  <a:schemeClr val="bg1"/>
                </a:solidFill>
                <a:latin typeface="Bariol" panose="02000506040000020003" pitchFamily="2" charset="0"/>
              </a:rPr>
              <a:t>1Pe 1:24 For all flesh [is] as grass, and all the glory of man as the flower of grass. The grass </a:t>
            </a:r>
            <a:r>
              <a:rPr lang="en-US" sz="2400" i="1" dirty="0" err="1">
                <a:solidFill>
                  <a:schemeClr val="bg1"/>
                </a:solidFill>
                <a:latin typeface="Bariol" panose="02000506040000020003" pitchFamily="2" charset="0"/>
              </a:rPr>
              <a:t>withereth</a:t>
            </a:r>
            <a:r>
              <a:rPr lang="en-US" sz="2400" i="1" dirty="0">
                <a:solidFill>
                  <a:schemeClr val="bg1"/>
                </a:solidFill>
                <a:latin typeface="Bariol" panose="02000506040000020003" pitchFamily="2" charset="0"/>
              </a:rPr>
              <a:t>, and the flower thereof </a:t>
            </a:r>
            <a:r>
              <a:rPr lang="en-US" sz="2400" i="1" dirty="0" err="1">
                <a:solidFill>
                  <a:schemeClr val="bg1"/>
                </a:solidFill>
                <a:latin typeface="Bariol" panose="02000506040000020003" pitchFamily="2" charset="0"/>
              </a:rPr>
              <a:t>falleth</a:t>
            </a:r>
            <a:r>
              <a:rPr lang="en-US" sz="2400" i="1" dirty="0">
                <a:solidFill>
                  <a:schemeClr val="bg1"/>
                </a:solidFill>
                <a:latin typeface="Bariol" panose="02000506040000020003" pitchFamily="2" charset="0"/>
              </a:rPr>
              <a:t> away:</a:t>
            </a:r>
          </a:p>
          <a:p>
            <a:br>
              <a:rPr lang="en-US" sz="2400" i="1" dirty="0">
                <a:solidFill>
                  <a:schemeClr val="bg1"/>
                </a:solidFill>
                <a:latin typeface="Bariol" panose="02000506040000020003" pitchFamily="2" charset="0"/>
              </a:rPr>
            </a:br>
            <a:r>
              <a:rPr lang="en-US" sz="2400" i="1" dirty="0">
                <a:solidFill>
                  <a:schemeClr val="bg1"/>
                </a:solidFill>
                <a:latin typeface="Bariol" panose="02000506040000020003" pitchFamily="2" charset="0"/>
              </a:rPr>
              <a:t>1Jo 2:17 And the world </a:t>
            </a:r>
            <a:r>
              <a:rPr lang="en-US" sz="2400" i="1" dirty="0" err="1">
                <a:solidFill>
                  <a:schemeClr val="bg1"/>
                </a:solidFill>
                <a:latin typeface="Bariol" panose="02000506040000020003" pitchFamily="2" charset="0"/>
              </a:rPr>
              <a:t>passeth</a:t>
            </a:r>
            <a:r>
              <a:rPr lang="en-US" sz="2400" i="1" dirty="0">
                <a:solidFill>
                  <a:schemeClr val="bg1"/>
                </a:solidFill>
                <a:latin typeface="Bariol" panose="02000506040000020003" pitchFamily="2" charset="0"/>
              </a:rPr>
              <a:t> away, and the lust thereof: but he that doeth the will of God </a:t>
            </a:r>
            <a:r>
              <a:rPr lang="en-US" sz="2400" i="1" dirty="0" err="1">
                <a:solidFill>
                  <a:schemeClr val="bg1"/>
                </a:solidFill>
                <a:latin typeface="Bariol" panose="02000506040000020003" pitchFamily="2" charset="0"/>
              </a:rPr>
              <a:t>abideth</a:t>
            </a:r>
            <a:r>
              <a:rPr lang="en-US" sz="2400" i="1" dirty="0">
                <a:solidFill>
                  <a:schemeClr val="bg1"/>
                </a:solidFill>
                <a:latin typeface="Bariol" panose="02000506040000020003" pitchFamily="2" charset="0"/>
              </a:rPr>
              <a:t> for ever.</a:t>
            </a:r>
          </a:p>
          <a:p>
            <a:br>
              <a:rPr lang="en-US" sz="2800" dirty="0"/>
            </a:br>
            <a:br>
              <a:rPr lang="en-US" sz="2800" dirty="0"/>
            </a:br>
            <a:br>
              <a:rPr lang="en-US" sz="2800" dirty="0"/>
            </a:br>
            <a:br>
              <a:rPr lang="en-US" sz="2800" dirty="0"/>
            </a:br>
            <a:br>
              <a:rPr lang="en-US" sz="2800" i="1" dirty="0">
                <a:solidFill>
                  <a:schemeClr val="bg1"/>
                </a:solidFill>
                <a:latin typeface="Bariol" panose="02000506040000020003" pitchFamily="2" charset="0"/>
              </a:rPr>
            </a:br>
            <a:endParaRPr kumimoji="0" lang="en-US" sz="2800" i="1" u="none" strike="noStrike" cap="none" spc="0" normalizeH="0" baseline="0" dirty="0">
              <a:ln>
                <a:noFill/>
              </a:ln>
              <a:solidFill>
                <a:schemeClr val="bg1"/>
              </a:solidFill>
              <a:effectLst/>
              <a:uFillTx/>
              <a:latin typeface="Bariol" panose="02000506040000020003" pitchFamily="2" charset="0"/>
              <a:sym typeface="Calibri"/>
            </a:endParaRPr>
          </a:p>
        </p:txBody>
      </p:sp>
    </p:spTree>
    <p:extLst>
      <p:ext uri="{BB962C8B-B14F-4D97-AF65-F5344CB8AC3E}">
        <p14:creationId xmlns:p14="http://schemas.microsoft.com/office/powerpoint/2010/main" val="3316069991"/>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84243" y="-191040"/>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28007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t>10) Free Us to Have Your Heart</a:t>
            </a:r>
            <a:endParaRPr lang="en-US" sz="4800" b="0" dirty="0"/>
          </a:p>
          <a:p>
            <a:br>
              <a:rPr lang="en-US" dirty="0"/>
            </a:br>
            <a:br>
              <a:rPr lang="en-US" dirty="0"/>
            </a:br>
            <a:endParaRPr sz="1200" b="0" dirty="0"/>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20A426D2-59D3-1744-B629-699636A20D1B}"/>
              </a:ext>
            </a:extLst>
          </p:cNvPr>
          <p:cNvSpPr txBox="1"/>
          <p:nvPr/>
        </p:nvSpPr>
        <p:spPr>
          <a:xfrm>
            <a:off x="735980" y="1717287"/>
            <a:ext cx="9980342" cy="526297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2800" i="1" dirty="0">
                <a:solidFill>
                  <a:schemeClr val="bg1"/>
                </a:solidFill>
                <a:latin typeface="Bariol" panose="02000506040000020003" pitchFamily="2" charset="0"/>
              </a:rPr>
              <a:t>10 Then said the LORD, Thou hast had pity on the gourd, for the which thou hast not </a:t>
            </a:r>
            <a:r>
              <a:rPr lang="en-US" sz="2800" i="1" dirty="0" err="1">
                <a:solidFill>
                  <a:schemeClr val="bg1"/>
                </a:solidFill>
                <a:latin typeface="Bariol" panose="02000506040000020003" pitchFamily="2" charset="0"/>
              </a:rPr>
              <a:t>laboured</a:t>
            </a:r>
            <a:r>
              <a:rPr lang="en-US" sz="2800" i="1" dirty="0">
                <a:solidFill>
                  <a:schemeClr val="bg1"/>
                </a:solidFill>
                <a:latin typeface="Bariol" panose="02000506040000020003" pitchFamily="2" charset="0"/>
              </a:rPr>
              <a:t>, neither </a:t>
            </a:r>
            <a:r>
              <a:rPr lang="en-US" sz="2800" i="1" dirty="0" err="1">
                <a:solidFill>
                  <a:schemeClr val="bg1"/>
                </a:solidFill>
                <a:latin typeface="Bariol" panose="02000506040000020003" pitchFamily="2" charset="0"/>
              </a:rPr>
              <a:t>madest</a:t>
            </a:r>
            <a:r>
              <a:rPr lang="en-US" sz="2800" i="1" dirty="0">
                <a:solidFill>
                  <a:schemeClr val="bg1"/>
                </a:solidFill>
                <a:latin typeface="Bariol" panose="02000506040000020003" pitchFamily="2" charset="0"/>
              </a:rPr>
              <a:t> it grow; </a:t>
            </a:r>
            <a:r>
              <a:rPr lang="en-US" sz="2800" i="1" u="sng" dirty="0">
                <a:solidFill>
                  <a:schemeClr val="bg1"/>
                </a:solidFill>
                <a:latin typeface="Bariol" panose="02000506040000020003" pitchFamily="2" charset="0"/>
              </a:rPr>
              <a:t>which came up in a night, and perished in a night: </a:t>
            </a:r>
          </a:p>
          <a:p>
            <a:endParaRPr lang="en-US" sz="2800" dirty="0"/>
          </a:p>
          <a:p>
            <a:pPr marL="457200" indent="-457200">
              <a:buFont typeface="Arial" panose="020B0604020202020204" pitchFamily="34" charset="0"/>
              <a:buChar char="•"/>
            </a:pPr>
            <a:r>
              <a:rPr lang="en-US" sz="2800" b="1" dirty="0">
                <a:solidFill>
                  <a:schemeClr val="bg1"/>
                </a:solidFill>
                <a:latin typeface="Bariol" panose="02000506040000020003" pitchFamily="2" charset="0"/>
              </a:rPr>
              <a:t>We are obsessed with things that were never ours to obsess about.</a:t>
            </a:r>
          </a:p>
          <a:p>
            <a:pPr marL="457200" indent="-457200">
              <a:buFont typeface="Arial" panose="020B0604020202020204" pitchFamily="34" charset="0"/>
              <a:buChar char="•"/>
            </a:pPr>
            <a:r>
              <a:rPr lang="en-US" sz="2800" b="1" dirty="0">
                <a:solidFill>
                  <a:schemeClr val="bg1"/>
                </a:solidFill>
                <a:latin typeface="Bariol" panose="02000506040000020003" pitchFamily="2" charset="0"/>
              </a:rPr>
              <a:t>Our lives should not revolve around unstable fixations and perishable dreams.</a:t>
            </a:r>
          </a:p>
          <a:p>
            <a:endParaRPr lang="en-US" sz="2800" b="1" dirty="0">
              <a:solidFill>
                <a:schemeClr val="bg1"/>
              </a:solidFill>
              <a:latin typeface="Bariol" panose="02000506040000020003" pitchFamily="2" charset="0"/>
            </a:endParaRPr>
          </a:p>
          <a:p>
            <a:br>
              <a:rPr lang="en-US" sz="2800" dirty="0"/>
            </a:br>
            <a:br>
              <a:rPr lang="en-US" sz="2800" dirty="0"/>
            </a:br>
            <a:br>
              <a:rPr lang="en-US" sz="2800" i="1" dirty="0">
                <a:solidFill>
                  <a:schemeClr val="bg1"/>
                </a:solidFill>
                <a:latin typeface="Bariol" panose="02000506040000020003" pitchFamily="2" charset="0"/>
              </a:rPr>
            </a:br>
            <a:endParaRPr kumimoji="0" lang="en-US" sz="2800" i="1" u="none" strike="noStrike" cap="none" spc="0" normalizeH="0" baseline="0" dirty="0">
              <a:ln>
                <a:noFill/>
              </a:ln>
              <a:solidFill>
                <a:schemeClr val="bg1"/>
              </a:solidFill>
              <a:effectLst/>
              <a:uFillTx/>
              <a:latin typeface="Bariol" panose="02000506040000020003" pitchFamily="2" charset="0"/>
              <a:sym typeface="Calibri"/>
            </a:endParaRPr>
          </a:p>
        </p:txBody>
      </p:sp>
    </p:spTree>
    <p:extLst>
      <p:ext uri="{BB962C8B-B14F-4D97-AF65-F5344CB8AC3E}">
        <p14:creationId xmlns:p14="http://schemas.microsoft.com/office/powerpoint/2010/main" val="24069148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1201751" y="1555112"/>
            <a:ext cx="10627836" cy="292387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solidFill>
                  <a:schemeClr val="bg1"/>
                </a:solidFill>
                <a:latin typeface="Bariol" panose="02000506040000020003" pitchFamily="2" charset="0"/>
              </a:rPr>
              <a:t>KEY</a:t>
            </a:r>
            <a:r>
              <a:rPr lang="en-US" sz="4800" dirty="0">
                <a:latin typeface="Bariol" panose="02000506040000020003" pitchFamily="2" charset="0"/>
              </a:rPr>
              <a:t> POINT #3:</a:t>
            </a:r>
          </a:p>
          <a:p>
            <a:r>
              <a:rPr lang="en-US" sz="4400" dirty="0">
                <a:latin typeface="Bariol" panose="02000506040000020003" pitchFamily="2" charset="0"/>
              </a:rPr>
              <a:t>Life is short and fragile and easily wasted in the vanity of our own thoughts and emotions.</a:t>
            </a:r>
            <a:br>
              <a:rPr lang="en-US" sz="4800" dirty="0"/>
            </a:br>
            <a:endParaRPr sz="48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Tree>
    <p:extLst>
      <p:ext uri="{BB962C8B-B14F-4D97-AF65-F5344CB8AC3E}">
        <p14:creationId xmlns:p14="http://schemas.microsoft.com/office/powerpoint/2010/main" val="318907411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84243" y="-191040"/>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28007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t>10) Free Us to Have Your Heart</a:t>
            </a:r>
            <a:endParaRPr lang="en-US" sz="4800" b="0" dirty="0"/>
          </a:p>
          <a:p>
            <a:br>
              <a:rPr lang="en-US" dirty="0"/>
            </a:br>
            <a:br>
              <a:rPr lang="en-US" dirty="0"/>
            </a:br>
            <a:endParaRPr sz="1200" b="0" dirty="0"/>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20A426D2-59D3-1744-B629-699636A20D1B}"/>
              </a:ext>
            </a:extLst>
          </p:cNvPr>
          <p:cNvSpPr txBox="1"/>
          <p:nvPr/>
        </p:nvSpPr>
        <p:spPr>
          <a:xfrm>
            <a:off x="735980" y="1717287"/>
            <a:ext cx="9980342" cy="310853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2800" i="1" dirty="0">
                <a:solidFill>
                  <a:schemeClr val="bg1"/>
                </a:solidFill>
                <a:latin typeface="Bariol" panose="02000506040000020003" pitchFamily="2" charset="0"/>
              </a:rPr>
              <a:t>11 And should not I spare Nineveh, that great city, wherein are more than </a:t>
            </a:r>
            <a:r>
              <a:rPr lang="en-US" sz="2800" i="1" dirty="0" err="1">
                <a:solidFill>
                  <a:schemeClr val="bg1"/>
                </a:solidFill>
                <a:latin typeface="Bariol" panose="02000506040000020003" pitchFamily="2" charset="0"/>
              </a:rPr>
              <a:t>sixscore</a:t>
            </a:r>
            <a:r>
              <a:rPr lang="en-US" sz="2800" i="1" dirty="0">
                <a:solidFill>
                  <a:schemeClr val="bg1"/>
                </a:solidFill>
                <a:latin typeface="Bariol" panose="02000506040000020003" pitchFamily="2" charset="0"/>
              </a:rPr>
              <a:t> thousand persons that cannot discern between their right hand and their left hand; and [also] much cattle?</a:t>
            </a:r>
          </a:p>
          <a:p>
            <a:br>
              <a:rPr lang="en-US" sz="2800" dirty="0"/>
            </a:br>
            <a:br>
              <a:rPr lang="en-US" sz="2800" dirty="0"/>
            </a:br>
            <a:br>
              <a:rPr lang="en-US" sz="2800" i="1" dirty="0">
                <a:solidFill>
                  <a:schemeClr val="bg1"/>
                </a:solidFill>
                <a:latin typeface="Bariol" panose="02000506040000020003" pitchFamily="2" charset="0"/>
              </a:rPr>
            </a:br>
            <a:endParaRPr kumimoji="0" lang="en-US" sz="2800" i="1" u="none" strike="noStrike" cap="none" spc="0" normalizeH="0" baseline="0" dirty="0">
              <a:ln>
                <a:noFill/>
              </a:ln>
              <a:solidFill>
                <a:schemeClr val="bg1"/>
              </a:solidFill>
              <a:effectLst/>
              <a:uFillTx/>
              <a:latin typeface="Bariol" panose="02000506040000020003" pitchFamily="2" charset="0"/>
              <a:sym typeface="Calibri"/>
            </a:endParaRPr>
          </a:p>
        </p:txBody>
      </p:sp>
    </p:spTree>
    <p:extLst>
      <p:ext uri="{BB962C8B-B14F-4D97-AF65-F5344CB8AC3E}">
        <p14:creationId xmlns:p14="http://schemas.microsoft.com/office/powerpoint/2010/main" val="96203205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6" name="Image Gallery"/>
          <p:cNvGrpSpPr/>
          <p:nvPr/>
        </p:nvGrpSpPr>
        <p:grpSpPr>
          <a:xfrm>
            <a:off x="-1179589" y="-34114"/>
            <a:ext cx="13789720" cy="7780834"/>
            <a:chOff x="0" y="0"/>
            <a:chExt cx="13789719" cy="7780833"/>
          </a:xfrm>
        </p:grpSpPr>
        <p:pic>
          <p:nvPicPr>
            <p:cNvPr id="114"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15"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17" name="What Do We Need from Jonah?"/>
          <p:cNvSpPr txBox="1"/>
          <p:nvPr/>
        </p:nvSpPr>
        <p:spPr>
          <a:xfrm>
            <a:off x="401353" y="800322"/>
            <a:ext cx="10627836" cy="83099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t>Our Way vs God’s Way</a:t>
            </a:r>
          </a:p>
        </p:txBody>
      </p:sp>
      <p:sp>
        <p:nvSpPr>
          <p:cNvPr id="118" name="God is on a rescue mission to save Jonah…"/>
          <p:cNvSpPr txBox="1"/>
          <p:nvPr/>
        </p:nvSpPr>
        <p:spPr>
          <a:xfrm>
            <a:off x="401353" y="1707514"/>
            <a:ext cx="10237921" cy="22467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a:defRPr sz="4900">
                <a:solidFill>
                  <a:srgbClr val="F0F0F0"/>
                </a:solidFill>
                <a:latin typeface="Bariol"/>
                <a:ea typeface="Bariol"/>
                <a:cs typeface="Bariol"/>
                <a:sym typeface="Bariol"/>
              </a:defRPr>
            </a:lvl1pPr>
          </a:lstStyle>
          <a:p>
            <a:r>
              <a:rPr lang="en-US" sz="2800" i="1" dirty="0"/>
              <a:t>Jon 4:1 But it displeased Jonah exceedingly, and he was very angry.2 And he prayed unto the LORD, and said, I pray thee, O LORD, [was] not this my saying, when I was yet in my country? 3 Therefore now, O LORD, take, I beseech thee, my life from me; for [it is] better for me to die than to live. </a:t>
            </a:r>
            <a:endParaRPr lang="en-US" sz="2800" dirty="0"/>
          </a:p>
        </p:txBody>
      </p:sp>
    </p:spTree>
    <p:extLst>
      <p:ext uri="{BB962C8B-B14F-4D97-AF65-F5344CB8AC3E}">
        <p14:creationId xmlns:p14="http://schemas.microsoft.com/office/powerpoint/2010/main" val="3664145444"/>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1201751" y="1555112"/>
            <a:ext cx="10627836" cy="22467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solidFill>
                  <a:schemeClr val="bg1"/>
                </a:solidFill>
                <a:latin typeface="Bariol" panose="02000506040000020003" pitchFamily="2" charset="0"/>
              </a:rPr>
              <a:t>KEY</a:t>
            </a:r>
            <a:r>
              <a:rPr lang="en-US" sz="4800" dirty="0">
                <a:latin typeface="Bariol" panose="02000506040000020003" pitchFamily="2" charset="0"/>
              </a:rPr>
              <a:t> POINT #4:</a:t>
            </a:r>
          </a:p>
          <a:p>
            <a:r>
              <a:rPr lang="en-US" sz="4400" dirty="0">
                <a:latin typeface="Bariol" panose="02000506040000020003" pitchFamily="2" charset="0"/>
              </a:rPr>
              <a:t>God cares for souls and so should we.</a:t>
            </a:r>
            <a:br>
              <a:rPr lang="en-US" sz="4800" dirty="0"/>
            </a:br>
            <a:endParaRPr sz="48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Tree>
    <p:extLst>
      <p:ext uri="{BB962C8B-B14F-4D97-AF65-F5344CB8AC3E}">
        <p14:creationId xmlns:p14="http://schemas.microsoft.com/office/powerpoint/2010/main" val="88810600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84243" y="-191040"/>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20A426D2-59D3-1744-B629-699636A20D1B}"/>
              </a:ext>
            </a:extLst>
          </p:cNvPr>
          <p:cNvSpPr txBox="1"/>
          <p:nvPr/>
        </p:nvSpPr>
        <p:spPr>
          <a:xfrm>
            <a:off x="1105829" y="1120939"/>
            <a:ext cx="9980342" cy="600163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2400" i="1" dirty="0">
                <a:solidFill>
                  <a:schemeClr val="bg1"/>
                </a:solidFill>
                <a:latin typeface="Bariol" panose="02000506040000020003" pitchFamily="2" charset="0"/>
              </a:rPr>
              <a:t>1Co 3:9 For we are </a:t>
            </a:r>
            <a:r>
              <a:rPr lang="en-US" sz="2400" i="1" dirty="0" err="1">
                <a:solidFill>
                  <a:schemeClr val="bg1"/>
                </a:solidFill>
                <a:latin typeface="Bariol" panose="02000506040000020003" pitchFamily="2" charset="0"/>
              </a:rPr>
              <a:t>labourers</a:t>
            </a:r>
            <a:r>
              <a:rPr lang="en-US" sz="2400" i="1" dirty="0">
                <a:solidFill>
                  <a:schemeClr val="bg1"/>
                </a:solidFill>
                <a:latin typeface="Bariol" panose="02000506040000020003" pitchFamily="2" charset="0"/>
              </a:rPr>
              <a:t> together with God: ye are God's husbandry, [ye are] God's building. 10 According to the grace of God which is given unto me, as a wise </a:t>
            </a:r>
            <a:r>
              <a:rPr lang="en-US" sz="2400" i="1" dirty="0" err="1">
                <a:solidFill>
                  <a:schemeClr val="bg1"/>
                </a:solidFill>
                <a:latin typeface="Bariol" panose="02000506040000020003" pitchFamily="2" charset="0"/>
              </a:rPr>
              <a:t>masterbuilder</a:t>
            </a:r>
            <a:r>
              <a:rPr lang="en-US" sz="2400" i="1" dirty="0">
                <a:solidFill>
                  <a:schemeClr val="bg1"/>
                </a:solidFill>
                <a:latin typeface="Bariol" panose="02000506040000020003" pitchFamily="2" charset="0"/>
              </a:rPr>
              <a:t>, I have laid the foundation, and another </a:t>
            </a:r>
            <a:r>
              <a:rPr lang="en-US" sz="2400" i="1" dirty="0" err="1">
                <a:solidFill>
                  <a:schemeClr val="bg1"/>
                </a:solidFill>
                <a:latin typeface="Bariol" panose="02000506040000020003" pitchFamily="2" charset="0"/>
              </a:rPr>
              <a:t>buildeth</a:t>
            </a:r>
            <a:r>
              <a:rPr lang="en-US" sz="2400" i="1" dirty="0">
                <a:solidFill>
                  <a:schemeClr val="bg1"/>
                </a:solidFill>
                <a:latin typeface="Bariol" panose="02000506040000020003" pitchFamily="2" charset="0"/>
              </a:rPr>
              <a:t> thereon. But let every man take heed how he </a:t>
            </a:r>
            <a:r>
              <a:rPr lang="en-US" sz="2400" i="1" dirty="0" err="1">
                <a:solidFill>
                  <a:schemeClr val="bg1"/>
                </a:solidFill>
                <a:latin typeface="Bariol" panose="02000506040000020003" pitchFamily="2" charset="0"/>
              </a:rPr>
              <a:t>buildeth</a:t>
            </a:r>
            <a:r>
              <a:rPr lang="en-US" sz="2400" i="1" dirty="0">
                <a:solidFill>
                  <a:schemeClr val="bg1"/>
                </a:solidFill>
                <a:latin typeface="Bariol" panose="02000506040000020003" pitchFamily="2" charset="0"/>
              </a:rPr>
              <a:t> thereupon. 11 For other foundation can no man lay than that is laid, which is Jesus Christ. 12 Now if any man build upon this foundation gold, silver, precious stones, wood, hay, stubble; 13 Every man's work shall be made manifest: for the day shall declare it, because it shall be revealed by fire; and the fire shall try every man's work of what sort it is. 14 If any man's work abide which he hath built thereupon, he shall receive a reward. 15 If any man's work shall be burned, he shall suffer loss: but he himself shall be saved; yet so as by fire.</a:t>
            </a:r>
            <a:br>
              <a:rPr lang="en-US" sz="2400" i="1" dirty="0">
                <a:solidFill>
                  <a:schemeClr val="bg1"/>
                </a:solidFill>
                <a:latin typeface="Bariol" panose="02000506040000020003" pitchFamily="2" charset="0"/>
              </a:rPr>
            </a:br>
            <a:br>
              <a:rPr lang="en-US" sz="2400" i="1" dirty="0">
                <a:solidFill>
                  <a:schemeClr val="bg1"/>
                </a:solidFill>
                <a:latin typeface="Bariol" panose="02000506040000020003" pitchFamily="2" charset="0"/>
              </a:rPr>
            </a:br>
            <a:br>
              <a:rPr lang="en-US" sz="2400" i="1" dirty="0">
                <a:solidFill>
                  <a:schemeClr val="bg1"/>
                </a:solidFill>
                <a:latin typeface="Bariol" panose="02000506040000020003" pitchFamily="2" charset="0"/>
              </a:rPr>
            </a:br>
            <a:br>
              <a:rPr lang="en-US" sz="2400" i="1" dirty="0">
                <a:solidFill>
                  <a:schemeClr val="bg1"/>
                </a:solidFill>
                <a:latin typeface="Bariol" panose="02000506040000020003" pitchFamily="2" charset="0"/>
              </a:rPr>
            </a:br>
            <a:br>
              <a:rPr lang="en-US" sz="2400" i="1" dirty="0">
                <a:solidFill>
                  <a:schemeClr val="bg1"/>
                </a:solidFill>
                <a:latin typeface="Bariol" panose="02000506040000020003" pitchFamily="2" charset="0"/>
              </a:rPr>
            </a:br>
            <a:endParaRPr kumimoji="0" lang="en-US" sz="2400" i="1" u="none" strike="noStrike" cap="none" spc="0" normalizeH="0" baseline="0" dirty="0">
              <a:ln>
                <a:noFill/>
              </a:ln>
              <a:solidFill>
                <a:schemeClr val="bg1"/>
              </a:solidFill>
              <a:effectLst/>
              <a:uFillTx/>
              <a:latin typeface="Bariol" panose="02000506040000020003" pitchFamily="2" charset="0"/>
              <a:sym typeface="Calibri"/>
            </a:endParaRPr>
          </a:p>
        </p:txBody>
      </p:sp>
    </p:spTree>
    <p:extLst>
      <p:ext uri="{BB962C8B-B14F-4D97-AF65-F5344CB8AC3E}">
        <p14:creationId xmlns:p14="http://schemas.microsoft.com/office/powerpoint/2010/main" val="3508902363"/>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1201751" y="1555112"/>
            <a:ext cx="10627836" cy="21852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solidFill>
                  <a:schemeClr val="bg1"/>
                </a:solidFill>
                <a:latin typeface="Bariol" panose="02000506040000020003" pitchFamily="2" charset="0"/>
              </a:rPr>
              <a:t>KEY</a:t>
            </a:r>
            <a:r>
              <a:rPr lang="en-US" sz="4800" dirty="0">
                <a:latin typeface="Bariol" panose="02000506040000020003" pitchFamily="2" charset="0"/>
              </a:rPr>
              <a:t> POINT #5:</a:t>
            </a:r>
          </a:p>
          <a:p>
            <a:r>
              <a:rPr lang="en-US" sz="4400" dirty="0">
                <a:latin typeface="Bariol" panose="02000506040000020003" pitchFamily="2" charset="0"/>
              </a:rPr>
              <a:t>Life is short and fragile but gratifying when we learn to love and care for what he does.</a:t>
            </a:r>
            <a:endParaRPr sz="44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Tree>
    <p:extLst>
      <p:ext uri="{BB962C8B-B14F-4D97-AF65-F5344CB8AC3E}">
        <p14:creationId xmlns:p14="http://schemas.microsoft.com/office/powerpoint/2010/main" val="3825709575"/>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182600"/>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1201751" y="1555112"/>
            <a:ext cx="10627836" cy="21852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solidFill>
                  <a:schemeClr val="bg1"/>
                </a:solidFill>
                <a:latin typeface="Bariol" panose="02000506040000020003" pitchFamily="2" charset="0"/>
              </a:rPr>
              <a:t>KEY</a:t>
            </a:r>
            <a:r>
              <a:rPr lang="en-US" sz="4800" dirty="0">
                <a:latin typeface="Bariol" panose="02000506040000020003" pitchFamily="2" charset="0"/>
              </a:rPr>
              <a:t> PRAYER:</a:t>
            </a:r>
          </a:p>
          <a:p>
            <a:r>
              <a:rPr lang="en-US" sz="4400" dirty="0">
                <a:latin typeface="Bariol" panose="02000506040000020003" pitchFamily="2" charset="0"/>
              </a:rPr>
              <a:t>God, please set me free to feel, </a:t>
            </a:r>
          </a:p>
          <a:p>
            <a:r>
              <a:rPr lang="en-US" sz="4400" dirty="0">
                <a:latin typeface="Bariol" panose="02000506040000020003" pitchFamily="2" charset="0"/>
              </a:rPr>
              <a:t>think and act just like you.</a:t>
            </a:r>
            <a:endParaRPr sz="44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Tree>
    <p:extLst>
      <p:ext uri="{BB962C8B-B14F-4D97-AF65-F5344CB8AC3E}">
        <p14:creationId xmlns:p14="http://schemas.microsoft.com/office/powerpoint/2010/main" val="171385783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1201751" y="1555112"/>
            <a:ext cx="10627836" cy="57554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solidFill>
                  <a:schemeClr val="bg1"/>
                </a:solidFill>
                <a:latin typeface="Bariol" panose="02000506040000020003" pitchFamily="2" charset="0"/>
              </a:rPr>
              <a:t>KEY</a:t>
            </a:r>
            <a:r>
              <a:rPr lang="en-US" sz="4800" dirty="0">
                <a:latin typeface="Bariol" panose="02000506040000020003" pitchFamily="2" charset="0"/>
              </a:rPr>
              <a:t> POINT #1:</a:t>
            </a:r>
          </a:p>
          <a:p>
            <a:r>
              <a:rPr lang="en-US" sz="4400" dirty="0"/>
              <a:t>When we magnify our personal desires</a:t>
            </a:r>
          </a:p>
          <a:p>
            <a:r>
              <a:rPr lang="en-US" sz="4400" dirty="0"/>
              <a:t>over God’s we enter a path of displeasure.</a:t>
            </a:r>
            <a:endParaRPr lang="en-US" sz="4400" b="0" dirty="0"/>
          </a:p>
          <a:p>
            <a:br>
              <a:rPr lang="en-US" sz="4400" dirty="0"/>
            </a:br>
            <a:br>
              <a:rPr lang="en-US" sz="4400" dirty="0"/>
            </a:br>
            <a:br>
              <a:rPr lang="en-US" sz="4800" dirty="0"/>
            </a:br>
            <a:br>
              <a:rPr lang="en-US" sz="4800" dirty="0"/>
            </a:br>
            <a:endParaRPr sz="48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Tree>
    <p:extLst>
      <p:ext uri="{BB962C8B-B14F-4D97-AF65-F5344CB8AC3E}">
        <p14:creationId xmlns:p14="http://schemas.microsoft.com/office/powerpoint/2010/main" val="207606080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95817" y="-202615"/>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289309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dirty="0" err="1"/>
              <a:t>Doest</a:t>
            </a:r>
            <a:r>
              <a:rPr lang="en-US" dirty="0"/>
              <a:t> thou well?</a:t>
            </a:r>
            <a:br>
              <a:rPr lang="en-US" dirty="0"/>
            </a:br>
            <a:r>
              <a:rPr lang="en-US" sz="2800" b="0" i="1" dirty="0"/>
              <a:t>4 Then said the LORD, </a:t>
            </a:r>
            <a:r>
              <a:rPr lang="en-US" sz="2800" b="0" i="1" dirty="0" err="1"/>
              <a:t>Doest</a:t>
            </a:r>
            <a:r>
              <a:rPr lang="en-US" sz="2800" b="0" i="1" dirty="0"/>
              <a:t> thou well to be angry? 5 So Jonah went out of the city, and sat on the east side of the city, and there made him a booth, and sat under it in the shadow, till he might see what would become of the city. </a:t>
            </a:r>
            <a:br>
              <a:rPr lang="en-US" dirty="0"/>
            </a:br>
            <a:endParaRPr sz="1200" b="0" dirty="0"/>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Tree>
    <p:extLst>
      <p:ext uri="{BB962C8B-B14F-4D97-AF65-F5344CB8AC3E}">
        <p14:creationId xmlns:p14="http://schemas.microsoft.com/office/powerpoint/2010/main" val="9266334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95817" y="-202615"/>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28007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t>10) Free Us from Our Idolatry of Heart</a:t>
            </a:r>
            <a:endParaRPr lang="en-US" sz="4800" b="0" dirty="0"/>
          </a:p>
          <a:p>
            <a:br>
              <a:rPr lang="en-US" dirty="0"/>
            </a:br>
            <a:br>
              <a:rPr lang="en-US" dirty="0"/>
            </a:br>
            <a:endParaRPr sz="1200" b="0" dirty="0"/>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20A426D2-59D3-1744-B629-699636A20D1B}"/>
              </a:ext>
            </a:extLst>
          </p:cNvPr>
          <p:cNvSpPr txBox="1"/>
          <p:nvPr/>
        </p:nvSpPr>
        <p:spPr>
          <a:xfrm>
            <a:off x="735980" y="1717287"/>
            <a:ext cx="9980342" cy="95410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br>
              <a:rPr lang="en-US" sz="2800" i="1" dirty="0">
                <a:solidFill>
                  <a:schemeClr val="bg1"/>
                </a:solidFill>
                <a:latin typeface="Bariol" panose="02000506040000020003" pitchFamily="2" charset="0"/>
              </a:rPr>
            </a:br>
            <a:endParaRPr kumimoji="0" lang="en-US" sz="2800" i="1" u="none" strike="noStrike" cap="none" spc="0" normalizeH="0" baseline="0" dirty="0">
              <a:ln>
                <a:noFill/>
              </a:ln>
              <a:solidFill>
                <a:schemeClr val="bg1"/>
              </a:solidFill>
              <a:effectLst/>
              <a:uFillTx/>
              <a:latin typeface="Bariol" panose="02000506040000020003" pitchFamily="2" charset="0"/>
              <a:sym typeface="Calibri"/>
            </a:endParaRPr>
          </a:p>
        </p:txBody>
      </p:sp>
    </p:spTree>
    <p:extLst>
      <p:ext uri="{BB962C8B-B14F-4D97-AF65-F5344CB8AC3E}">
        <p14:creationId xmlns:p14="http://schemas.microsoft.com/office/powerpoint/2010/main" val="134501424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95817" y="-202615"/>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28007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t>10) Free Us from Our Idolatry of Heart</a:t>
            </a:r>
            <a:endParaRPr lang="en-US" sz="4800" b="0" dirty="0"/>
          </a:p>
          <a:p>
            <a:br>
              <a:rPr lang="en-US" dirty="0"/>
            </a:br>
            <a:br>
              <a:rPr lang="en-US" dirty="0"/>
            </a:br>
            <a:endParaRPr sz="1200" b="0" dirty="0"/>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20A426D2-59D3-1744-B629-699636A20D1B}"/>
              </a:ext>
            </a:extLst>
          </p:cNvPr>
          <p:cNvSpPr txBox="1"/>
          <p:nvPr/>
        </p:nvSpPr>
        <p:spPr>
          <a:xfrm>
            <a:off x="735980" y="1717287"/>
            <a:ext cx="9980342" cy="353942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2800" i="1" dirty="0">
                <a:solidFill>
                  <a:schemeClr val="bg1"/>
                </a:solidFill>
                <a:latin typeface="Bariol" panose="02000506040000020003" pitchFamily="2" charset="0"/>
              </a:rPr>
              <a:t>Rom 1:24 Wherefore God also gave them up to uncleanness through the </a:t>
            </a:r>
            <a:r>
              <a:rPr lang="en-US" sz="2800" i="1" u="sng" dirty="0">
                <a:solidFill>
                  <a:schemeClr val="bg1"/>
                </a:solidFill>
                <a:latin typeface="Bariol" panose="02000506040000020003" pitchFamily="2" charset="0"/>
              </a:rPr>
              <a:t>lusts of their own hearts</a:t>
            </a:r>
            <a:r>
              <a:rPr lang="en-US" sz="2800" i="1" dirty="0">
                <a:solidFill>
                  <a:schemeClr val="bg1"/>
                </a:solidFill>
                <a:latin typeface="Bariol" panose="02000506040000020003" pitchFamily="2" charset="0"/>
              </a:rPr>
              <a:t>, to </a:t>
            </a:r>
            <a:r>
              <a:rPr lang="en-US" sz="2800" i="1" dirty="0" err="1">
                <a:solidFill>
                  <a:schemeClr val="bg1"/>
                </a:solidFill>
                <a:latin typeface="Bariol" panose="02000506040000020003" pitchFamily="2" charset="0"/>
              </a:rPr>
              <a:t>dishonour</a:t>
            </a:r>
            <a:r>
              <a:rPr lang="en-US" sz="2800" i="1" dirty="0">
                <a:solidFill>
                  <a:schemeClr val="bg1"/>
                </a:solidFill>
                <a:latin typeface="Bariol" panose="02000506040000020003" pitchFamily="2" charset="0"/>
              </a:rPr>
              <a:t> their own bodies between themselves: 25 Who changed the </a:t>
            </a:r>
            <a:r>
              <a:rPr lang="en-US" sz="2800" i="1" u="sng" dirty="0">
                <a:solidFill>
                  <a:schemeClr val="bg1"/>
                </a:solidFill>
                <a:latin typeface="Bariol" panose="02000506040000020003" pitchFamily="2" charset="0"/>
              </a:rPr>
              <a:t>truth of God into a lie</a:t>
            </a:r>
            <a:r>
              <a:rPr lang="en-US" sz="2800" i="1" dirty="0">
                <a:solidFill>
                  <a:schemeClr val="bg1"/>
                </a:solidFill>
                <a:latin typeface="Bariol" panose="02000506040000020003" pitchFamily="2" charset="0"/>
              </a:rPr>
              <a:t>, and worshipped and served the creature more than the Creator, who is blessed for ever. Amen. ... 28 And even as </a:t>
            </a:r>
            <a:r>
              <a:rPr lang="en-US" sz="2800" i="1" u="sng" dirty="0">
                <a:solidFill>
                  <a:schemeClr val="bg1"/>
                </a:solidFill>
                <a:latin typeface="Bariol" panose="02000506040000020003" pitchFamily="2" charset="0"/>
              </a:rPr>
              <a:t>they did not like to retain God in [their] knowledge</a:t>
            </a:r>
            <a:r>
              <a:rPr lang="en-US" sz="2800" i="1" dirty="0">
                <a:solidFill>
                  <a:schemeClr val="bg1"/>
                </a:solidFill>
                <a:latin typeface="Bariol" panose="02000506040000020003" pitchFamily="2" charset="0"/>
              </a:rPr>
              <a:t>, God gave them over to a reprobate mind, to do those things which are not convenient;</a:t>
            </a:r>
            <a:br>
              <a:rPr lang="en-US" sz="2800" i="1" dirty="0">
                <a:solidFill>
                  <a:schemeClr val="bg1"/>
                </a:solidFill>
                <a:latin typeface="Bariol" panose="02000506040000020003" pitchFamily="2" charset="0"/>
              </a:rPr>
            </a:br>
            <a:endParaRPr kumimoji="0" lang="en-US" sz="2800" i="1" u="none" strike="noStrike" cap="none" spc="0" normalizeH="0" baseline="0" dirty="0">
              <a:ln>
                <a:noFill/>
              </a:ln>
              <a:solidFill>
                <a:schemeClr val="bg1"/>
              </a:solidFill>
              <a:effectLst/>
              <a:uFillTx/>
              <a:latin typeface="Bariol" panose="02000506040000020003" pitchFamily="2" charset="0"/>
              <a:sym typeface="Calibri"/>
            </a:endParaRPr>
          </a:p>
        </p:txBody>
      </p:sp>
    </p:spTree>
    <p:extLst>
      <p:ext uri="{BB962C8B-B14F-4D97-AF65-F5344CB8AC3E}">
        <p14:creationId xmlns:p14="http://schemas.microsoft.com/office/powerpoint/2010/main" val="300498978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79191" y="-213767"/>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1201751" y="1555112"/>
            <a:ext cx="10627836" cy="292387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solidFill>
                  <a:schemeClr val="bg1"/>
                </a:solidFill>
                <a:latin typeface="Bariol" panose="02000506040000020003" pitchFamily="2" charset="0"/>
              </a:rPr>
              <a:t>KEY</a:t>
            </a:r>
            <a:r>
              <a:rPr lang="en-US" sz="4800" dirty="0">
                <a:latin typeface="Bariol" panose="02000506040000020003" pitchFamily="2" charset="0"/>
              </a:rPr>
              <a:t> POINT #2:</a:t>
            </a:r>
          </a:p>
          <a:p>
            <a:r>
              <a:rPr lang="en-US" sz="4400" dirty="0">
                <a:latin typeface="Bariol" panose="02000506040000020003" pitchFamily="2" charset="0"/>
              </a:rPr>
              <a:t>When we worship our feelings, </a:t>
            </a:r>
          </a:p>
          <a:p>
            <a:r>
              <a:rPr lang="en-US" sz="4400" dirty="0">
                <a:latin typeface="Bariol" panose="02000506040000020003" pitchFamily="2" charset="0"/>
              </a:rPr>
              <a:t>we set ourselves on a path </a:t>
            </a:r>
            <a:r>
              <a:rPr lang="en-US" sz="4400">
                <a:latin typeface="Bariol" panose="02000506040000020003" pitchFamily="2" charset="0"/>
              </a:rPr>
              <a:t>of destruction.</a:t>
            </a:r>
            <a:br>
              <a:rPr lang="en-US" sz="4800" dirty="0"/>
            </a:br>
            <a:endParaRPr sz="4800" dirty="0">
              <a:latin typeface="Bariol" panose="02000506040000020003" pitchFamily="2" charset="0"/>
            </a:endParaRPr>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Tree>
    <p:extLst>
      <p:ext uri="{BB962C8B-B14F-4D97-AF65-F5344CB8AC3E}">
        <p14:creationId xmlns:p14="http://schemas.microsoft.com/office/powerpoint/2010/main" val="10458247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95817" y="-202615"/>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28007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t>10) Free Us from Our Idolatry of Heart</a:t>
            </a:r>
            <a:endParaRPr lang="en-US" sz="4800" b="0" dirty="0"/>
          </a:p>
          <a:p>
            <a:br>
              <a:rPr lang="en-US" dirty="0"/>
            </a:br>
            <a:br>
              <a:rPr lang="en-US" dirty="0"/>
            </a:br>
            <a:endParaRPr sz="1200" b="0" dirty="0"/>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20A426D2-59D3-1744-B629-699636A20D1B}"/>
              </a:ext>
            </a:extLst>
          </p:cNvPr>
          <p:cNvSpPr txBox="1"/>
          <p:nvPr/>
        </p:nvSpPr>
        <p:spPr>
          <a:xfrm>
            <a:off x="735980" y="1717287"/>
            <a:ext cx="9980342" cy="29238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2800" b="1" u="sng" dirty="0">
                <a:solidFill>
                  <a:schemeClr val="bg1"/>
                </a:solidFill>
                <a:latin typeface="Bariol" panose="02000506040000020003" pitchFamily="2" charset="0"/>
              </a:rPr>
              <a:t>The Gourd</a:t>
            </a:r>
          </a:p>
          <a:p>
            <a:r>
              <a:rPr lang="en-US" sz="3200" i="1" dirty="0">
                <a:solidFill>
                  <a:schemeClr val="bg1"/>
                </a:solidFill>
                <a:latin typeface="Bariol" panose="02000506040000020003" pitchFamily="2" charset="0"/>
              </a:rPr>
              <a:t>6 And the LORD God prepared a gourd, and made [it] to come up over Jonah, that it might be a shadow over his head, to deliver him from his grief. So Jonah was exceeding glad of the gourd. </a:t>
            </a:r>
            <a:br>
              <a:rPr lang="en-US" sz="2800" i="1" dirty="0">
                <a:solidFill>
                  <a:schemeClr val="bg1"/>
                </a:solidFill>
                <a:latin typeface="Bariol" panose="02000506040000020003" pitchFamily="2" charset="0"/>
              </a:rPr>
            </a:br>
            <a:endParaRPr kumimoji="0" lang="en-US" sz="2800" i="1" u="none" strike="noStrike" cap="none" spc="0" normalizeH="0" baseline="0" dirty="0">
              <a:ln>
                <a:noFill/>
              </a:ln>
              <a:solidFill>
                <a:schemeClr val="bg1"/>
              </a:solidFill>
              <a:effectLst/>
              <a:uFillTx/>
              <a:latin typeface="Bariol" panose="02000506040000020003" pitchFamily="2" charset="0"/>
              <a:sym typeface="Calibri"/>
            </a:endParaRPr>
          </a:p>
        </p:txBody>
      </p:sp>
    </p:spTree>
    <p:extLst>
      <p:ext uri="{BB962C8B-B14F-4D97-AF65-F5344CB8AC3E}">
        <p14:creationId xmlns:p14="http://schemas.microsoft.com/office/powerpoint/2010/main" val="173262158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Image Gallery"/>
          <p:cNvGrpSpPr/>
          <p:nvPr/>
        </p:nvGrpSpPr>
        <p:grpSpPr>
          <a:xfrm>
            <a:off x="-395817" y="-202615"/>
            <a:ext cx="13789720" cy="7780834"/>
            <a:chOff x="0" y="0"/>
            <a:chExt cx="13789719" cy="7780833"/>
          </a:xfrm>
        </p:grpSpPr>
        <p:pic>
          <p:nvPicPr>
            <p:cNvPr id="120" name="Jonah2.jpg" descr="Jonah2.jpg"/>
            <p:cNvPicPr>
              <a:picLocks noChangeAspect="1"/>
            </p:cNvPicPr>
            <p:nvPr/>
          </p:nvPicPr>
          <p:blipFill>
            <a:blip r:embed="rId2"/>
            <a:srcRect t="3037" b="3037"/>
            <a:stretch>
              <a:fillRect/>
            </a:stretch>
          </p:blipFill>
          <p:spPr>
            <a:xfrm>
              <a:off x="0" y="0"/>
              <a:ext cx="13789720" cy="7285534"/>
            </a:xfrm>
            <a:prstGeom prst="rect">
              <a:avLst/>
            </a:prstGeom>
            <a:ln w="12700" cap="flat">
              <a:noFill/>
              <a:miter lim="400000"/>
            </a:ln>
            <a:effectLst/>
          </p:spPr>
        </p:pic>
        <p:sp>
          <p:nvSpPr>
            <p:cNvPr id="121" name="Type to enter a caption."/>
            <p:cNvSpPr/>
            <p:nvPr/>
          </p:nvSpPr>
          <p:spPr>
            <a:xfrm>
              <a:off x="0" y="7361733"/>
              <a:ext cx="13789720" cy="419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Type to enter a caption.</a:t>
              </a:r>
            </a:p>
          </p:txBody>
        </p:sp>
      </p:grpSp>
      <p:sp>
        <p:nvSpPr>
          <p:cNvPr id="123" name="What Do We Need from Jonah?"/>
          <p:cNvSpPr txBox="1"/>
          <p:nvPr/>
        </p:nvSpPr>
        <p:spPr>
          <a:xfrm>
            <a:off x="646425" y="494032"/>
            <a:ext cx="10627836" cy="28007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800" b="1">
                <a:solidFill>
                  <a:srgbClr val="FFFFFF"/>
                </a:solidFill>
                <a:latin typeface="Bariol Regular"/>
                <a:ea typeface="Bariol Regular"/>
                <a:cs typeface="Bariol Regular"/>
                <a:sym typeface="Bariol Regular"/>
              </a:defRPr>
            </a:lvl1pPr>
          </a:lstStyle>
          <a:p>
            <a:r>
              <a:rPr lang="en-US" sz="4800" dirty="0"/>
              <a:t>10) Free Us from Our Idolatry of Heart</a:t>
            </a:r>
            <a:endParaRPr lang="en-US" sz="4800" b="0" dirty="0"/>
          </a:p>
          <a:p>
            <a:br>
              <a:rPr lang="en-US" dirty="0"/>
            </a:br>
            <a:br>
              <a:rPr lang="en-US" dirty="0"/>
            </a:br>
            <a:endParaRPr sz="1200" b="0" dirty="0"/>
          </a:p>
        </p:txBody>
      </p:sp>
      <p:sp>
        <p:nvSpPr>
          <p:cNvPr id="124" name="God is on a rescue mission to save Jonah……"/>
          <p:cNvSpPr txBox="1"/>
          <p:nvPr/>
        </p:nvSpPr>
        <p:spPr>
          <a:xfrm>
            <a:off x="657253" y="1555112"/>
            <a:ext cx="10877495" cy="846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4900">
                <a:solidFill>
                  <a:srgbClr val="F0F0F0"/>
                </a:solidFill>
                <a:latin typeface="Bariol"/>
                <a:ea typeface="Bariol"/>
                <a:cs typeface="Bariol"/>
                <a:sym typeface="Bariol"/>
              </a:defRPr>
            </a:pPr>
            <a:endParaRPr u="sng" dirty="0"/>
          </a:p>
        </p:txBody>
      </p:sp>
      <p:sp>
        <p:nvSpPr>
          <p:cNvPr id="2" name="TextBox 1">
            <a:extLst>
              <a:ext uri="{FF2B5EF4-FFF2-40B4-BE49-F238E27FC236}">
                <a16:creationId xmlns:a16="http://schemas.microsoft.com/office/drawing/2014/main" id="{20A426D2-59D3-1744-B629-699636A20D1B}"/>
              </a:ext>
            </a:extLst>
          </p:cNvPr>
          <p:cNvSpPr txBox="1"/>
          <p:nvPr/>
        </p:nvSpPr>
        <p:spPr>
          <a:xfrm>
            <a:off x="735980" y="1717287"/>
            <a:ext cx="9980342" cy="181587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2800" b="1" u="sng" dirty="0">
                <a:solidFill>
                  <a:schemeClr val="bg1"/>
                </a:solidFill>
                <a:latin typeface="Bariol" panose="02000506040000020003" pitchFamily="2" charset="0"/>
              </a:rPr>
              <a:t>The Worm</a:t>
            </a:r>
          </a:p>
          <a:p>
            <a:r>
              <a:rPr lang="en-US" sz="2800" i="1" dirty="0">
                <a:solidFill>
                  <a:schemeClr val="bg1"/>
                </a:solidFill>
                <a:latin typeface="Bariol" panose="02000506040000020003" pitchFamily="2" charset="0"/>
              </a:rPr>
              <a:t>7 But God prepared a worm, when the morning rose the next day, and it smote the gourd that it withered. </a:t>
            </a:r>
            <a:br>
              <a:rPr lang="en-US" sz="2800" i="1" dirty="0">
                <a:solidFill>
                  <a:schemeClr val="bg1"/>
                </a:solidFill>
                <a:latin typeface="Bariol" panose="02000506040000020003" pitchFamily="2" charset="0"/>
              </a:rPr>
            </a:br>
            <a:endParaRPr kumimoji="0" lang="en-US" sz="2800" i="1" u="none" strike="noStrike" cap="none" spc="0" normalizeH="0" baseline="0" dirty="0">
              <a:ln>
                <a:noFill/>
              </a:ln>
              <a:solidFill>
                <a:schemeClr val="bg1"/>
              </a:solidFill>
              <a:effectLst/>
              <a:uFillTx/>
              <a:latin typeface="Bariol" panose="02000506040000020003" pitchFamily="2" charset="0"/>
              <a:sym typeface="Calibri"/>
            </a:endParaRPr>
          </a:p>
        </p:txBody>
      </p:sp>
    </p:spTree>
    <p:extLst>
      <p:ext uri="{BB962C8B-B14F-4D97-AF65-F5344CB8AC3E}">
        <p14:creationId xmlns:p14="http://schemas.microsoft.com/office/powerpoint/2010/main" val="3371932463"/>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996</TotalTime>
  <Words>1465</Words>
  <Application>Microsoft Office PowerPoint</Application>
  <PresentationFormat>Widescreen</PresentationFormat>
  <Paragraphs>102</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Bariol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LFBIConf</dc:creator>
  <cp:lastModifiedBy>LFBIConf</cp:lastModifiedBy>
  <cp:revision>38</cp:revision>
  <dcterms:modified xsi:type="dcterms:W3CDTF">2019-11-24T19:00:46Z</dcterms:modified>
</cp:coreProperties>
</file>