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9"/>
          </a:solidFill>
        </a:fill>
      </a:tcStyle>
    </a:wholeTbl>
    <a:band2H>
      <a:tcTxStyle/>
      <a:tcStyle>
        <a:tcBdr/>
        <a:fill>
          <a:solidFill>
            <a:srgbClr val="E6EA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DACA"/>
          </a:solidFill>
        </a:fill>
      </a:tcStyle>
    </a:wholeTbl>
    <a:band2H>
      <a:tcTxStyle/>
      <a:tcStyle>
        <a:tcBdr/>
        <a:fill>
          <a:solidFill>
            <a:srgbClr val="E7ED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CEE9"/>
          </a:solidFill>
        </a:fill>
      </a:tcStyle>
    </a:wholeTbl>
    <a:band2H>
      <a:tcTxStyle/>
      <a:tcStyle>
        <a:tcBdr/>
        <a:fill>
          <a:solidFill>
            <a:srgbClr val="E9E8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Light"/>
          <a:ea typeface="Helvetica Light"/>
          <a:cs typeface="Helvetica Ligh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3" d="100"/>
          <a:sy n="43" d="100"/>
        </p:scale>
        <p:origin x="17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Title Text</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Shape 93"/>
          <p:cNvSpPr>
            <a:spLocks noGrp="1"/>
          </p:cNvSpPr>
          <p:nvPr>
            <p:ph type="body" sz="quarter" idx="1"/>
          </p:nvPr>
        </p:nvSpPr>
        <p:spPr>
          <a:xfrm>
            <a:off x="1270000" y="6362700"/>
            <a:ext cx="10464800" cy="469900"/>
          </a:xfrm>
          <a:prstGeom prst="rect">
            <a:avLst/>
          </a:prstGeom>
        </p:spPr>
        <p:txBody>
          <a:bodyPr anchor="t"/>
          <a:lstStyle>
            <a:lvl1pPr marL="0" indent="0" algn="ctr">
              <a:spcBef>
                <a:spcPts val="0"/>
              </a:spcBef>
              <a:buSzTx/>
              <a:buNone/>
              <a:defRPr sz="2400" i="1"/>
            </a:lvl1pPr>
          </a:lstStyle>
          <a:p>
            <a:r>
              <a:t>–Johnny Appleseed</a:t>
            </a:r>
          </a:p>
        </p:txBody>
      </p:sp>
      <p:sp>
        <p:nvSpPr>
          <p:cNvPr id="94" name="Shape 94"/>
          <p:cNvSpPr>
            <a:spLocks noGrp="1"/>
          </p:cNvSpPr>
          <p:nvPr>
            <p:ph type="body" sz="quarter" idx="13"/>
          </p:nvPr>
        </p:nvSpPr>
        <p:spPr>
          <a:xfrm>
            <a:off x="1270000" y="4267200"/>
            <a:ext cx="10464800" cy="685800"/>
          </a:xfrm>
          <a:prstGeom prst="rect">
            <a:avLst/>
          </a:prstGeom>
        </p:spPr>
        <p:txBody>
          <a:bodyPr/>
          <a:lstStyle/>
          <a:p>
            <a:pPr marL="0" indent="0" algn="ctr">
              <a:spcBef>
                <a:spcPts val="0"/>
              </a:spcBef>
              <a:buSzTx/>
              <a:buNone/>
            </a:pPr>
            <a:endParaRPr/>
          </a:p>
        </p:txBody>
      </p:sp>
      <p:sp>
        <p:nvSpPr>
          <p:cNvPr id="95" name="Shape 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Shape 102"/>
          <p:cNvSpPr>
            <a:spLocks noGrp="1"/>
          </p:cNvSpPr>
          <p:nvPr>
            <p:ph type="pic" idx="13"/>
          </p:nvPr>
        </p:nvSpPr>
        <p:spPr>
          <a:xfrm>
            <a:off x="-3175" y="0"/>
            <a:ext cx="13004800"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Shape 20"/>
          <p:cNvSpPr>
            <a:spLocks noGrp="1"/>
          </p:cNvSpPr>
          <p:nvPr>
            <p:ph type="pic" idx="13"/>
          </p:nvPr>
        </p:nvSpPr>
        <p:spPr>
          <a:xfrm>
            <a:off x="1619250" y="660400"/>
            <a:ext cx="9758017" cy="59055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1270000" y="6718300"/>
            <a:ext cx="10464800" cy="1422400"/>
          </a:xfrm>
          <a:prstGeom prst="rect">
            <a:avLst/>
          </a:prstGeom>
        </p:spPr>
        <p:txBody>
          <a:bodyPr/>
          <a:lstStyle/>
          <a:p>
            <a:r>
              <a:t>Title Text</a:t>
            </a:r>
          </a:p>
        </p:txBody>
      </p:sp>
      <p:sp>
        <p:nvSpPr>
          <p:cNvPr id="22" name="Shape 22"/>
          <p:cNvSpPr>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Title Text</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299" y="638918"/>
            <a:ext cx="5325771" cy="8216902"/>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Shape 40"/>
          <p:cNvSpPr>
            <a:spLocks noGrp="1"/>
          </p:cNvSpPr>
          <p:nvPr>
            <p:ph type="body" sz="quarter" idx="1"/>
          </p:nvPr>
        </p:nvSpPr>
        <p:spPr>
          <a:xfrm>
            <a:off x="952500" y="4762500"/>
            <a:ext cx="5334000" cy="41148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Title Text</a:t>
            </a:r>
          </a:p>
        </p:txBody>
      </p:sp>
      <p:sp>
        <p:nvSpPr>
          <p:cNvPr id="49" name="Shape 4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t>Title Text</a:t>
            </a:r>
          </a:p>
        </p:txBody>
      </p:sp>
      <p:sp>
        <p:nvSpPr>
          <p:cNvPr id="67" name="Shape 67"/>
          <p:cNvSpPr>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231900" indent="-342900">
              <a:spcBef>
                <a:spcPts val="3200"/>
              </a:spcBef>
              <a:defRPr sz="2800"/>
            </a:lvl3pPr>
            <a:lvl4pPr marL="1676400" indent="-342900">
              <a:spcBef>
                <a:spcPts val="3200"/>
              </a:spcBef>
              <a:defRPr sz="2800"/>
            </a:lvl4pPr>
            <a:lvl5pPr marL="21209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hape 6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hape 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31000" y="4965700"/>
            <a:ext cx="5334000" cy="3898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6731000" y="635000"/>
            <a:ext cx="5334000" cy="3898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952500" y="635000"/>
            <a:ext cx="5334000" cy="82296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Shape 3"/>
          <p:cNvSpPr>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6311798" y="9258300"/>
            <a:ext cx="368504" cy="381000"/>
          </a:xfrm>
          <a:prstGeom prst="rect">
            <a:avLst/>
          </a:prstGeom>
          <a:ln w="12700">
            <a:miter lim="400000"/>
          </a:ln>
        </p:spPr>
        <p:txBody>
          <a:bodyPr wrap="none" lIns="50800" tIns="50800" rIns="50800" bIns="50800">
            <a:spAutoFit/>
          </a:bodyPr>
          <a:lstStyle>
            <a:lvl1pPr>
              <a:defRPr sz="1800">
                <a:solidFill>
                  <a:srgbClr val="FFFFFF"/>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verseid:58.4.1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p:nvPr/>
        </p:nvSpPr>
        <p:spPr>
          <a:xfrm>
            <a:off x="374699" y="1160272"/>
            <a:ext cx="11450887" cy="602335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marL="457200" indent="-457200" defTabSz="457200">
              <a:lnSpc>
                <a:spcPts val="5200"/>
              </a:lnSpc>
              <a:tabLst>
                <a:tab pos="139700" algn="l"/>
                <a:tab pos="457200" algn="l"/>
              </a:tabLst>
              <a:defRPr sz="4000" b="1">
                <a:solidFill>
                  <a:srgbClr val="FFFFFF"/>
                </a:solidFill>
                <a:latin typeface="+mn-lt"/>
                <a:ea typeface="+mn-ea"/>
                <a:cs typeface="+mn-cs"/>
                <a:sym typeface="Helvetica Neue"/>
              </a:defRPr>
            </a:pPr>
            <a:r>
              <a:t>	</a:t>
            </a:r>
            <a:r>
              <a:rPr u="sng"/>
              <a:t>Heb 1:10</a:t>
            </a:r>
            <a:r>
              <a:t>  And, Thou, Lord, in the beginning hast laid the foundation of the earth; and the heavens are the works of thine hands:</a:t>
            </a:r>
            <a:r>
              <a:rPr>
                <a:latin typeface="Arial"/>
                <a:ea typeface="Arial"/>
                <a:cs typeface="Arial"/>
                <a:sym typeface="Arial"/>
              </a:rPr>
              <a:t>  </a:t>
            </a:r>
            <a:r>
              <a:rPr u="sng"/>
              <a:t>11</a:t>
            </a:r>
            <a:r>
              <a:t> They shall perish; but thou remainest; and they all shall wax old as doth a garment;</a:t>
            </a:r>
            <a:r>
              <a:rPr>
                <a:latin typeface="Arial"/>
                <a:ea typeface="Arial"/>
                <a:cs typeface="Arial"/>
                <a:sym typeface="Arial"/>
              </a:rPr>
              <a:t>  </a:t>
            </a:r>
            <a:r>
              <a:rPr u="sng"/>
              <a:t>12</a:t>
            </a:r>
            <a:r>
              <a:t>  And as a vesture shalt thou fold them up, and they shall be changed: but thou art the same, and thy years shall not fail.</a:t>
            </a:r>
            <a:br/>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title"/>
          </p:nvPr>
        </p:nvSpPr>
        <p:spPr>
          <a:xfrm>
            <a:off x="467593" y="2832100"/>
            <a:ext cx="12069615" cy="3302000"/>
          </a:xfrm>
          <a:prstGeom prst="rect">
            <a:avLst/>
          </a:prstGeom>
        </p:spPr>
        <p:txBody>
          <a:bodyPr/>
          <a:lstStyle>
            <a:lvl1pPr>
              <a:defRPr sz="6000" b="1">
                <a:latin typeface="+mj-lt"/>
                <a:ea typeface="+mj-ea"/>
                <a:cs typeface="+mj-cs"/>
                <a:sym typeface="Helvetica"/>
              </a:defRPr>
            </a:lvl1pPr>
          </a:lstStyle>
          <a:p>
            <a:r>
              <a:t>Truth # 1: You abandoned God. </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p:cNvSpPr>
          <p:nvPr>
            <p:ph type="title"/>
          </p:nvPr>
        </p:nvSpPr>
        <p:spPr>
          <a:xfrm>
            <a:off x="467593" y="2832100"/>
            <a:ext cx="12069615" cy="3302000"/>
          </a:xfrm>
          <a:prstGeom prst="rect">
            <a:avLst/>
          </a:prstGeom>
        </p:spPr>
        <p:txBody>
          <a:bodyPr/>
          <a:lstStyle>
            <a:lvl1pPr>
              <a:defRPr sz="6000" b="1">
                <a:latin typeface="+mj-lt"/>
                <a:ea typeface="+mj-ea"/>
                <a:cs typeface="+mj-cs"/>
                <a:sym typeface="Helvetica"/>
              </a:defRPr>
            </a:lvl1pPr>
          </a:lstStyle>
          <a:p>
            <a:r>
              <a:t>Truth # 2: You abandoned God’s work. </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p:cNvSpPr>
          <p:nvPr>
            <p:ph type="title"/>
          </p:nvPr>
        </p:nvSpPr>
        <p:spPr>
          <a:prstGeom prst="rect">
            <a:avLst/>
          </a:prstGeom>
        </p:spPr>
        <p:txBody>
          <a:bodyPr/>
          <a:lstStyle/>
          <a:p>
            <a:r>
              <a:t>Precious Things…</a:t>
            </a:r>
          </a:p>
        </p:txBody>
      </p:sp>
      <p:sp>
        <p:nvSpPr>
          <p:cNvPr id="144" name="Shape 144"/>
          <p:cNvSpPr>
            <a:spLocks noGrp="1"/>
          </p:cNvSpPr>
          <p:nvPr>
            <p:ph type="body" idx="1"/>
          </p:nvPr>
        </p:nvSpPr>
        <p:spPr>
          <a:xfrm>
            <a:off x="952500" y="2193825"/>
            <a:ext cx="11099800" cy="7243565"/>
          </a:xfrm>
          <a:prstGeom prst="rect">
            <a:avLst/>
          </a:prstGeom>
        </p:spPr>
        <p:txBody>
          <a:bodyPr>
            <a:normAutofit fontScale="40000" lnSpcReduction="20000"/>
          </a:bodyPr>
          <a:lstStyle/>
          <a:p>
            <a:pPr marL="269747" indent="-269747" defTabSz="269747">
              <a:lnSpc>
                <a:spcPts val="3500"/>
              </a:lnSpc>
              <a:spcBef>
                <a:spcPts val="0"/>
              </a:spcBef>
              <a:buSzTx/>
              <a:buNone/>
              <a:tabLst>
                <a:tab pos="76200" algn="l"/>
                <a:tab pos="266700" algn="l"/>
              </a:tabLst>
              <a:defRPr sz="2006">
                <a:uFill>
                  <a:solidFill>
                    <a:srgbClr val="228855"/>
                  </a:solidFill>
                </a:uFill>
                <a:latin typeface="+mn-lt"/>
                <a:ea typeface="+mn-ea"/>
                <a:cs typeface="+mn-cs"/>
                <a:sym typeface="Helvetica Neue"/>
              </a:defRPr>
            </a:pPr>
            <a:r>
              <a:rPr b="1"/>
              <a:t>	1.	WORD OF GOD 1Sa 3:1</a:t>
            </a:r>
            <a:r>
              <a:t>  And the child Samuel ministered unto the LORD before Eli. And the word of the LORD was precious in those days; </a:t>
            </a:r>
            <a:r>
              <a:rPr i="1"/>
              <a:t>there was</a:t>
            </a:r>
            <a:r>
              <a:t> no open vision.  </a:t>
            </a:r>
            <a:br>
              <a:rPr>
                <a:latin typeface="Arial"/>
                <a:ea typeface="Arial"/>
                <a:cs typeface="Arial"/>
                <a:sym typeface="Arial"/>
              </a:rPr>
            </a:br>
            <a:endParaRPr>
              <a:latin typeface="Arial"/>
              <a:ea typeface="Arial"/>
              <a:cs typeface="Arial"/>
              <a:sym typeface="Arial"/>
            </a:endParaRPr>
          </a:p>
          <a:p>
            <a:pPr marL="269747" indent="-269747" defTabSz="269747">
              <a:lnSpc>
                <a:spcPts val="3500"/>
              </a:lnSpc>
              <a:spcBef>
                <a:spcPts val="0"/>
              </a:spcBef>
              <a:buSzTx/>
              <a:buNone/>
              <a:tabLst>
                <a:tab pos="76200" algn="l"/>
                <a:tab pos="266700" algn="l"/>
              </a:tabLst>
              <a:defRPr sz="2006">
                <a:uFill>
                  <a:solidFill>
                    <a:srgbClr val="228855"/>
                  </a:solidFill>
                </a:uFill>
                <a:latin typeface="+mn-lt"/>
                <a:ea typeface="+mn-ea"/>
                <a:cs typeface="+mn-cs"/>
                <a:sym typeface="Helvetica Neue"/>
              </a:defRPr>
            </a:pPr>
            <a:r>
              <a:rPr b="1"/>
              <a:t>	2.	SALVATION</a:t>
            </a:r>
            <a:r>
              <a:t> </a:t>
            </a:r>
            <a:r>
              <a:rPr b="1"/>
              <a:t>Psa 49:8</a:t>
            </a:r>
            <a:r>
              <a:t>  (For the redemption of their soul </a:t>
            </a:r>
            <a:r>
              <a:rPr i="1"/>
              <a:t>is</a:t>
            </a:r>
            <a:r>
              <a:t> precious, and it ceaseth for ever:) </a:t>
            </a:r>
            <a:br>
              <a:rPr>
                <a:latin typeface="Arial"/>
                <a:ea typeface="Arial"/>
                <a:cs typeface="Arial"/>
                <a:sym typeface="Arial"/>
              </a:rPr>
            </a:br>
            <a:endParaRPr>
              <a:latin typeface="Arial"/>
              <a:ea typeface="Arial"/>
              <a:cs typeface="Arial"/>
              <a:sym typeface="Arial"/>
            </a:endParaRPr>
          </a:p>
          <a:p>
            <a:pPr marL="269747" indent="-269747" defTabSz="269747">
              <a:lnSpc>
                <a:spcPts val="3500"/>
              </a:lnSpc>
              <a:spcBef>
                <a:spcPts val="0"/>
              </a:spcBef>
              <a:buSzTx/>
              <a:buNone/>
              <a:tabLst>
                <a:tab pos="76200" algn="l"/>
                <a:tab pos="266700" algn="l"/>
              </a:tabLst>
              <a:defRPr sz="2006">
                <a:uFill>
                  <a:solidFill>
                    <a:srgbClr val="228855"/>
                  </a:solidFill>
                </a:uFill>
                <a:latin typeface="+mn-lt"/>
                <a:ea typeface="+mn-ea"/>
                <a:cs typeface="+mn-cs"/>
                <a:sym typeface="Helvetica Neue"/>
              </a:defRPr>
            </a:pPr>
            <a:r>
              <a:rPr b="1"/>
              <a:t>	3.	SANCTIFICATION Psa 116:15</a:t>
            </a:r>
            <a:r>
              <a:t>  Precious in the sight of the LORD </a:t>
            </a:r>
            <a:r>
              <a:rPr i="1"/>
              <a:t>is</a:t>
            </a:r>
            <a:r>
              <a:t> the death of his saints.  </a:t>
            </a:r>
            <a:br>
              <a:rPr>
                <a:latin typeface="Arial"/>
                <a:ea typeface="Arial"/>
                <a:cs typeface="Arial"/>
                <a:sym typeface="Arial"/>
              </a:rPr>
            </a:br>
            <a:endParaRPr>
              <a:latin typeface="Arial"/>
              <a:ea typeface="Arial"/>
              <a:cs typeface="Arial"/>
              <a:sym typeface="Arial"/>
            </a:endParaRPr>
          </a:p>
          <a:p>
            <a:pPr marL="269747" indent="-269747" defTabSz="269747">
              <a:lnSpc>
                <a:spcPts val="3500"/>
              </a:lnSpc>
              <a:spcBef>
                <a:spcPts val="0"/>
              </a:spcBef>
              <a:buSzTx/>
              <a:buNone/>
              <a:tabLst>
                <a:tab pos="76200" algn="l"/>
                <a:tab pos="266700" algn="l"/>
              </a:tabLst>
              <a:defRPr sz="2006">
                <a:uFill>
                  <a:solidFill>
                    <a:srgbClr val="228855"/>
                  </a:solidFill>
                </a:uFill>
                <a:latin typeface="+mn-lt"/>
                <a:ea typeface="+mn-ea"/>
                <a:cs typeface="+mn-cs"/>
                <a:sym typeface="Helvetica Neue"/>
              </a:defRPr>
            </a:pPr>
            <a:r>
              <a:rPr b="1"/>
              <a:t>	4.	SUFFERING</a:t>
            </a:r>
            <a:r>
              <a:t>  </a:t>
            </a:r>
            <a:r>
              <a:rPr b="1"/>
              <a:t>1Pe 1:7</a:t>
            </a:r>
            <a:r>
              <a:t>  That the trial of your faith, being much more precious than of gold that perisheth, though it be tried with fire, might be found unto praise and honour and glory at the appearing of Jesus Christ: </a:t>
            </a:r>
            <a:br>
              <a:rPr>
                <a:latin typeface="Arial"/>
                <a:ea typeface="Arial"/>
                <a:cs typeface="Arial"/>
                <a:sym typeface="Arial"/>
              </a:rPr>
            </a:br>
            <a:endParaRPr>
              <a:latin typeface="Arial"/>
              <a:ea typeface="Arial"/>
              <a:cs typeface="Arial"/>
              <a:sym typeface="Arial"/>
            </a:endParaRPr>
          </a:p>
          <a:p>
            <a:pPr marL="269747" indent="-269747" defTabSz="269747">
              <a:lnSpc>
                <a:spcPts val="3400"/>
              </a:lnSpc>
              <a:spcBef>
                <a:spcPts val="0"/>
              </a:spcBef>
              <a:buSzTx/>
              <a:buNone/>
              <a:tabLst>
                <a:tab pos="76200" algn="l"/>
                <a:tab pos="266700" algn="l"/>
              </a:tabLst>
              <a:defRPr sz="2006">
                <a:uFill>
                  <a:solidFill>
                    <a:srgbClr val="228855"/>
                  </a:solidFill>
                </a:uFill>
                <a:latin typeface="+mn-lt"/>
                <a:ea typeface="+mn-ea"/>
                <a:cs typeface="+mn-cs"/>
                <a:sym typeface="Helvetica Neue"/>
              </a:defRPr>
            </a:pPr>
            <a:r>
              <a:rPr b="1">
                <a:latin typeface="Arial"/>
                <a:ea typeface="Arial"/>
                <a:cs typeface="Arial"/>
                <a:sym typeface="Arial"/>
              </a:rPr>
              <a:t>	5.	FAITH IN CHRIST</a:t>
            </a:r>
            <a:r>
              <a:rPr>
                <a:latin typeface="Arial"/>
                <a:ea typeface="Arial"/>
                <a:cs typeface="Arial"/>
                <a:sym typeface="Arial"/>
              </a:rPr>
              <a:t> :</a:t>
            </a:r>
            <a:r>
              <a:rPr b="1"/>
              <a:t>2Pe 1:1</a:t>
            </a:r>
            <a:r>
              <a:t>  Simon Peter, a servant and an apostle of Jesus Christ, to them that have obtained like precious faith with us through the righteousness of God and our Saviour Jesus Christ: </a:t>
            </a:r>
            <a:br>
              <a:rPr>
                <a:latin typeface="Arial"/>
                <a:ea typeface="Arial"/>
                <a:cs typeface="Arial"/>
                <a:sym typeface="Arial"/>
              </a:rPr>
            </a:br>
            <a:endParaRPr>
              <a:latin typeface="Arial"/>
              <a:ea typeface="Arial"/>
              <a:cs typeface="Arial"/>
              <a:sym typeface="Arial"/>
            </a:endParaRPr>
          </a:p>
          <a:p>
            <a:pPr marL="269747" indent="-269747" defTabSz="269747">
              <a:lnSpc>
                <a:spcPts val="3400"/>
              </a:lnSpc>
              <a:spcBef>
                <a:spcPts val="0"/>
              </a:spcBef>
              <a:buSzTx/>
              <a:buNone/>
              <a:tabLst>
                <a:tab pos="76200" algn="l"/>
                <a:tab pos="266700" algn="l"/>
              </a:tabLst>
              <a:defRPr sz="2006">
                <a:uFill>
                  <a:solidFill>
                    <a:srgbClr val="228855"/>
                  </a:solidFill>
                </a:uFill>
                <a:latin typeface="+mn-lt"/>
                <a:ea typeface="+mn-ea"/>
                <a:cs typeface="+mn-cs"/>
                <a:sym typeface="Helvetica Neue"/>
              </a:defRPr>
            </a:pPr>
            <a:r>
              <a:rPr b="1">
                <a:latin typeface="Arial"/>
                <a:ea typeface="Arial"/>
                <a:cs typeface="Arial"/>
                <a:sym typeface="Arial"/>
              </a:rPr>
              <a:t>	6.	JESUS CHRIST</a:t>
            </a:r>
            <a:r>
              <a:rPr>
                <a:latin typeface="Arial"/>
                <a:ea typeface="Arial"/>
                <a:cs typeface="Arial"/>
                <a:sym typeface="Arial"/>
              </a:rPr>
              <a:t>:  </a:t>
            </a:r>
            <a:r>
              <a:rPr b="1"/>
              <a:t>Isa 28:16</a:t>
            </a:r>
            <a:r>
              <a:t>  Therefore thus saith the Lord GOD, Behold, I lay in Zion for a foundation a stone, a tried stone, a precious corner </a:t>
            </a:r>
            <a:r>
              <a:rPr i="1"/>
              <a:t>stone,</a:t>
            </a:r>
            <a:r>
              <a:t> a sure foundation: he that believeth shall not make haste.</a:t>
            </a:r>
            <a:br>
              <a:rPr>
                <a:latin typeface="Arial"/>
                <a:ea typeface="Arial"/>
                <a:cs typeface="Arial"/>
                <a:sym typeface="Arial"/>
              </a:rPr>
            </a:br>
            <a:endParaRPr>
              <a:latin typeface="Arial"/>
              <a:ea typeface="Arial"/>
              <a:cs typeface="Arial"/>
              <a:sym typeface="Arial"/>
            </a:endParaRPr>
          </a:p>
          <a:p>
            <a:pPr marL="269747" indent="-269747" defTabSz="269747">
              <a:lnSpc>
                <a:spcPts val="3500"/>
              </a:lnSpc>
              <a:spcBef>
                <a:spcPts val="0"/>
              </a:spcBef>
              <a:buSzTx/>
              <a:buNone/>
              <a:tabLst>
                <a:tab pos="76200" algn="l"/>
                <a:tab pos="266700" algn="l"/>
              </a:tabLst>
              <a:defRPr sz="943">
                <a:solidFill>
                  <a:srgbClr val="292F33"/>
                </a:solidFill>
                <a:uFill>
                  <a:solidFill>
                    <a:srgbClr val="228855"/>
                  </a:solidFill>
                </a:uFill>
                <a:latin typeface="+mn-lt"/>
                <a:ea typeface="+mn-ea"/>
                <a:cs typeface="+mn-cs"/>
                <a:sym typeface="Helvetica Neue"/>
              </a:defRPr>
            </a:pPr>
            <a:r>
              <a:rPr sz="2006" b="1">
                <a:solidFill>
                  <a:srgbClr val="FFFFFF"/>
                </a:solidFill>
              </a:rPr>
              <a:t>	7.	THE BLOOD OF CHRIST:</a:t>
            </a:r>
            <a:r>
              <a:rPr sz="2006">
                <a:solidFill>
                  <a:srgbClr val="FFFFFF"/>
                </a:solidFill>
              </a:rPr>
              <a:t> </a:t>
            </a:r>
            <a:r>
              <a:rPr sz="2006" b="1">
                <a:solidFill>
                  <a:srgbClr val="FFFFFF"/>
                </a:solidFill>
              </a:rPr>
              <a:t>1Pe 1:19</a:t>
            </a:r>
            <a:r>
              <a:rPr sz="2006">
                <a:solidFill>
                  <a:srgbClr val="FFFFFF"/>
                </a:solidFill>
              </a:rPr>
              <a:t>  But with the precious blood of Christ, as of a lamb without blemish and without spot:</a:t>
            </a:r>
            <a:br>
              <a:rPr sz="708">
                <a:solidFill>
                  <a:srgbClr val="000000"/>
                </a:solidFill>
                <a:latin typeface="Arial"/>
                <a:ea typeface="Arial"/>
                <a:cs typeface="Arial"/>
                <a:sym typeface="Arial"/>
              </a:rPr>
            </a:br>
            <a:endParaRPr sz="708">
              <a:solidFill>
                <a:srgbClr val="000000"/>
              </a:solidFill>
              <a:latin typeface="Arial"/>
              <a:ea typeface="Arial"/>
              <a:cs typeface="Arial"/>
              <a:sym typeface="Arial"/>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p:cNvSpPr>
          <p:nvPr>
            <p:ph type="title"/>
          </p:nvPr>
        </p:nvSpPr>
        <p:spPr>
          <a:prstGeom prst="rect">
            <a:avLst/>
          </a:prstGeom>
        </p:spPr>
        <p:txBody>
          <a:bodyPr/>
          <a:lstStyle/>
          <a:p>
            <a:r>
              <a:t>Vile Things…</a:t>
            </a:r>
          </a:p>
        </p:txBody>
      </p:sp>
      <p:sp>
        <p:nvSpPr>
          <p:cNvPr id="147" name="Shape 147"/>
          <p:cNvSpPr>
            <a:spLocks noGrp="1"/>
          </p:cNvSpPr>
          <p:nvPr>
            <p:ph type="body" idx="1"/>
          </p:nvPr>
        </p:nvSpPr>
        <p:spPr>
          <a:xfrm>
            <a:off x="850900" y="1533425"/>
            <a:ext cx="11099800" cy="6900120"/>
          </a:xfrm>
          <a:prstGeom prst="rect">
            <a:avLst/>
          </a:prstGeom>
        </p:spPr>
        <p:txBody>
          <a:bodyPr>
            <a:normAutofit fontScale="77500" lnSpcReduction="20000"/>
          </a:bodyPr>
          <a:lstStyle/>
          <a:p>
            <a:pPr marL="457200" indent="-457200" defTabSz="457200">
              <a:lnSpc>
                <a:spcPts val="4900"/>
              </a:lnSpc>
              <a:spcBef>
                <a:spcPts val="0"/>
              </a:spcBef>
              <a:buSzTx/>
              <a:buNone/>
              <a:tabLst>
                <a:tab pos="139700" algn="l"/>
                <a:tab pos="457200" algn="l"/>
              </a:tabLst>
              <a:defRPr sz="1600">
                <a:solidFill>
                  <a:srgbClr val="292F33"/>
                </a:solidFill>
                <a:uFill>
                  <a:solidFill>
                    <a:srgbClr val="228855"/>
                  </a:solidFill>
                </a:uFill>
                <a:latin typeface="+mn-lt"/>
                <a:ea typeface="+mn-ea"/>
                <a:cs typeface="+mn-cs"/>
                <a:sym typeface="Helvetica Neue"/>
              </a:defRPr>
            </a:pPr>
            <a:r>
              <a:rPr b="1"/>
              <a:t>	</a:t>
            </a:r>
            <a:r>
              <a:rPr sz="2500" b="1">
                <a:solidFill>
                  <a:srgbClr val="FFFFFF"/>
                </a:solidFill>
              </a:rPr>
              <a:t>1.	IDOLATERS:</a:t>
            </a:r>
            <a:r>
              <a:rPr sz="2500">
                <a:solidFill>
                  <a:srgbClr val="FFFFFF"/>
                </a:solidFill>
              </a:rPr>
              <a:t>  </a:t>
            </a:r>
            <a:r>
              <a:rPr sz="2500" b="1">
                <a:solidFill>
                  <a:srgbClr val="FFFFFF"/>
                </a:solidFill>
              </a:rPr>
              <a:t>Nah 1:14</a:t>
            </a:r>
            <a:r>
              <a:rPr sz="2500">
                <a:solidFill>
                  <a:srgbClr val="FFFFFF"/>
                </a:solidFill>
              </a:rPr>
              <a:t>  And the LORD hath given a commandment concerning thee, </a:t>
            </a:r>
            <a:r>
              <a:rPr sz="2500" i="1">
                <a:solidFill>
                  <a:srgbClr val="FFFFFF"/>
                </a:solidFill>
              </a:rPr>
              <a:t>that</a:t>
            </a:r>
            <a:r>
              <a:rPr sz="2500">
                <a:solidFill>
                  <a:srgbClr val="FFFFFF"/>
                </a:solidFill>
              </a:rPr>
              <a:t> no more of thy name be sown: out of the house of thy gods will I cut off the graven image and the molten image: I will make thy grave; for thou art vile.</a:t>
            </a:r>
            <a:br>
              <a:rPr sz="2500">
                <a:solidFill>
                  <a:srgbClr val="FFFFFF"/>
                </a:solidFill>
                <a:latin typeface="Arial"/>
                <a:ea typeface="Arial"/>
                <a:cs typeface="Arial"/>
                <a:sym typeface="Arial"/>
              </a:rPr>
            </a:br>
            <a:endParaRPr sz="2500">
              <a:solidFill>
                <a:srgbClr val="FFFFFF"/>
              </a:solidFill>
              <a:latin typeface="Arial"/>
              <a:ea typeface="Arial"/>
              <a:cs typeface="Arial"/>
              <a:sym typeface="Arial"/>
            </a:endParaRPr>
          </a:p>
          <a:p>
            <a:pPr marL="457200" indent="-457200" defTabSz="457200">
              <a:lnSpc>
                <a:spcPts val="5100"/>
              </a:lnSpc>
              <a:spcBef>
                <a:spcPts val="0"/>
              </a:spcBef>
              <a:buSzTx/>
              <a:buNone/>
              <a:tabLst>
                <a:tab pos="139700" algn="l"/>
                <a:tab pos="457200" algn="l"/>
              </a:tabLst>
              <a:defRPr sz="2500">
                <a:uFill>
                  <a:solidFill>
                    <a:srgbClr val="228855"/>
                  </a:solidFill>
                </a:uFill>
                <a:latin typeface="+mn-lt"/>
                <a:ea typeface="+mn-ea"/>
                <a:cs typeface="+mn-cs"/>
                <a:sym typeface="Helvetica Neue"/>
              </a:defRPr>
            </a:pPr>
            <a:r>
              <a:rPr b="1">
                <a:latin typeface="Arial"/>
                <a:ea typeface="Arial"/>
                <a:cs typeface="Arial"/>
                <a:sym typeface="Arial"/>
              </a:rPr>
              <a:t>	2.	EVIL SEXUAL DESIRE</a:t>
            </a:r>
            <a:r>
              <a:rPr>
                <a:latin typeface="Arial"/>
                <a:ea typeface="Arial"/>
                <a:cs typeface="Arial"/>
                <a:sym typeface="Arial"/>
              </a:rPr>
              <a:t>:  </a:t>
            </a:r>
            <a:r>
              <a:rPr b="1"/>
              <a:t>Rom 1:26</a:t>
            </a:r>
            <a:r>
              <a:t>  For this cause God gave them up unto vile affections: for even their women did change the natural use into that which is against nature:</a:t>
            </a:r>
            <a:r>
              <a:rPr>
                <a:latin typeface="Arial"/>
                <a:ea typeface="Arial"/>
                <a:cs typeface="Arial"/>
                <a:sym typeface="Arial"/>
              </a:rPr>
              <a:t> </a:t>
            </a:r>
            <a:br>
              <a:rPr>
                <a:latin typeface="Arial"/>
                <a:ea typeface="Arial"/>
                <a:cs typeface="Arial"/>
                <a:sym typeface="Arial"/>
              </a:rPr>
            </a:br>
            <a:endParaRPr>
              <a:latin typeface="Arial"/>
              <a:ea typeface="Arial"/>
              <a:cs typeface="Arial"/>
              <a:sym typeface="Arial"/>
            </a:endParaRPr>
          </a:p>
          <a:p>
            <a:pPr marL="457200" indent="-457200" defTabSz="457200">
              <a:lnSpc>
                <a:spcPts val="4800"/>
              </a:lnSpc>
              <a:spcBef>
                <a:spcPts val="0"/>
              </a:spcBef>
              <a:buSzTx/>
              <a:buNone/>
              <a:tabLst>
                <a:tab pos="139700" algn="l"/>
                <a:tab pos="457200" algn="l"/>
              </a:tabLst>
              <a:defRPr sz="2500">
                <a:uFill>
                  <a:solidFill>
                    <a:srgbClr val="228855"/>
                  </a:solidFill>
                </a:uFill>
                <a:latin typeface="+mn-lt"/>
                <a:ea typeface="+mn-ea"/>
                <a:cs typeface="+mn-cs"/>
                <a:sym typeface="Helvetica Neue"/>
              </a:defRPr>
            </a:pPr>
            <a:r>
              <a:rPr b="1">
                <a:latin typeface="Arial"/>
                <a:ea typeface="Arial"/>
                <a:cs typeface="Arial"/>
                <a:sym typeface="Arial"/>
              </a:rPr>
              <a:t>	3.	THE FLESH:</a:t>
            </a:r>
            <a:r>
              <a:rPr>
                <a:latin typeface="Arial"/>
                <a:ea typeface="Arial"/>
                <a:cs typeface="Arial"/>
                <a:sym typeface="Arial"/>
              </a:rPr>
              <a:t>  </a:t>
            </a:r>
            <a:r>
              <a:rPr b="1"/>
              <a:t>Php 3:21</a:t>
            </a:r>
            <a:r>
              <a:t>  Who shall change our vile body, that it may be fashioned like unto his glorious body, according to the working whereby he is able even to subdue all things unto himself.</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p:cNvSpPr>
          <p:nvPr>
            <p:ph type="title"/>
          </p:nvPr>
        </p:nvSpPr>
        <p:spPr>
          <a:prstGeom prst="rect">
            <a:avLst/>
          </a:prstGeom>
        </p:spPr>
        <p:txBody>
          <a:bodyPr/>
          <a:lstStyle/>
          <a:p>
            <a:r>
              <a:t>3 practical things..</a:t>
            </a:r>
          </a:p>
        </p:txBody>
      </p:sp>
      <p:sp>
        <p:nvSpPr>
          <p:cNvPr id="150" name="Shape 150"/>
          <p:cNvSpPr>
            <a:spLocks noGrp="1"/>
          </p:cNvSpPr>
          <p:nvPr>
            <p:ph type="body" sz="half" idx="1"/>
          </p:nvPr>
        </p:nvSpPr>
        <p:spPr>
          <a:xfrm>
            <a:off x="850900" y="2244625"/>
            <a:ext cx="11099801" cy="4089997"/>
          </a:xfrm>
          <a:prstGeom prst="rect">
            <a:avLst/>
          </a:prstGeom>
        </p:spPr>
        <p:txBody>
          <a:bodyPr/>
          <a:lstStyle/>
          <a:p>
            <a:pPr marL="457200" indent="-457200" defTabSz="457200">
              <a:lnSpc>
                <a:spcPts val="6300"/>
              </a:lnSpc>
              <a:spcBef>
                <a:spcPts val="0"/>
              </a:spcBef>
              <a:buSzTx/>
              <a:buNone/>
              <a:tabLst>
                <a:tab pos="139700" algn="l"/>
                <a:tab pos="457200" algn="l"/>
              </a:tabLst>
              <a:defRPr sz="3700">
                <a:solidFill>
                  <a:srgbClr val="292F33"/>
                </a:solidFill>
                <a:uFill>
                  <a:solidFill>
                    <a:srgbClr val="228855"/>
                  </a:solidFill>
                </a:uFill>
                <a:latin typeface="+mn-lt"/>
                <a:ea typeface="+mn-ea"/>
                <a:cs typeface="+mn-cs"/>
                <a:sym typeface="Helvetica Neue"/>
              </a:defRPr>
            </a:pPr>
            <a:r>
              <a:rPr b="1"/>
              <a:t>	</a:t>
            </a:r>
            <a:r>
              <a:rPr b="1">
                <a:solidFill>
                  <a:srgbClr val="FFFFFF"/>
                </a:solidFill>
              </a:rPr>
              <a:t>1. DISCIPLESHIP IN OTHERS…</a:t>
            </a:r>
            <a:br>
              <a:rPr>
                <a:solidFill>
                  <a:srgbClr val="FFFFFF"/>
                </a:solidFill>
                <a:latin typeface="Arial"/>
                <a:ea typeface="Arial"/>
                <a:cs typeface="Arial"/>
                <a:sym typeface="Arial"/>
              </a:rPr>
            </a:br>
            <a:endParaRPr>
              <a:solidFill>
                <a:srgbClr val="FFFFFF"/>
              </a:solidFill>
              <a:latin typeface="Arial"/>
              <a:ea typeface="Arial"/>
              <a:cs typeface="Arial"/>
              <a:sym typeface="Arial"/>
            </a:endParaRPr>
          </a:p>
          <a:p>
            <a:pPr marL="457200" indent="-457200" defTabSz="457200">
              <a:lnSpc>
                <a:spcPts val="6500"/>
              </a:lnSpc>
              <a:spcBef>
                <a:spcPts val="0"/>
              </a:spcBef>
              <a:buSzTx/>
              <a:buNone/>
              <a:tabLst>
                <a:tab pos="139700" algn="l"/>
                <a:tab pos="457200" algn="l"/>
              </a:tabLst>
              <a:defRPr sz="3700">
                <a:uFill>
                  <a:solidFill>
                    <a:srgbClr val="228855"/>
                  </a:solidFill>
                </a:uFill>
                <a:latin typeface="+mn-lt"/>
                <a:ea typeface="+mn-ea"/>
                <a:cs typeface="+mn-cs"/>
                <a:sym typeface="Helvetica Neue"/>
              </a:defRPr>
            </a:pPr>
            <a:r>
              <a:rPr b="1">
                <a:latin typeface="Arial"/>
                <a:ea typeface="Arial"/>
                <a:cs typeface="Arial"/>
                <a:sym typeface="Arial"/>
              </a:rPr>
              <a:t>	2. SANCTIFICATION IN SELF…</a:t>
            </a:r>
          </a:p>
          <a:p>
            <a:pPr marL="457200" indent="-457200" defTabSz="457200">
              <a:lnSpc>
                <a:spcPts val="6500"/>
              </a:lnSpc>
              <a:spcBef>
                <a:spcPts val="0"/>
              </a:spcBef>
              <a:buSzTx/>
              <a:buNone/>
              <a:tabLst>
                <a:tab pos="139700" algn="l"/>
                <a:tab pos="457200" algn="l"/>
              </a:tabLst>
              <a:defRPr sz="3700">
                <a:uFill>
                  <a:solidFill>
                    <a:srgbClr val="228855"/>
                  </a:solidFill>
                </a:uFill>
                <a:latin typeface="+mn-lt"/>
                <a:ea typeface="+mn-ea"/>
                <a:cs typeface="+mn-cs"/>
                <a:sym typeface="Helvetica Neue"/>
              </a:defRPr>
            </a:pPr>
            <a:endParaRPr>
              <a:latin typeface="Arial"/>
              <a:ea typeface="Arial"/>
              <a:cs typeface="Arial"/>
              <a:sym typeface="Arial"/>
            </a:endParaRPr>
          </a:p>
          <a:p>
            <a:pPr marL="457200" indent="-457200" defTabSz="457200">
              <a:lnSpc>
                <a:spcPts val="6200"/>
              </a:lnSpc>
              <a:spcBef>
                <a:spcPts val="0"/>
              </a:spcBef>
              <a:buSzTx/>
              <a:buNone/>
              <a:tabLst>
                <a:tab pos="139700" algn="l"/>
                <a:tab pos="457200" algn="l"/>
              </a:tabLst>
              <a:defRPr sz="3700">
                <a:uFill>
                  <a:solidFill>
                    <a:srgbClr val="228855"/>
                  </a:solidFill>
                </a:uFill>
                <a:latin typeface="+mn-lt"/>
                <a:ea typeface="+mn-ea"/>
                <a:cs typeface="+mn-cs"/>
                <a:sym typeface="Helvetica Neue"/>
              </a:defRPr>
            </a:pPr>
            <a:r>
              <a:rPr b="1">
                <a:latin typeface="Arial"/>
                <a:ea typeface="Arial"/>
                <a:cs typeface="Arial"/>
                <a:sym typeface="Arial"/>
              </a:rPr>
              <a:t>	3.  ABANDON YOUR MISTRUST OF GOD…</a:t>
            </a:r>
            <a:r>
              <a:rPr>
                <a:latin typeface="Arial"/>
                <a:ea typeface="Arial"/>
                <a:cs typeface="Arial"/>
                <a:sym typeface="Arial"/>
              </a:rPr>
              <a:t> </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p:cNvSpPr>
          <p:nvPr>
            <p:ph type="title"/>
          </p:nvPr>
        </p:nvSpPr>
        <p:spPr>
          <a:xfrm>
            <a:off x="467593" y="2832100"/>
            <a:ext cx="12069615" cy="3302000"/>
          </a:xfrm>
          <a:prstGeom prst="rect">
            <a:avLst/>
          </a:prstGeom>
        </p:spPr>
        <p:txBody>
          <a:bodyPr/>
          <a:lstStyle>
            <a:lvl1pPr>
              <a:defRPr sz="6000" b="1">
                <a:latin typeface="+mj-lt"/>
                <a:ea typeface="+mj-ea"/>
                <a:cs typeface="+mj-cs"/>
                <a:sym typeface="Helvetica"/>
              </a:defRPr>
            </a:lvl1pPr>
          </a:lstStyle>
          <a:p>
            <a:r>
              <a:t>Truth # 3: God IS WITH YOU as you CONTINUE in the work despite the trials. </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p:nvPr/>
        </p:nvSpPr>
        <p:spPr>
          <a:xfrm>
            <a:off x="1466899" y="1982217"/>
            <a:ext cx="10071002" cy="382066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defTabSz="457200">
              <a:defRPr sz="4000" b="1">
                <a:solidFill>
                  <a:srgbClr val="FFFFFF"/>
                </a:solidFill>
                <a:latin typeface="+mn-lt"/>
                <a:ea typeface="+mn-ea"/>
                <a:cs typeface="+mn-cs"/>
                <a:sym typeface="Helvetica Neue"/>
              </a:defRPr>
            </a:pPr>
            <a:r>
              <a:t>1 Sam 9:19  And Samuel answered Saul, and said, I </a:t>
            </a:r>
            <a:r>
              <a:rPr i="1"/>
              <a:t>am</a:t>
            </a:r>
            <a:r>
              <a:t> the seer: go up before me unto the high place; for ye shall eat with me to day, and to morrow I will let thee go, and will tell thee all that </a:t>
            </a:r>
            <a:r>
              <a:rPr i="1"/>
              <a:t>is</a:t>
            </a:r>
            <a:r>
              <a:t> in thine heart.</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p:nvPr/>
        </p:nvSpPr>
        <p:spPr>
          <a:xfrm>
            <a:off x="1238298" y="1759967"/>
            <a:ext cx="10071004" cy="444296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defTabSz="457200">
              <a:defRPr sz="4000" b="1" u="sng">
                <a:solidFill>
                  <a:srgbClr val="FFFFFF"/>
                </a:solidFill>
                <a:uFill>
                  <a:solidFill>
                    <a:srgbClr val="228855"/>
                  </a:solidFill>
                </a:uFill>
                <a:latin typeface="+mn-lt"/>
                <a:ea typeface="+mn-ea"/>
                <a:cs typeface="+mn-cs"/>
                <a:sym typeface="Helvetica Neue"/>
              </a:defRPr>
            </a:pPr>
            <a:r>
              <a:rPr>
                <a:uFill>
                  <a:solidFill>
                    <a:srgbClr val="0000FF"/>
                  </a:solidFill>
                </a:uFill>
                <a:hlinkClick r:id="rId2"/>
              </a:rPr>
              <a:t>Heb 4:12 </a:t>
            </a:r>
            <a:r>
              <a:rPr u="none">
                <a:uFillTx/>
              </a:rPr>
              <a:t> For the word of God </a:t>
            </a:r>
            <a:r>
              <a:rPr i="1" u="none">
                <a:uFillTx/>
              </a:rPr>
              <a:t>is</a:t>
            </a:r>
            <a:r>
              <a:rPr u="none">
                <a:uFillTx/>
              </a:rPr>
              <a:t> quick, and powerful, and sharper than any twoedged sword, piercing even to the dividing asunder of soul and spirit, and of the joints and marrow, and </a:t>
            </a:r>
            <a:r>
              <a:rPr i="1" u="none">
                <a:uFillTx/>
              </a:rPr>
              <a:t>is</a:t>
            </a:r>
            <a:r>
              <a:rPr u="none">
                <a:uFillTx/>
              </a:rPr>
              <a:t> a discerner of the thoughts and intents of the heart.</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p:cNvSpPr>
          <p:nvPr>
            <p:ph type="title"/>
          </p:nvPr>
        </p:nvSpPr>
        <p:spPr>
          <a:xfrm>
            <a:off x="467593" y="2336800"/>
            <a:ext cx="12069615" cy="3302000"/>
          </a:xfrm>
          <a:prstGeom prst="rect">
            <a:avLst/>
          </a:prstGeom>
        </p:spPr>
        <p:txBody>
          <a:bodyPr/>
          <a:lstStyle>
            <a:lvl1pPr>
              <a:defRPr sz="6400" b="1">
                <a:latin typeface="+mj-lt"/>
                <a:ea typeface="+mj-ea"/>
                <a:cs typeface="+mj-cs"/>
                <a:sym typeface="Helvetica"/>
              </a:defRPr>
            </a:lvl1pPr>
          </a:lstStyle>
          <a:p>
            <a:r>
              <a:rPr dirty="0"/>
              <a:t>When God “abandons” you…</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p:cNvSpPr>
          <p:nvPr>
            <p:ph type="title"/>
          </p:nvPr>
        </p:nvSpPr>
        <p:spPr>
          <a:xfrm>
            <a:off x="809922" y="-67717"/>
            <a:ext cx="11384956" cy="8853835"/>
          </a:xfrm>
          <a:prstGeom prst="rect">
            <a:avLst/>
          </a:prstGeom>
        </p:spPr>
        <p:txBody>
          <a:bodyPr/>
          <a:lstStyle>
            <a:lvl1pPr defTabSz="457200">
              <a:lnSpc>
                <a:spcPts val="8400"/>
              </a:lnSpc>
              <a:defRPr sz="4700" b="1">
                <a:latin typeface="Arial"/>
                <a:ea typeface="Arial"/>
                <a:cs typeface="Arial"/>
                <a:sym typeface="Arial"/>
              </a:defRPr>
            </a:lvl1pPr>
          </a:lstStyle>
          <a:p>
            <a:r>
              <a:t>THE STRUGGLE IS REAL # 1:  Obedience to God and a deep love for his Word may be the very thing that prompts the trials in your life.  </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p:cNvSpPr>
          <p:nvPr>
            <p:ph type="title"/>
          </p:nvPr>
        </p:nvSpPr>
        <p:spPr>
          <a:xfrm>
            <a:off x="809922" y="-67717"/>
            <a:ext cx="11384956" cy="8853835"/>
          </a:xfrm>
          <a:prstGeom prst="rect">
            <a:avLst/>
          </a:prstGeom>
        </p:spPr>
        <p:txBody>
          <a:bodyPr/>
          <a:lstStyle>
            <a:lvl1pPr defTabSz="457200">
              <a:lnSpc>
                <a:spcPts val="8400"/>
              </a:lnSpc>
              <a:defRPr sz="4700" b="1">
                <a:latin typeface="Arial"/>
                <a:ea typeface="Arial"/>
                <a:cs typeface="Arial"/>
                <a:sym typeface="Arial"/>
              </a:defRPr>
            </a:lvl1pPr>
          </a:lstStyle>
          <a:p>
            <a:r>
              <a:t>THE STRUGGLE IS REAL # 2:  Suffering for Christ is a privilege you ONLY get to participate in during THIS life.</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a:spLocks noGrp="1"/>
          </p:cNvSpPr>
          <p:nvPr>
            <p:ph type="title"/>
          </p:nvPr>
        </p:nvSpPr>
        <p:spPr>
          <a:xfrm>
            <a:off x="809922" y="-296317"/>
            <a:ext cx="11384956" cy="8853835"/>
          </a:xfrm>
          <a:prstGeom prst="rect">
            <a:avLst/>
          </a:prstGeom>
        </p:spPr>
        <p:txBody>
          <a:bodyPr/>
          <a:lstStyle>
            <a:lvl1pPr defTabSz="457200">
              <a:lnSpc>
                <a:spcPts val="8400"/>
              </a:lnSpc>
              <a:defRPr sz="4700" b="1">
                <a:latin typeface="Arial"/>
                <a:ea typeface="Arial"/>
                <a:cs typeface="Arial"/>
                <a:sym typeface="Arial"/>
              </a:defRPr>
            </a:lvl1pPr>
          </a:lstStyle>
          <a:p>
            <a:r>
              <a:t>THE STRUGGLE IS REAL #3:               As a principle: to be used greatly of God is to suffer greatly. </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xfrm>
            <a:off x="809922" y="59283"/>
            <a:ext cx="11384956" cy="8853835"/>
          </a:xfrm>
          <a:prstGeom prst="rect">
            <a:avLst/>
          </a:prstGeom>
        </p:spPr>
        <p:txBody>
          <a:bodyPr/>
          <a:lstStyle>
            <a:lvl1pPr defTabSz="457200">
              <a:lnSpc>
                <a:spcPts val="8400"/>
              </a:lnSpc>
              <a:defRPr sz="4700" b="1">
                <a:latin typeface="Arial"/>
                <a:ea typeface="Arial"/>
                <a:cs typeface="Arial"/>
                <a:sym typeface="Arial"/>
              </a:defRPr>
            </a:lvl1pPr>
          </a:lstStyle>
          <a:p>
            <a:r>
              <a:t>THE STRUGGLE IS REAL #4:              The only CURE for perpetual pain is PATIENCE in SUFFERING and DEPENDENCE on God. </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a:spLocks noGrp="1"/>
          </p:cNvSpPr>
          <p:nvPr>
            <p:ph type="title"/>
          </p:nvPr>
        </p:nvSpPr>
        <p:spPr>
          <a:xfrm>
            <a:off x="467593" y="2832100"/>
            <a:ext cx="12069615" cy="3302000"/>
          </a:xfrm>
          <a:prstGeom prst="rect">
            <a:avLst/>
          </a:prstGeom>
        </p:spPr>
        <p:txBody>
          <a:bodyPr/>
          <a:lstStyle>
            <a:lvl1pPr>
              <a:defRPr sz="6000" b="1">
                <a:latin typeface="+mj-lt"/>
                <a:ea typeface="+mj-ea"/>
                <a:cs typeface="+mj-cs"/>
                <a:sym typeface="Helvetica"/>
              </a:defRPr>
            </a:lvl1pPr>
          </a:lstStyle>
          <a:p>
            <a:r>
              <a:t>Three Truths concerning God’s “abandonment” of you…</a:t>
            </a:r>
          </a:p>
        </p:txBody>
      </p:sp>
    </p:spTree>
  </p:cSld>
  <p:clrMapOvr>
    <a:masterClrMapping/>
  </p:clrMapOvr>
  <p:transition spd="slow"/>
</p:sld>
</file>

<file path=ppt/theme/theme1.xml><?xml version="1.0" encoding="utf-8"?>
<a:theme xmlns:a="http://schemas.openxmlformats.org/drawingml/2006/main" name="Black">
  <a:themeElements>
    <a:clrScheme name="Black">
      <a:dk1>
        <a:srgbClr val="000000"/>
      </a:dk1>
      <a:lt1>
        <a:srgbClr val="000000"/>
      </a:lt1>
      <a:dk2>
        <a:srgbClr val="A7A7A7"/>
      </a:dk2>
      <a:lt2>
        <a:srgbClr val="535353"/>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a:ea typeface="Helvetica"/>
        <a:cs typeface="Helvetica"/>
      </a:majorFont>
      <a:minorFont>
        <a:latin typeface="Helvetica Neue"/>
        <a:ea typeface="Helvetica Neue"/>
        <a:cs typeface="Helvetica Neue"/>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lack">
  <a:themeElements>
    <a:clrScheme name="Black">
      <a:dk1>
        <a:srgbClr val="000000"/>
      </a:dk1>
      <a:lt1>
        <a:srgbClr val="FFFFFF"/>
      </a:lt1>
      <a:dk2>
        <a:srgbClr val="A7A7A7"/>
      </a:dk2>
      <a:lt2>
        <a:srgbClr val="535353"/>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a:ea typeface="Helvetica"/>
        <a:cs typeface="Helvetica"/>
      </a:majorFont>
      <a:minorFont>
        <a:latin typeface="Helvetica Neue"/>
        <a:ea typeface="Helvetica Neue"/>
        <a:cs typeface="Helvetica Neue"/>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95</Words>
  <Application>Microsoft Office PowerPoint</Application>
  <PresentationFormat>Custom</PresentationFormat>
  <Paragraphs>29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Helvetica</vt:lpstr>
      <vt:lpstr>Helvetica Light</vt:lpstr>
      <vt:lpstr>Helvetica Neue</vt:lpstr>
      <vt:lpstr>Black</vt:lpstr>
      <vt:lpstr>PowerPoint Presentation</vt:lpstr>
      <vt:lpstr>PowerPoint Presentation</vt:lpstr>
      <vt:lpstr>PowerPoint Presentation</vt:lpstr>
      <vt:lpstr>When God “abandons” you…</vt:lpstr>
      <vt:lpstr>THE STRUGGLE IS REAL # 1:  Obedience to God and a deep love for his Word may be the very thing that prompts the trials in your life.  </vt:lpstr>
      <vt:lpstr>THE STRUGGLE IS REAL # 2:  Suffering for Christ is a privilege you ONLY get to participate in during THIS life.</vt:lpstr>
      <vt:lpstr>THE STRUGGLE IS REAL #3:               As a principle: to be used greatly of God is to suffer greatly. </vt:lpstr>
      <vt:lpstr>THE STRUGGLE IS REAL #4:              The only CURE for perpetual pain is PATIENCE in SUFFERING and DEPENDENCE on God. </vt:lpstr>
      <vt:lpstr>Three Truths concerning God’s “abandonment” of you…</vt:lpstr>
      <vt:lpstr>Truth # 1: You abandoned God. </vt:lpstr>
      <vt:lpstr>Truth # 2: You abandoned God’s work. </vt:lpstr>
      <vt:lpstr>Precious Things…</vt:lpstr>
      <vt:lpstr>Vile Things…</vt:lpstr>
      <vt:lpstr>3 practical things..</vt:lpstr>
      <vt:lpstr>Truth # 3: God IS WITH YOU as you CONTINUE in the work despite the trials.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LFBIConf</cp:lastModifiedBy>
  <cp:revision>1</cp:revision>
  <dcterms:modified xsi:type="dcterms:W3CDTF">2018-05-06T18:15:37Z</dcterms:modified>
</cp:coreProperties>
</file>