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46ABDF-4D9F-419D-B1E3-E7197DE5ED2D}" type="datetimeFigureOut">
              <a:rPr lang="en-US" smtClean="0"/>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84224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6ABDF-4D9F-419D-B1E3-E7197DE5ED2D}" type="datetimeFigureOut">
              <a:rPr lang="en-US" smtClean="0"/>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156201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6ABDF-4D9F-419D-B1E3-E7197DE5ED2D}" type="datetimeFigureOut">
              <a:rPr lang="en-US" smtClean="0"/>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248776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6ABDF-4D9F-419D-B1E3-E7197DE5ED2D}" type="datetimeFigureOut">
              <a:rPr lang="en-US" smtClean="0"/>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50722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46ABDF-4D9F-419D-B1E3-E7197DE5ED2D}" type="datetimeFigureOut">
              <a:rPr lang="en-US" smtClean="0"/>
              <a:t>4/10/2016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132721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46ABDF-4D9F-419D-B1E3-E7197DE5ED2D}" type="datetimeFigureOut">
              <a:rPr lang="en-US" smtClean="0"/>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308296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46ABDF-4D9F-419D-B1E3-E7197DE5ED2D}" type="datetimeFigureOut">
              <a:rPr lang="en-US" smtClean="0"/>
              <a:t>4/10/2016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2072812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46ABDF-4D9F-419D-B1E3-E7197DE5ED2D}" type="datetimeFigureOut">
              <a:rPr lang="en-US" smtClean="0"/>
              <a:t>4/10/2016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50872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6ABDF-4D9F-419D-B1E3-E7197DE5ED2D}" type="datetimeFigureOut">
              <a:rPr lang="en-US" smtClean="0"/>
              <a:t>4/10/2016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1045958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6ABDF-4D9F-419D-B1E3-E7197DE5ED2D}" type="datetimeFigureOut">
              <a:rPr lang="en-US" smtClean="0"/>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279356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6ABDF-4D9F-419D-B1E3-E7197DE5ED2D}" type="datetimeFigureOut">
              <a:rPr lang="en-US" smtClean="0"/>
              <a:t>4/10/2016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0A98-B8F4-4598-AC72-D6113F546FAA}" type="slidenum">
              <a:rPr lang="en-US" smtClean="0"/>
              <a:t>‹#›</a:t>
            </a:fld>
            <a:endParaRPr lang="en-US"/>
          </a:p>
        </p:txBody>
      </p:sp>
    </p:spTree>
    <p:extLst>
      <p:ext uri="{BB962C8B-B14F-4D97-AF65-F5344CB8AC3E}">
        <p14:creationId xmlns:p14="http://schemas.microsoft.com/office/powerpoint/2010/main" val="163494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6ABDF-4D9F-419D-B1E3-E7197DE5ED2D}" type="datetimeFigureOut">
              <a:rPr lang="en-US" smtClean="0"/>
              <a:t>4/10/2016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F0A98-B8F4-4598-AC72-D6113F546FAA}" type="slidenum">
              <a:rPr lang="en-US" smtClean="0"/>
              <a:t>‹#›</a:t>
            </a:fld>
            <a:endParaRPr lang="en-US"/>
          </a:p>
        </p:txBody>
      </p:sp>
    </p:spTree>
    <p:extLst>
      <p:ext uri="{BB962C8B-B14F-4D97-AF65-F5344CB8AC3E}">
        <p14:creationId xmlns:p14="http://schemas.microsoft.com/office/powerpoint/2010/main" val="19429574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627095"/>
            <a:ext cx="9143999" cy="1470025"/>
          </a:xfrm>
        </p:spPr>
        <p:txBody>
          <a:bodyPr/>
          <a:lstStyle/>
          <a:p>
            <a:r>
              <a:rPr lang="en-US" sz="4400" dirty="0"/>
              <a:t>THE MEN OF THE LAW &amp; </a:t>
            </a:r>
            <a:br>
              <a:rPr lang="en-US" sz="4400" dirty="0"/>
            </a:br>
            <a:r>
              <a:rPr lang="en-US" sz="4400" dirty="0"/>
              <a:t>THE MAN OF MERCY &amp; GRACE</a:t>
            </a:r>
          </a:p>
        </p:txBody>
      </p:sp>
      <p:sp>
        <p:nvSpPr>
          <p:cNvPr id="3" name="Subtitle 2"/>
          <p:cNvSpPr>
            <a:spLocks noGrp="1"/>
          </p:cNvSpPr>
          <p:nvPr>
            <p:ph type="subTitle" idx="1"/>
          </p:nvPr>
        </p:nvSpPr>
        <p:spPr/>
        <p:txBody>
          <a:bodyPr>
            <a:normAutofit/>
          </a:bodyPr>
          <a:lstStyle/>
          <a:p>
            <a:r>
              <a:rPr lang="en-US" sz="4000" dirty="0"/>
              <a:t>Reasons to Fast</a:t>
            </a:r>
          </a:p>
        </p:txBody>
      </p:sp>
    </p:spTree>
    <p:extLst>
      <p:ext uri="{BB962C8B-B14F-4D97-AF65-F5344CB8AC3E}">
        <p14:creationId xmlns:p14="http://schemas.microsoft.com/office/powerpoint/2010/main" val="328822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2"/>
                </a:solidFill>
              </a:rPr>
              <a:t>REST IN CHRIST</a:t>
            </a:r>
          </a:p>
        </p:txBody>
      </p:sp>
      <p:sp>
        <p:nvSpPr>
          <p:cNvPr id="3" name="Content Placeholder 2"/>
          <p:cNvSpPr>
            <a:spLocks noGrp="1"/>
          </p:cNvSpPr>
          <p:nvPr>
            <p:ph idx="1"/>
          </p:nvPr>
        </p:nvSpPr>
        <p:spPr>
          <a:xfrm>
            <a:off x="2209800" y="2209800"/>
            <a:ext cx="8035522" cy="4338385"/>
          </a:xfrm>
        </p:spPr>
        <p:txBody>
          <a:bodyPr>
            <a:normAutofit/>
          </a:bodyPr>
          <a:lstStyle/>
          <a:p>
            <a:pPr>
              <a:buClr>
                <a:schemeClr val="bg2"/>
              </a:buClr>
            </a:pPr>
            <a:r>
              <a:rPr lang="en-US" dirty="0">
                <a:solidFill>
                  <a:schemeClr val="bg2"/>
                </a:solidFill>
              </a:rPr>
              <a:t>Proverbs 3:5-7</a:t>
            </a:r>
          </a:p>
          <a:p>
            <a:pPr>
              <a:buClr>
                <a:schemeClr val="bg2"/>
              </a:buClr>
            </a:pPr>
            <a:r>
              <a:rPr lang="en-US" dirty="0">
                <a:solidFill>
                  <a:schemeClr val="tx2">
                    <a:lumMod val="10000"/>
                    <a:lumOff val="90000"/>
                  </a:schemeClr>
                </a:solidFill>
              </a:rPr>
              <a:t>Rather than trusting in our own righteousness, God gave his Son so we could rest in Christ’s righteousness and in </a:t>
            </a:r>
            <a:r>
              <a:rPr lang="en-US" i="1" dirty="0">
                <a:solidFill>
                  <a:schemeClr val="tx2">
                    <a:lumMod val="10000"/>
                    <a:lumOff val="90000"/>
                  </a:schemeClr>
                </a:solidFill>
              </a:rPr>
              <a:t>his</a:t>
            </a:r>
            <a:r>
              <a:rPr lang="en-US" dirty="0">
                <a:solidFill>
                  <a:schemeClr val="tx2">
                    <a:lumMod val="10000"/>
                    <a:lumOff val="90000"/>
                  </a:schemeClr>
                </a:solidFill>
              </a:rPr>
              <a:t> fulfilling of God’s perfect law. </a:t>
            </a:r>
          </a:p>
          <a:p>
            <a:pPr>
              <a:buClr>
                <a:schemeClr val="bg2"/>
              </a:buClr>
            </a:pPr>
            <a:r>
              <a:rPr lang="en-US" dirty="0">
                <a:solidFill>
                  <a:schemeClr val="tx2">
                    <a:lumMod val="10000"/>
                    <a:lumOff val="90000"/>
                  </a:schemeClr>
                </a:solidFill>
              </a:rPr>
              <a:t>The way to resting, is by dwelling with him. We dwell with God by the daily taking in of his Word and prayer.</a:t>
            </a:r>
          </a:p>
          <a:p>
            <a:pPr>
              <a:buClr>
                <a:schemeClr val="bg2"/>
              </a:buClr>
            </a:pPr>
            <a:endParaRPr lang="en-US" dirty="0">
              <a:solidFill>
                <a:schemeClr val="bg2"/>
              </a:solidFill>
            </a:endParaRPr>
          </a:p>
          <a:p>
            <a:endParaRPr lang="en-US" dirty="0">
              <a:solidFill>
                <a:schemeClr val="bg2"/>
              </a:solidFill>
            </a:endParaRPr>
          </a:p>
          <a:p>
            <a:endParaRPr lang="en-US" dirty="0">
              <a:solidFill>
                <a:schemeClr val="bg2"/>
              </a:solidFill>
            </a:endParaRPr>
          </a:p>
        </p:txBody>
      </p:sp>
    </p:spTree>
    <p:extLst>
      <p:ext uri="{BB962C8B-B14F-4D97-AF65-F5344CB8AC3E}">
        <p14:creationId xmlns:p14="http://schemas.microsoft.com/office/powerpoint/2010/main" val="7356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5800" y="67236"/>
            <a:ext cx="8182518" cy="1371600"/>
          </a:xfrm>
        </p:spPr>
        <p:txBody>
          <a:bodyPr/>
          <a:lstStyle/>
          <a:p>
            <a:r>
              <a:rPr lang="en-US" dirty="0">
                <a:solidFill>
                  <a:schemeClr val="bg2"/>
                </a:solidFill>
              </a:rPr>
              <a:t>WHEN TO FAST</a:t>
            </a:r>
          </a:p>
        </p:txBody>
      </p:sp>
      <p:sp>
        <p:nvSpPr>
          <p:cNvPr id="3" name="Content Placeholder 2"/>
          <p:cNvSpPr>
            <a:spLocks noGrp="1"/>
          </p:cNvSpPr>
          <p:nvPr>
            <p:ph idx="1"/>
          </p:nvPr>
        </p:nvSpPr>
        <p:spPr>
          <a:xfrm>
            <a:off x="2209800" y="2209800"/>
            <a:ext cx="8458200" cy="4338385"/>
          </a:xfrm>
        </p:spPr>
        <p:txBody>
          <a:bodyPr>
            <a:normAutofit/>
          </a:bodyPr>
          <a:lstStyle/>
          <a:p>
            <a:pPr>
              <a:buClr>
                <a:schemeClr val="bg2"/>
              </a:buClr>
            </a:pPr>
            <a:r>
              <a:rPr lang="en-US" dirty="0">
                <a:solidFill>
                  <a:schemeClr val="bg2"/>
                </a:solidFill>
              </a:rPr>
              <a:t>Matthew 9:14-15, John 3:29, Acts 13:2-3</a:t>
            </a:r>
          </a:p>
          <a:p>
            <a:pPr>
              <a:buClr>
                <a:schemeClr val="bg2"/>
              </a:buClr>
            </a:pPr>
            <a:r>
              <a:rPr lang="en-US" dirty="0">
                <a:solidFill>
                  <a:schemeClr val="tx2">
                    <a:lumMod val="10000"/>
                    <a:lumOff val="90000"/>
                  </a:schemeClr>
                </a:solidFill>
              </a:rPr>
              <a:t>Fasting happens when the bridegroom is taken away.</a:t>
            </a:r>
          </a:p>
          <a:p>
            <a:pPr lvl="1">
              <a:buClr>
                <a:schemeClr val="bg2"/>
              </a:buClr>
            </a:pPr>
            <a:r>
              <a:rPr lang="en-US" dirty="0">
                <a:solidFill>
                  <a:schemeClr val="tx2">
                    <a:lumMod val="10000"/>
                    <a:lumOff val="90000"/>
                  </a:schemeClr>
                </a:solidFill>
              </a:rPr>
              <a:t>Sin separates us from God.</a:t>
            </a:r>
          </a:p>
          <a:p>
            <a:pPr lvl="1">
              <a:buClr>
                <a:schemeClr val="bg2"/>
              </a:buClr>
            </a:pPr>
            <a:r>
              <a:rPr lang="en-US" dirty="0">
                <a:solidFill>
                  <a:schemeClr val="tx2">
                    <a:lumMod val="10000"/>
                    <a:lumOff val="90000"/>
                  </a:schemeClr>
                </a:solidFill>
              </a:rPr>
              <a:t>Fasting prioritizes listening to the Lord over feeding the flesh.</a:t>
            </a:r>
          </a:p>
          <a:p>
            <a:pPr>
              <a:buClr>
                <a:schemeClr val="bg2"/>
              </a:buClr>
            </a:pPr>
            <a:r>
              <a:rPr lang="en-US" dirty="0">
                <a:solidFill>
                  <a:schemeClr val="tx2">
                    <a:lumMod val="10000"/>
                    <a:lumOff val="90000"/>
                  </a:schemeClr>
                </a:solidFill>
              </a:rPr>
              <a:t>Christ was taken away after he rose from the dead. But he (the person of Jesus) will also be absent during the tribulation. </a:t>
            </a:r>
          </a:p>
          <a:p>
            <a:pPr lvl="1">
              <a:buClr>
                <a:schemeClr val="bg2"/>
              </a:buClr>
            </a:pPr>
            <a:r>
              <a:rPr lang="en-US" dirty="0">
                <a:solidFill>
                  <a:schemeClr val="tx2">
                    <a:lumMod val="10000"/>
                    <a:lumOff val="90000"/>
                  </a:schemeClr>
                </a:solidFill>
              </a:rPr>
              <a:t>During both of these times God’s people (either the church, or the Tribulation saints) are instructed to fast.</a:t>
            </a:r>
            <a:endParaRPr lang="en-US" dirty="0">
              <a:solidFill>
                <a:schemeClr val="bg2"/>
              </a:solidFill>
            </a:endParaRPr>
          </a:p>
          <a:p>
            <a:endParaRPr lang="en-US" dirty="0">
              <a:solidFill>
                <a:schemeClr val="bg2"/>
              </a:solidFill>
            </a:endParaRPr>
          </a:p>
          <a:p>
            <a:endParaRPr lang="en-US" dirty="0">
              <a:solidFill>
                <a:schemeClr val="bg2"/>
              </a:solidFill>
            </a:endParaRPr>
          </a:p>
        </p:txBody>
      </p:sp>
    </p:spTree>
    <p:extLst>
      <p:ext uri="{BB962C8B-B14F-4D97-AF65-F5344CB8AC3E}">
        <p14:creationId xmlns:p14="http://schemas.microsoft.com/office/powerpoint/2010/main" val="114251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2"/>
                </a:solidFill>
              </a:rPr>
              <a:t>THOSE DAYS</a:t>
            </a:r>
          </a:p>
        </p:txBody>
      </p:sp>
      <p:sp>
        <p:nvSpPr>
          <p:cNvPr id="3" name="Content Placeholder 2"/>
          <p:cNvSpPr>
            <a:spLocks noGrp="1"/>
          </p:cNvSpPr>
          <p:nvPr>
            <p:ph idx="1"/>
          </p:nvPr>
        </p:nvSpPr>
        <p:spPr>
          <a:xfrm>
            <a:off x="2209800" y="2209800"/>
            <a:ext cx="8249730" cy="4648201"/>
          </a:xfrm>
        </p:spPr>
        <p:txBody>
          <a:bodyPr>
            <a:normAutofit/>
          </a:bodyPr>
          <a:lstStyle/>
          <a:p>
            <a:pPr>
              <a:buClrTx/>
            </a:pPr>
            <a:r>
              <a:rPr lang="en-US" dirty="0">
                <a:solidFill>
                  <a:schemeClr val="bg2"/>
                </a:solidFill>
              </a:rPr>
              <a:t>Mark 2:19-20</a:t>
            </a:r>
          </a:p>
          <a:p>
            <a:pPr>
              <a:buClrTx/>
            </a:pPr>
            <a:r>
              <a:rPr lang="en-US" dirty="0">
                <a:solidFill>
                  <a:schemeClr val="bg2"/>
                </a:solidFill>
              </a:rPr>
              <a:t>Time of Tribulation</a:t>
            </a:r>
          </a:p>
          <a:p>
            <a:pPr>
              <a:buClrTx/>
            </a:pPr>
            <a:r>
              <a:rPr lang="en-US" dirty="0">
                <a:solidFill>
                  <a:schemeClr val="bg2"/>
                </a:solidFill>
              </a:rPr>
              <a:t>The disciples are referred to as children of the </a:t>
            </a:r>
            <a:r>
              <a:rPr lang="en-US" dirty="0" err="1">
                <a:solidFill>
                  <a:schemeClr val="bg2"/>
                </a:solidFill>
              </a:rPr>
              <a:t>bridechamber</a:t>
            </a:r>
            <a:r>
              <a:rPr lang="en-US" dirty="0">
                <a:solidFill>
                  <a:schemeClr val="bg2"/>
                </a:solidFill>
              </a:rPr>
              <a:t>.</a:t>
            </a:r>
          </a:p>
          <a:p>
            <a:pPr lvl="1">
              <a:buClrTx/>
            </a:pPr>
            <a:r>
              <a:rPr lang="en-US" dirty="0">
                <a:solidFill>
                  <a:schemeClr val="bg2"/>
                </a:solidFill>
              </a:rPr>
              <a:t>Or friends of the bridegroom. (Not the Bride)</a:t>
            </a:r>
          </a:p>
          <a:p>
            <a:pPr lvl="1">
              <a:buClrTx/>
            </a:pPr>
            <a:r>
              <a:rPr lang="en-US" dirty="0">
                <a:solidFill>
                  <a:schemeClr val="bg2"/>
                </a:solidFill>
              </a:rPr>
              <a:t>During this time in the Gospel, we have not witnessed the death and resurrection of Jesus Christ so the church age has not yet begun. </a:t>
            </a:r>
          </a:p>
          <a:p>
            <a:pPr>
              <a:buClrTx/>
            </a:pPr>
            <a:r>
              <a:rPr lang="en-US" dirty="0">
                <a:solidFill>
                  <a:schemeClr val="bg2"/>
                </a:solidFill>
              </a:rPr>
              <a:t>The O.T. saints, Tribulation saints (Believers outside the context of the church age) would be considered friends of the bridegroom.</a:t>
            </a: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59432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7236"/>
            <a:ext cx="9144000" cy="1371600"/>
          </a:xfrm>
        </p:spPr>
        <p:txBody>
          <a:bodyPr/>
          <a:lstStyle/>
          <a:p>
            <a:r>
              <a:rPr lang="en-US" sz="4200" dirty="0">
                <a:solidFill>
                  <a:schemeClr val="bg2"/>
                </a:solidFill>
              </a:rPr>
              <a:t>THE ABSENCE OF THE MESSIAH</a:t>
            </a:r>
          </a:p>
        </p:txBody>
      </p:sp>
      <p:sp>
        <p:nvSpPr>
          <p:cNvPr id="3" name="Content Placeholder 2"/>
          <p:cNvSpPr>
            <a:spLocks noGrp="1"/>
          </p:cNvSpPr>
          <p:nvPr>
            <p:ph idx="1"/>
          </p:nvPr>
        </p:nvSpPr>
        <p:spPr>
          <a:xfrm>
            <a:off x="2209800" y="2209800"/>
            <a:ext cx="8249730" cy="4338385"/>
          </a:xfrm>
        </p:spPr>
        <p:txBody>
          <a:bodyPr>
            <a:normAutofit/>
          </a:bodyPr>
          <a:lstStyle/>
          <a:p>
            <a:pPr>
              <a:buClr>
                <a:schemeClr val="tx2">
                  <a:lumMod val="10000"/>
                  <a:lumOff val="90000"/>
                </a:schemeClr>
              </a:buClr>
            </a:pPr>
            <a:r>
              <a:rPr lang="en-US" dirty="0">
                <a:solidFill>
                  <a:srgbClr val="EAEBE9"/>
                </a:solidFill>
              </a:rPr>
              <a:t>Matthew Henry said it like this, ”When Christ shall leave them with their hearts full of sorrow, their hands full of work, and the world full of enmity and rage against them, </a:t>
            </a:r>
            <a:r>
              <a:rPr lang="en-US" i="1" dirty="0">
                <a:solidFill>
                  <a:srgbClr val="EAEBE9"/>
                </a:solidFill>
              </a:rPr>
              <a:t>then shall they fast.”</a:t>
            </a:r>
            <a:endParaRPr lang="en-US" dirty="0">
              <a:solidFill>
                <a:srgbClr val="EAEBE9"/>
              </a:solidFill>
            </a:endParaRPr>
          </a:p>
          <a:p>
            <a:pPr>
              <a:buClr>
                <a:schemeClr val="tx2">
                  <a:lumMod val="10000"/>
                  <a:lumOff val="90000"/>
                </a:schemeClr>
              </a:buClr>
            </a:pPr>
            <a:r>
              <a:rPr lang="en-US" b="1" dirty="0">
                <a:solidFill>
                  <a:srgbClr val="EAEBE9"/>
                </a:solidFill>
              </a:rPr>
              <a:t>KEY POINT #1</a:t>
            </a:r>
            <a:br>
              <a:rPr lang="en-US" dirty="0">
                <a:solidFill>
                  <a:srgbClr val="EAEBE9"/>
                </a:solidFill>
              </a:rPr>
            </a:br>
            <a:r>
              <a:rPr lang="en-US" b="1" dirty="0">
                <a:solidFill>
                  <a:srgbClr val="EAEBE9"/>
                </a:solidFill>
              </a:rPr>
              <a:t>Fasting should elevate our desires to say, “Even so come quickly”.</a:t>
            </a:r>
            <a:endParaRPr lang="en-US" dirty="0">
              <a:solidFill>
                <a:srgbClr val="EAEBE9"/>
              </a:solidFill>
            </a:endParaRPr>
          </a:p>
          <a:p>
            <a:pPr>
              <a:buClr>
                <a:schemeClr val="bg2"/>
              </a:buClr>
            </a:pP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402862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7236"/>
            <a:ext cx="9144000" cy="1371600"/>
          </a:xfrm>
        </p:spPr>
        <p:txBody>
          <a:bodyPr/>
          <a:lstStyle/>
          <a:p>
            <a:r>
              <a:rPr lang="en-US" sz="4200" dirty="0">
                <a:solidFill>
                  <a:schemeClr val="bg2"/>
                </a:solidFill>
              </a:rPr>
              <a:t>FASTING INVOLVES MOURNING</a:t>
            </a:r>
          </a:p>
        </p:txBody>
      </p:sp>
      <p:sp>
        <p:nvSpPr>
          <p:cNvPr id="3" name="Content Placeholder 2"/>
          <p:cNvSpPr>
            <a:spLocks noGrp="1"/>
          </p:cNvSpPr>
          <p:nvPr>
            <p:ph idx="1"/>
          </p:nvPr>
        </p:nvSpPr>
        <p:spPr>
          <a:xfrm>
            <a:off x="2209801" y="2209800"/>
            <a:ext cx="8020221" cy="4648201"/>
          </a:xfrm>
        </p:spPr>
        <p:txBody>
          <a:bodyPr>
            <a:normAutofit fontScale="85000" lnSpcReduction="20000"/>
          </a:bodyPr>
          <a:lstStyle/>
          <a:p>
            <a:pPr>
              <a:buClrTx/>
            </a:pPr>
            <a:r>
              <a:rPr lang="en-US" dirty="0">
                <a:solidFill>
                  <a:srgbClr val="EAEBE9"/>
                </a:solidFill>
              </a:rPr>
              <a:t>James 4:7-10</a:t>
            </a:r>
          </a:p>
          <a:p>
            <a:pPr>
              <a:buClrTx/>
            </a:pPr>
            <a:r>
              <a:rPr lang="en-US" dirty="0">
                <a:solidFill>
                  <a:srgbClr val="EAEBE9"/>
                </a:solidFill>
              </a:rPr>
              <a:t>In the O.T. the children of Israel mourned in anticipation of their Messiah. They mourned over their sin or horrible predicament. </a:t>
            </a:r>
          </a:p>
          <a:p>
            <a:pPr>
              <a:buClrTx/>
            </a:pPr>
            <a:r>
              <a:rPr lang="en-US" dirty="0">
                <a:solidFill>
                  <a:srgbClr val="EAEBE9"/>
                </a:solidFill>
              </a:rPr>
              <a:t>Now we mourn, not in hope of our salvation, knowing that Christ has already come to PROMISE us our security in him. We mourn for our suffering brothers and sisters. We mourn over sin that still lingers. We mourn to see Jesus once again.</a:t>
            </a:r>
          </a:p>
          <a:p>
            <a:pPr>
              <a:buClrTx/>
            </a:pPr>
            <a:r>
              <a:rPr lang="en-US" dirty="0">
                <a:solidFill>
                  <a:srgbClr val="EAEBE9"/>
                </a:solidFill>
              </a:rPr>
              <a:t>KEY POINT #2</a:t>
            </a:r>
            <a:br>
              <a:rPr lang="en-US" dirty="0">
                <a:solidFill>
                  <a:srgbClr val="EAEBE9"/>
                </a:solidFill>
              </a:rPr>
            </a:br>
            <a:r>
              <a:rPr lang="en-US" dirty="0">
                <a:solidFill>
                  <a:srgbClr val="EAEBE9"/>
                </a:solidFill>
              </a:rPr>
              <a:t>Jesus led his disciples celebrating the closeness of God with man whereas the Pharisee’s disciples were still living in a place of mourning or sorrow.</a:t>
            </a:r>
          </a:p>
          <a:p>
            <a:pPr>
              <a:buClr>
                <a:schemeClr val="tx2">
                  <a:lumMod val="10000"/>
                  <a:lumOff val="90000"/>
                </a:schemeClr>
              </a:buClr>
            </a:pPr>
            <a:r>
              <a:rPr lang="en-US" dirty="0">
                <a:solidFill>
                  <a:srgbClr val="EAEBE9"/>
                </a:solidFill>
              </a:rPr>
              <a:t>KEY POINT #3</a:t>
            </a:r>
            <a:br>
              <a:rPr lang="en-US" dirty="0">
                <a:solidFill>
                  <a:srgbClr val="EAEBE9"/>
                </a:solidFill>
              </a:rPr>
            </a:br>
            <a:r>
              <a:rPr lang="en-US" dirty="0">
                <a:solidFill>
                  <a:srgbClr val="EAEBE9"/>
                </a:solidFill>
              </a:rPr>
              <a:t>Fasting should not relieve us of our desperation for God but rather it should enlarge our longing to see him face to face. </a:t>
            </a:r>
          </a:p>
          <a:p>
            <a:pPr>
              <a:buClrTx/>
            </a:pPr>
            <a:endParaRPr lang="en-US" dirty="0">
              <a:solidFill>
                <a:srgbClr val="EAEBE9"/>
              </a:solidFill>
            </a:endParaRPr>
          </a:p>
          <a:p>
            <a:pPr>
              <a:buClr>
                <a:schemeClr val="bg2"/>
              </a:buClr>
            </a:pP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51324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TotalTime>
  <Words>369</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MEN OF THE LAW &amp;  THE MAN OF MERCY &amp; GRACE</vt:lpstr>
      <vt:lpstr>REST IN CHRIST</vt:lpstr>
      <vt:lpstr>WHEN TO FAST</vt:lpstr>
      <vt:lpstr>THOSE DAYS</vt:lpstr>
      <vt:lpstr>THE ABSENCE OF THE MESSIAH</vt:lpstr>
      <vt:lpstr>FASTING INVOLVES MOURNING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MEN OF THE LAW &amp;  THE MAN OF MERCY &amp; GRACE</dc:title>
  <dc:creator>Audio Visual</dc:creator>
  <cp:lastModifiedBy>Audio Visual</cp:lastModifiedBy>
  <cp:revision>1</cp:revision>
  <dcterms:created xsi:type="dcterms:W3CDTF">2016-04-10T17:32:25Z</dcterms:created>
  <dcterms:modified xsi:type="dcterms:W3CDTF">2016-04-10T17:33:30Z</dcterms:modified>
</cp:coreProperties>
</file>