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12" r:id="rId2"/>
    <p:sldId id="458" r:id="rId3"/>
    <p:sldId id="258" r:id="rId4"/>
    <p:sldId id="442" r:id="rId5"/>
    <p:sldId id="471" r:id="rId6"/>
    <p:sldId id="454" r:id="rId7"/>
    <p:sldId id="449" r:id="rId8"/>
    <p:sldId id="450" r:id="rId9"/>
    <p:sldId id="474" r:id="rId10"/>
    <p:sldId id="472" r:id="rId11"/>
    <p:sldId id="473" r:id="rId12"/>
    <p:sldId id="460" r:id="rId13"/>
    <p:sldId id="475" r:id="rId14"/>
    <p:sldId id="451" r:id="rId15"/>
    <p:sldId id="476" r:id="rId16"/>
    <p:sldId id="461" r:id="rId17"/>
    <p:sldId id="477" r:id="rId18"/>
    <p:sldId id="479" r:id="rId19"/>
    <p:sldId id="480" r:id="rId20"/>
    <p:sldId id="481" r:id="rId21"/>
    <p:sldId id="482" r:id="rId22"/>
    <p:sldId id="483" r:id="rId23"/>
    <p:sldId id="485" r:id="rId24"/>
    <p:sldId id="484" r:id="rId25"/>
    <p:sldId id="487" r:id="rId26"/>
    <p:sldId id="486" r:id="rId27"/>
    <p:sldId id="488" r:id="rId28"/>
    <p:sldId id="489" r:id="rId29"/>
    <p:sldId id="490" r:id="rId30"/>
    <p:sldId id="491" r:id="rId31"/>
    <p:sldId id="492" r:id="rId32"/>
    <p:sldId id="478" r:id="rId3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87" autoAdjust="0"/>
    <p:restoredTop sz="94660"/>
  </p:normalViewPr>
  <p:slideViewPr>
    <p:cSldViewPr snapToGrid="0" snapToObjects="1">
      <p:cViewPr varScale="1">
        <p:scale>
          <a:sx n="95" d="100"/>
          <a:sy n="95" d="100"/>
        </p:scale>
        <p:origin x="798" y="7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rot="21381971">
            <a:off x="3614826" y="3410644"/>
            <a:ext cx="1883944" cy="211384"/>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rot="21381971">
            <a:off x="3614826" y="3410644"/>
            <a:ext cx="1883944" cy="211384"/>
          </a:xfrm>
        </p:spPr>
        <p:txBody>
          <a:bodyPr>
            <a:normAutofit/>
          </a:bodyPr>
          <a:lstStyle>
            <a:lvl1pPr>
              <a:defRPr sz="1600"/>
            </a:lvl1pPr>
          </a:lstStyle>
          <a:p>
            <a:pPr lvl="0"/>
            <a:r>
              <a:rPr lang="en-US" dirty="0" smtClean="0"/>
              <a:t>Add Your Subtitle</a:t>
            </a:r>
            <a:endParaRPr lang="en-US" dirty="0"/>
          </a:p>
        </p:txBody>
      </p:sp>
      <p:sp>
        <p:nvSpPr>
          <p:cNvPr id="5" name="Title 1"/>
          <p:cNvSpPr>
            <a:spLocks noGrp="1"/>
          </p:cNvSpPr>
          <p:nvPr>
            <p:ph type="title" hasCustomPrompt="1"/>
          </p:nvPr>
        </p:nvSpPr>
        <p:spPr>
          <a:xfrm rot="21440812">
            <a:off x="1174096" y="1766750"/>
            <a:ext cx="6432012" cy="1591442"/>
          </a:xfrm>
        </p:spPr>
        <p:txBody>
          <a:bodyPr/>
          <a:lstStyle/>
          <a:p>
            <a:r>
              <a:rPr lang="en-US" dirty="0" smtClean="0"/>
              <a:t>Add Your 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1542143"/>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68313" y="1542143"/>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68313" y="1542143"/>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
        <p:nvSpPr>
          <p:cNvPr id="2" name="Title 1"/>
          <p:cNvSpPr>
            <a:spLocks noGrp="1"/>
          </p:cNvSpPr>
          <p:nvPr>
            <p:ph type="title" hasCustomPrompt="1"/>
          </p:nvPr>
        </p:nvSpPr>
        <p:spPr>
          <a:xfrm rot="21427123">
            <a:off x="2891573" y="279539"/>
            <a:ext cx="3298948" cy="878548"/>
          </a:xfrm>
        </p:spPr>
        <p:txBody>
          <a:bodyPr>
            <a:normAutofit/>
          </a:bodyPr>
          <a:lstStyle>
            <a:lvl1pPr>
              <a:defRPr sz="1600"/>
            </a:lvl1pPr>
          </a:lstStyle>
          <a:p>
            <a:r>
              <a:rPr lang="en-US" dirty="0" smtClean="0"/>
              <a:t>Add Your Title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435416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5/9/2017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chemeClr val="tx1"/>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tx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tx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094058"/>
            <a:ext cx="8211824" cy="3255740"/>
          </a:xfrm>
        </p:spPr>
        <p:txBody>
          <a:bodyPr>
            <a:noAutofit/>
          </a:bodyPr>
          <a:lstStyle/>
          <a:p>
            <a:pPr algn="l"/>
            <a:r>
              <a:rPr lang="en-US" sz="1800" dirty="0"/>
              <a:t/>
            </a:r>
            <a:br>
              <a:rPr lang="en-US" sz="1800" dirty="0"/>
            </a:br>
            <a:r>
              <a:rPr lang="en-US" sz="2400" b="1" i="1" dirty="0"/>
              <a:t>4 </a:t>
            </a:r>
            <a:r>
              <a:rPr lang="en-US" sz="2400" i="1" dirty="0"/>
              <a:t>Wherefore, my brethren, ye also are become dead to the law by the body of Christ; </a:t>
            </a:r>
            <a:r>
              <a:rPr lang="en-US" sz="2400" b="1" i="1" u="sng" dirty="0"/>
              <a:t>that ye should be married to another, even to him who is raised from the dead, that we should bring forth fruit unto God.</a:t>
            </a:r>
            <a:endParaRPr lang="en-US" sz="2400" i="1"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3200" b="1" u="sng" dirty="0" smtClean="0"/>
              <a:t>Review</a:t>
            </a:r>
            <a:endParaRPr lang="en-US" sz="3200" b="1" dirty="0"/>
          </a:p>
        </p:txBody>
      </p:sp>
    </p:spTree>
    <p:extLst>
      <p:ext uri="{BB962C8B-B14F-4D97-AF65-F5344CB8AC3E}">
        <p14:creationId xmlns:p14="http://schemas.microsoft.com/office/powerpoint/2010/main" val="150587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2271635"/>
            <a:ext cx="8211824" cy="3255740"/>
          </a:xfrm>
        </p:spPr>
        <p:txBody>
          <a:bodyPr>
            <a:noAutofit/>
          </a:bodyPr>
          <a:lstStyle/>
          <a:p>
            <a:pPr algn="l"/>
            <a:endParaRPr lang="en-US" b="1" i="1" dirty="0" smtClean="0"/>
          </a:p>
          <a:p>
            <a:pPr algn="l"/>
            <a:r>
              <a:rPr lang="en-US" sz="2400" i="1" dirty="0"/>
              <a:t>15 For that which I do I allow not: for what I would, that do I not; but what I hate, that do I.</a:t>
            </a:r>
          </a:p>
          <a:p>
            <a:pPr algn="l"/>
            <a:endParaRPr lang="en-US" b="1" i="1" dirty="0"/>
          </a:p>
          <a:p>
            <a:pPr algn="l"/>
            <a:r>
              <a:rPr lang="en-US" b="1" i="1" dirty="0" smtClean="0"/>
              <a:t>What </a:t>
            </a:r>
            <a:r>
              <a:rPr lang="en-US" b="1" i="1" dirty="0"/>
              <a:t>are the sins that distract you from doing what you know you should?</a:t>
            </a:r>
            <a:r>
              <a:rPr lang="en-US" sz="2400" dirty="0"/>
              <a:t/>
            </a:r>
            <a:br>
              <a:rPr lang="en-US" sz="2400" dirty="0"/>
            </a:br>
            <a:endParaRPr lang="en-US" sz="2400" dirty="0" smtClean="0"/>
          </a:p>
          <a:p>
            <a:pPr algn="l"/>
            <a:r>
              <a:rPr lang="en-US" sz="2400" dirty="0"/>
              <a:t/>
            </a:r>
            <a:br>
              <a:rPr lang="en-US" sz="2400" dirty="0"/>
            </a:br>
            <a:endParaRPr lang="en-US" sz="2400" dirty="0"/>
          </a:p>
          <a:p>
            <a:pPr algn="l"/>
            <a:r>
              <a:rPr lang="en-US" sz="2400" dirty="0"/>
              <a:t/>
            </a:r>
            <a:br>
              <a:rPr lang="en-US" sz="2400" dirty="0"/>
            </a:br>
            <a:r>
              <a:rPr lang="en-US" sz="2400" dirty="0"/>
              <a:t/>
            </a:r>
            <a:br>
              <a:rPr lang="en-US" sz="2400" dirty="0"/>
            </a:br>
            <a:endParaRPr lang="en-US" sz="2400"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2800" b="1" u="sng" dirty="0" smtClean="0"/>
              <a:t>Sin is a Hindrance</a:t>
            </a:r>
            <a:endParaRPr lang="en-US" sz="2800" b="1" dirty="0"/>
          </a:p>
        </p:txBody>
      </p:sp>
    </p:spTree>
    <p:extLst>
      <p:ext uri="{BB962C8B-B14F-4D97-AF65-F5344CB8AC3E}">
        <p14:creationId xmlns:p14="http://schemas.microsoft.com/office/powerpoint/2010/main" val="3356264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2271635"/>
            <a:ext cx="8211824" cy="3255740"/>
          </a:xfrm>
        </p:spPr>
        <p:txBody>
          <a:bodyPr>
            <a:noAutofit/>
          </a:bodyPr>
          <a:lstStyle/>
          <a:p>
            <a:pPr algn="l"/>
            <a:r>
              <a:rPr lang="en-US" sz="2400" i="1" dirty="0"/>
              <a:t>16 If then I do that which I would not, I consent unto the law that it is good</a:t>
            </a:r>
            <a:r>
              <a:rPr lang="en-US" sz="2400" i="1" dirty="0" smtClean="0"/>
              <a:t>.</a:t>
            </a:r>
          </a:p>
          <a:p>
            <a:pPr algn="l"/>
            <a:endParaRPr lang="en-US" sz="2400" dirty="0"/>
          </a:p>
          <a:p>
            <a:pPr algn="l" fontAlgn="base"/>
            <a:r>
              <a:rPr lang="en-US" sz="2400" b="1" i="1" dirty="0" err="1"/>
              <a:t>def</a:t>
            </a:r>
            <a:r>
              <a:rPr lang="en-US" sz="2400" b="1" i="1" dirty="0"/>
              <a:t> consent</a:t>
            </a:r>
            <a:r>
              <a:rPr lang="en-US" sz="2400" dirty="0"/>
              <a:t> - to permit, approve, or agree; or </a:t>
            </a:r>
            <a:r>
              <a:rPr lang="en-US" sz="2400" dirty="0" smtClean="0"/>
              <a:t>YIELD</a:t>
            </a:r>
            <a:endParaRPr lang="en-US" sz="2400" dirty="0"/>
          </a:p>
          <a:p>
            <a:pPr algn="l"/>
            <a:r>
              <a:rPr lang="en-US" sz="2400" dirty="0"/>
              <a:t/>
            </a:r>
            <a:br>
              <a:rPr lang="en-US" sz="2400" dirty="0"/>
            </a:br>
            <a:endParaRPr lang="en-US" sz="2400" dirty="0" smtClean="0"/>
          </a:p>
          <a:p>
            <a:pPr algn="l"/>
            <a:r>
              <a:rPr lang="en-US" sz="2400" dirty="0"/>
              <a:t/>
            </a:r>
            <a:br>
              <a:rPr lang="en-US" sz="2400" dirty="0"/>
            </a:br>
            <a:endParaRPr lang="en-US" sz="2400" dirty="0"/>
          </a:p>
          <a:p>
            <a:pPr algn="l"/>
            <a:r>
              <a:rPr lang="en-US" sz="2400" dirty="0"/>
              <a:t/>
            </a:r>
            <a:br>
              <a:rPr lang="en-US" sz="2400" dirty="0"/>
            </a:br>
            <a:r>
              <a:rPr lang="en-US" sz="2400" dirty="0"/>
              <a:t/>
            </a:r>
            <a:br>
              <a:rPr lang="en-US" sz="2400" dirty="0"/>
            </a:br>
            <a:endParaRPr lang="en-US" sz="2400"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2800" b="1" u="sng" dirty="0" smtClean="0"/>
              <a:t>Sin Declares that Sin is Good</a:t>
            </a:r>
            <a:endParaRPr lang="en-US" sz="2800" b="1" dirty="0"/>
          </a:p>
        </p:txBody>
      </p:sp>
    </p:spTree>
    <p:extLst>
      <p:ext uri="{BB962C8B-B14F-4D97-AF65-F5344CB8AC3E}">
        <p14:creationId xmlns:p14="http://schemas.microsoft.com/office/powerpoint/2010/main" val="3605953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645109"/>
            <a:ext cx="8160063" cy="4354160"/>
          </a:xfrm>
        </p:spPr>
        <p:txBody>
          <a:bodyPr>
            <a:noAutofit/>
          </a:bodyPr>
          <a:lstStyle/>
          <a:p>
            <a:pPr algn="l"/>
            <a:r>
              <a:rPr lang="en-US" sz="4000" b="1" dirty="0" smtClean="0"/>
              <a:t>KEY POINT #2</a:t>
            </a:r>
          </a:p>
          <a:p>
            <a:pPr algn="l" fontAlgn="base"/>
            <a:r>
              <a:rPr lang="en-US" b="1" dirty="0" smtClean="0"/>
              <a:t>Our </a:t>
            </a:r>
            <a:r>
              <a:rPr lang="en-US" b="1" dirty="0"/>
              <a:t>yielding to sin establishes that sin is a </a:t>
            </a:r>
            <a:r>
              <a:rPr lang="en-US" b="1" dirty="0" smtClean="0"/>
              <a:t>virtue.</a:t>
            </a:r>
            <a:endParaRPr lang="en-US" b="1" dirty="0"/>
          </a:p>
        </p:txBody>
      </p:sp>
    </p:spTree>
    <p:extLst>
      <p:ext uri="{BB962C8B-B14F-4D97-AF65-F5344CB8AC3E}">
        <p14:creationId xmlns:p14="http://schemas.microsoft.com/office/powerpoint/2010/main" val="2383826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2271635"/>
            <a:ext cx="8211824" cy="3255740"/>
          </a:xfrm>
        </p:spPr>
        <p:txBody>
          <a:bodyPr>
            <a:noAutofit/>
          </a:bodyPr>
          <a:lstStyle/>
          <a:p>
            <a:pPr algn="l"/>
            <a:r>
              <a:rPr lang="en-US" sz="2400" i="1" dirty="0"/>
              <a:t>Judges 16:23 Then the lords of the Philistines gathered them together for to offer a great sacrifice unto Dagon their god, and to rejoice: for they said, Our god hath delivered Samson our enemy into our hand. 24 And when the people saw him, they praised their god: for they said, Our god hath delivered into our hands our enemy, and the destroyer of our country, which slew many of us</a:t>
            </a:r>
            <a:r>
              <a:rPr lang="en-US" sz="2400" i="1" dirty="0" smtClean="0"/>
              <a:t>.</a:t>
            </a:r>
            <a:r>
              <a:rPr lang="en-US" sz="2400" dirty="0"/>
              <a:t/>
            </a:r>
            <a:br>
              <a:rPr lang="en-US" sz="2400" dirty="0"/>
            </a:br>
            <a:endParaRPr lang="en-US" sz="2400" dirty="0" smtClean="0"/>
          </a:p>
          <a:p>
            <a:pPr algn="l"/>
            <a:r>
              <a:rPr lang="en-US" sz="2400" dirty="0"/>
              <a:t/>
            </a:r>
            <a:br>
              <a:rPr lang="en-US" sz="2400" dirty="0"/>
            </a:br>
            <a:endParaRPr lang="en-US" sz="2400" dirty="0"/>
          </a:p>
          <a:p>
            <a:pPr algn="l"/>
            <a:r>
              <a:rPr lang="en-US" sz="2400" dirty="0"/>
              <a:t/>
            </a:r>
            <a:br>
              <a:rPr lang="en-US" sz="2400" dirty="0"/>
            </a:br>
            <a:r>
              <a:rPr lang="en-US" sz="2400" dirty="0"/>
              <a:t/>
            </a:r>
            <a:br>
              <a:rPr lang="en-US" sz="2400" dirty="0"/>
            </a:br>
            <a:endParaRPr lang="en-US" sz="2400"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2800" b="1" u="sng" dirty="0" smtClean="0"/>
              <a:t>Sin Declares that Sin is Good</a:t>
            </a:r>
            <a:endParaRPr lang="en-US" sz="2800" b="1" dirty="0"/>
          </a:p>
        </p:txBody>
      </p:sp>
    </p:spTree>
    <p:extLst>
      <p:ext uri="{BB962C8B-B14F-4D97-AF65-F5344CB8AC3E}">
        <p14:creationId xmlns:p14="http://schemas.microsoft.com/office/powerpoint/2010/main" val="193814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77500" lnSpcReduction="20000"/>
          </a:bodyPr>
          <a:lstStyle/>
          <a:p>
            <a:pPr algn="l"/>
            <a:r>
              <a:rPr lang="en-US" sz="2800" i="1" dirty="0" smtClean="0"/>
              <a:t>Romans 7:17 </a:t>
            </a:r>
            <a:r>
              <a:rPr lang="en-US" sz="2800" i="1" dirty="0"/>
              <a:t>Now then it is no more I that do it, but sin that </a:t>
            </a:r>
            <a:r>
              <a:rPr lang="en-US" sz="2800" i="1" dirty="0" err="1"/>
              <a:t>dwelleth</a:t>
            </a:r>
            <a:r>
              <a:rPr lang="en-US" sz="2800" i="1" dirty="0"/>
              <a:t> in me</a:t>
            </a:r>
            <a:r>
              <a:rPr lang="en-US" sz="2800" i="1" dirty="0" smtClean="0"/>
              <a:t>.</a:t>
            </a:r>
          </a:p>
          <a:p>
            <a:pPr algn="l"/>
            <a:endParaRPr lang="en-US" sz="2800" i="1" dirty="0"/>
          </a:p>
          <a:p>
            <a:pPr algn="l"/>
            <a:r>
              <a:rPr lang="en-US" sz="2800" i="1" dirty="0" smtClean="0"/>
              <a:t>Then: You once had a sinful nature and a sinful inclination.</a:t>
            </a:r>
          </a:p>
          <a:p>
            <a:pPr algn="l"/>
            <a:endParaRPr lang="en-US" sz="2800" i="1" dirty="0" smtClean="0"/>
          </a:p>
          <a:p>
            <a:pPr algn="l"/>
            <a:r>
              <a:rPr lang="en-US" sz="2800" i="1" dirty="0" smtClean="0"/>
              <a:t>Now: You are now co-inhabited by both a spiritual nature and a sinful inclination.</a:t>
            </a:r>
            <a:endParaRPr lang="en-US" sz="2800" dirty="0"/>
          </a:p>
          <a:p>
            <a:pPr algn="l"/>
            <a:r>
              <a:rPr lang="en-US" sz="2400" dirty="0"/>
              <a:t/>
            </a:r>
            <a:br>
              <a:rPr lang="en-US" sz="2400" dirty="0"/>
            </a:br>
            <a:r>
              <a:rPr lang="en-US" sz="2400" dirty="0"/>
              <a:t/>
            </a:r>
            <a:br>
              <a:rPr lang="en-US" sz="2400" dirty="0"/>
            </a:br>
            <a:endParaRPr lang="en-US" sz="2400" dirty="0"/>
          </a:p>
        </p:txBody>
      </p:sp>
      <p:sp>
        <p:nvSpPr>
          <p:cNvPr id="3" name="Title 2"/>
          <p:cNvSpPr>
            <a:spLocks noGrp="1"/>
          </p:cNvSpPr>
          <p:nvPr>
            <p:ph type="title"/>
          </p:nvPr>
        </p:nvSpPr>
        <p:spPr>
          <a:xfrm rot="21427123">
            <a:off x="2554116" y="222089"/>
            <a:ext cx="4040214" cy="878548"/>
          </a:xfrm>
        </p:spPr>
        <p:txBody>
          <a:bodyPr>
            <a:noAutofit/>
          </a:bodyPr>
          <a:lstStyle/>
          <a:p>
            <a:r>
              <a:rPr lang="en-US" sz="2800" b="1" u="sng" dirty="0" smtClean="0"/>
              <a:t>Persuasiveness of Sin</a:t>
            </a:r>
            <a:endParaRPr lang="en-US" sz="2800" b="1" u="sng" dirty="0"/>
          </a:p>
        </p:txBody>
      </p:sp>
    </p:spTree>
    <p:extLst>
      <p:ext uri="{BB962C8B-B14F-4D97-AF65-F5344CB8AC3E}">
        <p14:creationId xmlns:p14="http://schemas.microsoft.com/office/powerpoint/2010/main" val="2769522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85000" lnSpcReduction="10000"/>
          </a:bodyPr>
          <a:lstStyle/>
          <a:p>
            <a:pPr algn="l"/>
            <a:r>
              <a:rPr lang="en-US" i="1" dirty="0"/>
              <a:t>18 For I know that in me (that is, in my flesh,) </a:t>
            </a:r>
            <a:r>
              <a:rPr lang="en-US" i="1" dirty="0" err="1"/>
              <a:t>dwelleth</a:t>
            </a:r>
            <a:r>
              <a:rPr lang="en-US" i="1" dirty="0"/>
              <a:t> no good thing: for to will is present with me; but how to perform that which is good I find not</a:t>
            </a:r>
            <a:r>
              <a:rPr lang="en-US" i="1" dirty="0" smtClean="0"/>
              <a:t>.</a:t>
            </a:r>
          </a:p>
          <a:p>
            <a:pPr algn="l"/>
            <a:endParaRPr lang="en-US" sz="2400" i="1" dirty="0"/>
          </a:p>
          <a:p>
            <a:pPr algn="l"/>
            <a:r>
              <a:rPr lang="en-US" b="1" dirty="0" smtClean="0"/>
              <a:t>If we live a split identity, it is because we are not </a:t>
            </a:r>
            <a:r>
              <a:rPr lang="en-US" b="1" dirty="0"/>
              <a:t>making the connection </a:t>
            </a:r>
            <a:r>
              <a:rPr lang="en-US" b="1" dirty="0" smtClean="0"/>
              <a:t>our identity and our life.</a:t>
            </a:r>
            <a:r>
              <a:rPr lang="en-US" sz="2400" dirty="0"/>
              <a:t/>
            </a:r>
            <a:br>
              <a:rPr lang="en-US" sz="2400" dirty="0"/>
            </a:br>
            <a:r>
              <a:rPr lang="en-US" sz="2400" dirty="0"/>
              <a:t/>
            </a:r>
            <a:br>
              <a:rPr lang="en-US" sz="2400" dirty="0"/>
            </a:br>
            <a:endParaRPr lang="en-US" sz="2400" dirty="0"/>
          </a:p>
        </p:txBody>
      </p:sp>
      <p:sp>
        <p:nvSpPr>
          <p:cNvPr id="3" name="Title 2"/>
          <p:cNvSpPr>
            <a:spLocks noGrp="1"/>
          </p:cNvSpPr>
          <p:nvPr>
            <p:ph type="title"/>
          </p:nvPr>
        </p:nvSpPr>
        <p:spPr>
          <a:xfrm rot="21427123">
            <a:off x="2554116" y="222089"/>
            <a:ext cx="4040214" cy="878548"/>
          </a:xfrm>
        </p:spPr>
        <p:txBody>
          <a:bodyPr>
            <a:noAutofit/>
          </a:bodyPr>
          <a:lstStyle/>
          <a:p>
            <a:r>
              <a:rPr lang="en-US" sz="2800" b="1" u="sng" dirty="0" smtClean="0"/>
              <a:t>Persuasiveness of Sin</a:t>
            </a:r>
            <a:endParaRPr lang="en-US" sz="2800" b="1" u="sng" dirty="0"/>
          </a:p>
        </p:txBody>
      </p:sp>
    </p:spTree>
    <p:extLst>
      <p:ext uri="{BB962C8B-B14F-4D97-AF65-F5344CB8AC3E}">
        <p14:creationId xmlns:p14="http://schemas.microsoft.com/office/powerpoint/2010/main" val="342990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8313" y="1425411"/>
            <a:ext cx="8315764" cy="3239408"/>
          </a:xfrm>
        </p:spPr>
        <p:txBody>
          <a:bodyPr>
            <a:noAutofit/>
          </a:bodyPr>
          <a:lstStyle/>
          <a:p>
            <a:pPr algn="l"/>
            <a:r>
              <a:rPr lang="en-US" sz="2400" i="1" dirty="0"/>
              <a:t>19 For the good that I would I do not: but the evil which I would not, that I </a:t>
            </a:r>
            <a:r>
              <a:rPr lang="en-US" sz="2400" i="1" dirty="0" smtClean="0"/>
              <a:t>do.</a:t>
            </a:r>
            <a:r>
              <a:rPr lang="en-US" sz="2400" dirty="0" smtClean="0"/>
              <a:t> </a:t>
            </a:r>
            <a:r>
              <a:rPr lang="en-US" sz="2400" i="1" dirty="0" smtClean="0"/>
              <a:t>20 </a:t>
            </a:r>
            <a:r>
              <a:rPr lang="en-US" sz="2400" i="1" dirty="0"/>
              <a:t>Now if I do that I would not, it is no more I that do it, but sin that </a:t>
            </a:r>
            <a:r>
              <a:rPr lang="en-US" sz="2400" i="1" dirty="0" err="1"/>
              <a:t>dwelleth</a:t>
            </a:r>
            <a:r>
              <a:rPr lang="en-US" sz="2400" i="1" dirty="0"/>
              <a:t> in </a:t>
            </a:r>
            <a:r>
              <a:rPr lang="en-US" sz="2400" i="1" dirty="0" smtClean="0"/>
              <a:t>me.</a:t>
            </a:r>
            <a:r>
              <a:rPr lang="en-US" sz="2400" dirty="0" smtClean="0"/>
              <a:t> </a:t>
            </a:r>
            <a:r>
              <a:rPr lang="en-US" sz="2400" b="1" i="1" u="sng" dirty="0" smtClean="0"/>
              <a:t>21 </a:t>
            </a:r>
            <a:r>
              <a:rPr lang="en-US" sz="2400" b="1" i="1" u="sng" dirty="0"/>
              <a:t>I find then a law, that, when I would do good, evil is present with </a:t>
            </a:r>
            <a:r>
              <a:rPr lang="en-US" sz="2400" b="1" i="1" u="sng" dirty="0" smtClean="0"/>
              <a:t>me.</a:t>
            </a:r>
            <a:r>
              <a:rPr lang="en-US" sz="2400" u="sng" dirty="0" smtClean="0"/>
              <a:t> </a:t>
            </a:r>
            <a:r>
              <a:rPr lang="en-US" sz="2400" i="1" dirty="0" smtClean="0"/>
              <a:t>22 </a:t>
            </a:r>
            <a:r>
              <a:rPr lang="en-US" sz="2400" i="1" dirty="0"/>
              <a:t>For I delight in the law of God after the inward </a:t>
            </a:r>
            <a:r>
              <a:rPr lang="en-US" sz="2400" i="1" dirty="0" smtClean="0"/>
              <a:t>man</a:t>
            </a:r>
            <a:r>
              <a:rPr lang="en-US" sz="2400" b="1" i="1" dirty="0" smtClean="0"/>
              <a:t>:</a:t>
            </a:r>
            <a:r>
              <a:rPr lang="en-US" sz="2400" dirty="0" smtClean="0"/>
              <a:t> </a:t>
            </a:r>
            <a:r>
              <a:rPr lang="en-US" sz="2400" i="1" dirty="0" smtClean="0"/>
              <a:t>23 </a:t>
            </a:r>
            <a:r>
              <a:rPr lang="en-US" sz="2400" i="1" dirty="0"/>
              <a:t>But I see another law in </a:t>
            </a:r>
            <a:r>
              <a:rPr lang="en-US" sz="2400" i="1" dirty="0" smtClean="0"/>
              <a:t>my members</a:t>
            </a:r>
            <a:r>
              <a:rPr lang="en-US" sz="2400" i="1" dirty="0"/>
              <a:t>, warring against the law of my mind, and bringing me into captivity to the law of sin which is in my </a:t>
            </a:r>
            <a:r>
              <a:rPr lang="en-US" sz="2400" i="1" dirty="0" smtClean="0"/>
              <a:t>members.</a:t>
            </a:r>
            <a:r>
              <a:rPr lang="en-US" sz="2400" dirty="0" smtClean="0"/>
              <a:t> </a:t>
            </a:r>
            <a:r>
              <a:rPr lang="en-US" sz="2400" dirty="0"/>
              <a:t/>
            </a:r>
            <a:br>
              <a:rPr lang="en-US" sz="2400" dirty="0"/>
            </a:br>
            <a:endParaRPr lang="en-US" sz="2400" dirty="0"/>
          </a:p>
        </p:txBody>
      </p:sp>
      <p:sp>
        <p:nvSpPr>
          <p:cNvPr id="3" name="Title 2"/>
          <p:cNvSpPr>
            <a:spLocks noGrp="1"/>
          </p:cNvSpPr>
          <p:nvPr>
            <p:ph type="title"/>
          </p:nvPr>
        </p:nvSpPr>
        <p:spPr>
          <a:xfrm rot="21427123">
            <a:off x="2554116" y="222089"/>
            <a:ext cx="4040214" cy="878548"/>
          </a:xfrm>
        </p:spPr>
        <p:txBody>
          <a:bodyPr>
            <a:noAutofit/>
          </a:bodyPr>
          <a:lstStyle/>
          <a:p>
            <a:r>
              <a:rPr lang="en-US" sz="2800" b="1" u="sng" dirty="0"/>
              <a:t>The Law of Ongoing Temptation</a:t>
            </a:r>
          </a:p>
        </p:txBody>
      </p:sp>
    </p:spTree>
    <p:extLst>
      <p:ext uri="{BB962C8B-B14F-4D97-AF65-F5344CB8AC3E}">
        <p14:creationId xmlns:p14="http://schemas.microsoft.com/office/powerpoint/2010/main" val="110745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8313" y="1425411"/>
            <a:ext cx="8315764" cy="3239408"/>
          </a:xfrm>
        </p:spPr>
        <p:txBody>
          <a:bodyPr>
            <a:noAutofit/>
          </a:bodyPr>
          <a:lstStyle/>
          <a:p>
            <a:pPr algn="l" fontAlgn="base"/>
            <a:r>
              <a:rPr lang="en-US" sz="2400" dirty="0"/>
              <a:t>Paul observes these aspects of his life unfolding and then establishes a governing rule within himself</a:t>
            </a:r>
            <a:r>
              <a:rPr lang="en-US" sz="2400" dirty="0" smtClean="0"/>
              <a:t>.</a:t>
            </a:r>
          </a:p>
          <a:p>
            <a:pPr algn="l" fontAlgn="base"/>
            <a:r>
              <a:rPr lang="en-US" sz="2400" dirty="0" smtClean="0"/>
              <a:t> </a:t>
            </a:r>
            <a:endParaRPr lang="en-US" sz="2400" dirty="0"/>
          </a:p>
          <a:p>
            <a:pPr algn="l"/>
            <a:r>
              <a:rPr lang="en-US" sz="2400" dirty="0" smtClean="0"/>
              <a:t>Law of Evil: When </a:t>
            </a:r>
            <a:r>
              <a:rPr lang="en-US" sz="2400" dirty="0"/>
              <a:t>I want to follow God, my sin is lurking in my shadow</a:t>
            </a:r>
          </a:p>
          <a:p>
            <a:pPr algn="l"/>
            <a:r>
              <a:rPr lang="en-US" sz="2400" dirty="0"/>
              <a:t/>
            </a:r>
            <a:br>
              <a:rPr lang="en-US" sz="2400" dirty="0"/>
            </a:br>
            <a:endParaRPr lang="en-US" sz="2400" dirty="0"/>
          </a:p>
        </p:txBody>
      </p:sp>
      <p:sp>
        <p:nvSpPr>
          <p:cNvPr id="3" name="Title 2"/>
          <p:cNvSpPr>
            <a:spLocks noGrp="1"/>
          </p:cNvSpPr>
          <p:nvPr>
            <p:ph type="title"/>
          </p:nvPr>
        </p:nvSpPr>
        <p:spPr>
          <a:xfrm rot="21427123">
            <a:off x="2554116" y="222089"/>
            <a:ext cx="4040214" cy="878548"/>
          </a:xfrm>
        </p:spPr>
        <p:txBody>
          <a:bodyPr>
            <a:noAutofit/>
          </a:bodyPr>
          <a:lstStyle/>
          <a:p>
            <a:r>
              <a:rPr lang="en-US" sz="2800" b="1" u="sng" dirty="0"/>
              <a:t>The Law of Ongoing Temptation</a:t>
            </a:r>
          </a:p>
        </p:txBody>
      </p:sp>
    </p:spTree>
    <p:extLst>
      <p:ext uri="{BB962C8B-B14F-4D97-AF65-F5344CB8AC3E}">
        <p14:creationId xmlns:p14="http://schemas.microsoft.com/office/powerpoint/2010/main" val="3841583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8313" y="1425411"/>
            <a:ext cx="8315764" cy="3239408"/>
          </a:xfrm>
        </p:spPr>
        <p:txBody>
          <a:bodyPr>
            <a:noAutofit/>
          </a:bodyPr>
          <a:lstStyle/>
          <a:p>
            <a:pPr algn="l" fontAlgn="base"/>
            <a:r>
              <a:rPr lang="en-US" sz="2400" dirty="0" smtClean="0"/>
              <a:t>This is why he cries out…</a:t>
            </a:r>
          </a:p>
          <a:p>
            <a:pPr algn="l" fontAlgn="base"/>
            <a:endParaRPr lang="en-US" sz="2400" dirty="0"/>
          </a:p>
          <a:p>
            <a:r>
              <a:rPr lang="en-US" i="1" dirty="0"/>
              <a:t>24 O wretched man that I am! who shall deliver me from the body of this death?</a:t>
            </a:r>
            <a:endParaRPr lang="en-US" sz="2400" dirty="0"/>
          </a:p>
          <a:p>
            <a:pPr algn="l"/>
            <a:r>
              <a:rPr lang="en-US" sz="2400" dirty="0"/>
              <a:t/>
            </a:r>
            <a:br>
              <a:rPr lang="en-US" sz="2400" dirty="0"/>
            </a:br>
            <a:endParaRPr lang="en-US" sz="2400" dirty="0"/>
          </a:p>
        </p:txBody>
      </p:sp>
      <p:sp>
        <p:nvSpPr>
          <p:cNvPr id="3" name="Title 2"/>
          <p:cNvSpPr>
            <a:spLocks noGrp="1"/>
          </p:cNvSpPr>
          <p:nvPr>
            <p:ph type="title"/>
          </p:nvPr>
        </p:nvSpPr>
        <p:spPr>
          <a:xfrm rot="21427123">
            <a:off x="2554116" y="222089"/>
            <a:ext cx="4040214" cy="878548"/>
          </a:xfrm>
        </p:spPr>
        <p:txBody>
          <a:bodyPr>
            <a:noAutofit/>
          </a:bodyPr>
          <a:lstStyle/>
          <a:p>
            <a:r>
              <a:rPr lang="en-US" sz="2800" b="1" u="sng" dirty="0"/>
              <a:t>The Law of Ongoing Temptation</a:t>
            </a:r>
          </a:p>
        </p:txBody>
      </p:sp>
    </p:spTree>
    <p:extLst>
      <p:ext uri="{BB962C8B-B14F-4D97-AF65-F5344CB8AC3E}">
        <p14:creationId xmlns:p14="http://schemas.microsoft.com/office/powerpoint/2010/main" val="1169902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8313" y="1425411"/>
            <a:ext cx="8315764" cy="3239408"/>
          </a:xfrm>
        </p:spPr>
        <p:txBody>
          <a:bodyPr>
            <a:noAutofit/>
          </a:bodyPr>
          <a:lstStyle/>
          <a:p>
            <a:pPr algn="l" fontAlgn="base"/>
            <a:r>
              <a:rPr lang="en-US" sz="2400" dirty="0" smtClean="0"/>
              <a:t>This is why he cries out…</a:t>
            </a:r>
          </a:p>
          <a:p>
            <a:pPr algn="l" fontAlgn="base"/>
            <a:endParaRPr lang="en-US" sz="2400" dirty="0"/>
          </a:p>
          <a:p>
            <a:r>
              <a:rPr lang="en-US" i="1" dirty="0"/>
              <a:t>24 O wretched man that I am! who shall deliver me from the body of this death?</a:t>
            </a:r>
            <a:endParaRPr lang="en-US" sz="2400" dirty="0"/>
          </a:p>
          <a:p>
            <a:pPr algn="l"/>
            <a:r>
              <a:rPr lang="en-US" sz="2400" dirty="0"/>
              <a:t/>
            </a:r>
            <a:br>
              <a:rPr lang="en-US" sz="2400" dirty="0"/>
            </a:br>
            <a:endParaRPr lang="en-US" sz="2400" dirty="0"/>
          </a:p>
        </p:txBody>
      </p:sp>
      <p:sp>
        <p:nvSpPr>
          <p:cNvPr id="3" name="Title 2"/>
          <p:cNvSpPr>
            <a:spLocks noGrp="1"/>
          </p:cNvSpPr>
          <p:nvPr>
            <p:ph type="title"/>
          </p:nvPr>
        </p:nvSpPr>
        <p:spPr>
          <a:xfrm rot="21427123">
            <a:off x="2554116" y="222089"/>
            <a:ext cx="4040214" cy="878548"/>
          </a:xfrm>
        </p:spPr>
        <p:txBody>
          <a:bodyPr>
            <a:noAutofit/>
          </a:bodyPr>
          <a:lstStyle/>
          <a:p>
            <a:r>
              <a:rPr lang="en-US" sz="2800" b="1" u="sng" dirty="0"/>
              <a:t>The Law of Ongoing Temptation</a:t>
            </a:r>
          </a:p>
        </p:txBody>
      </p:sp>
    </p:spTree>
    <p:extLst>
      <p:ext uri="{BB962C8B-B14F-4D97-AF65-F5344CB8AC3E}">
        <p14:creationId xmlns:p14="http://schemas.microsoft.com/office/powerpoint/2010/main" val="191260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249700"/>
            <a:ext cx="8211824" cy="3255740"/>
          </a:xfrm>
        </p:spPr>
        <p:txBody>
          <a:bodyPr>
            <a:noAutofit/>
          </a:bodyPr>
          <a:lstStyle/>
          <a:p>
            <a:pPr algn="l"/>
            <a:r>
              <a:rPr lang="en-US" sz="2400" dirty="0" smtClean="0"/>
              <a:t>Paul illustrates for us our relationship to the law (religious adherence) and our relationship to Jesus Christ.</a:t>
            </a:r>
          </a:p>
          <a:p>
            <a:pPr algn="l"/>
            <a:endParaRPr lang="en-US" sz="2400" dirty="0"/>
          </a:p>
          <a:p>
            <a:pPr algn="l"/>
            <a:r>
              <a:rPr lang="en-US" sz="2400" dirty="0" smtClean="0"/>
              <a:t>He pictures the law as our old husband (duty) and Jesus as our new husband (freedom)</a:t>
            </a:r>
            <a:endParaRPr lang="en-US" sz="2400" dirty="0"/>
          </a:p>
          <a:p>
            <a:pPr algn="l"/>
            <a:r>
              <a:rPr lang="en-US" sz="2000" dirty="0"/>
              <a:t/>
            </a:r>
            <a:br>
              <a:rPr lang="en-US" sz="2000" dirty="0"/>
            </a:br>
            <a:r>
              <a:rPr lang="en-US" sz="2000" dirty="0"/>
              <a:t/>
            </a:r>
            <a:br>
              <a:rPr lang="en-US" sz="2000" dirty="0"/>
            </a:br>
            <a:endParaRPr lang="en-US" sz="2000" i="1"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3200" b="1" u="sng" dirty="0" smtClean="0"/>
              <a:t>Review</a:t>
            </a:r>
            <a:endParaRPr lang="en-US" sz="3200" b="1" dirty="0"/>
          </a:p>
        </p:txBody>
      </p:sp>
    </p:spTree>
    <p:extLst>
      <p:ext uri="{BB962C8B-B14F-4D97-AF65-F5344CB8AC3E}">
        <p14:creationId xmlns:p14="http://schemas.microsoft.com/office/powerpoint/2010/main" val="2431359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8313" y="1425411"/>
            <a:ext cx="8315764" cy="3239408"/>
          </a:xfrm>
        </p:spPr>
        <p:txBody>
          <a:bodyPr>
            <a:noAutofit/>
          </a:bodyPr>
          <a:lstStyle/>
          <a:p>
            <a:pPr algn="l"/>
            <a:r>
              <a:rPr lang="en-US" sz="2400" i="1" dirty="0"/>
              <a:t>25 I thank God through Jesus Christ our Lord. So then with the mind I myself serve the law of God; but with the flesh the law of sin</a:t>
            </a:r>
            <a:r>
              <a:rPr lang="en-US" sz="2400" i="1" dirty="0" smtClean="0"/>
              <a:t>.</a:t>
            </a:r>
            <a:r>
              <a:rPr lang="en-US" sz="2400" i="1" dirty="0"/>
              <a:t> Romans 8:1 There is therefore now no condemnation to them which are in Christ Jesus, who walk not after the flesh, but after the Spirit. </a:t>
            </a:r>
            <a:r>
              <a:rPr lang="en-US" sz="2400" b="1" i="1" dirty="0"/>
              <a:t>2 </a:t>
            </a:r>
            <a:r>
              <a:rPr lang="en-US" sz="2400" i="1" dirty="0"/>
              <a:t>For the </a:t>
            </a:r>
            <a:r>
              <a:rPr lang="en-US" sz="2400" b="1" i="1" dirty="0"/>
              <a:t>law of the Spirit of life in Christ Jesus hath made me free from the law of sin and death. </a:t>
            </a:r>
            <a:endParaRPr lang="en-US" sz="2400" dirty="0"/>
          </a:p>
          <a:p>
            <a:pPr algn="l"/>
            <a:r>
              <a:rPr lang="en-US" sz="2400" dirty="0"/>
              <a:t/>
            </a:r>
            <a:br>
              <a:rPr lang="en-US" sz="2400" dirty="0"/>
            </a:br>
            <a:r>
              <a:rPr lang="en-US" sz="2400" dirty="0"/>
              <a:t/>
            </a:r>
            <a:br>
              <a:rPr lang="en-US" sz="2400" dirty="0"/>
            </a:br>
            <a:endParaRPr lang="en-US" sz="2400" dirty="0"/>
          </a:p>
        </p:txBody>
      </p:sp>
      <p:sp>
        <p:nvSpPr>
          <p:cNvPr id="3" name="Title 2"/>
          <p:cNvSpPr>
            <a:spLocks noGrp="1"/>
          </p:cNvSpPr>
          <p:nvPr>
            <p:ph type="title"/>
          </p:nvPr>
        </p:nvSpPr>
        <p:spPr>
          <a:xfrm rot="21427123">
            <a:off x="2554116" y="222089"/>
            <a:ext cx="4040214" cy="878548"/>
          </a:xfrm>
        </p:spPr>
        <p:txBody>
          <a:bodyPr>
            <a:noAutofit/>
          </a:bodyPr>
          <a:lstStyle/>
          <a:p>
            <a:r>
              <a:rPr lang="en-US" sz="2800" b="1" u="sng" dirty="0"/>
              <a:t>The Law of </a:t>
            </a:r>
            <a:r>
              <a:rPr lang="en-US" sz="2800" b="1" u="sng" dirty="0" smtClean="0"/>
              <a:t>the Spirit</a:t>
            </a:r>
            <a:endParaRPr lang="en-US" sz="2800" b="1" u="sng" dirty="0"/>
          </a:p>
        </p:txBody>
      </p:sp>
    </p:spTree>
    <p:extLst>
      <p:ext uri="{BB962C8B-B14F-4D97-AF65-F5344CB8AC3E}">
        <p14:creationId xmlns:p14="http://schemas.microsoft.com/office/powerpoint/2010/main" val="2328045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645109"/>
            <a:ext cx="8160063" cy="4354160"/>
          </a:xfrm>
        </p:spPr>
        <p:txBody>
          <a:bodyPr>
            <a:noAutofit/>
          </a:bodyPr>
          <a:lstStyle/>
          <a:p>
            <a:pPr algn="l"/>
            <a:r>
              <a:rPr lang="en-US" sz="4000" b="1" dirty="0" smtClean="0"/>
              <a:t>KEY POINT #3</a:t>
            </a:r>
          </a:p>
          <a:p>
            <a:pPr algn="l" fontAlgn="base"/>
            <a:r>
              <a:rPr lang="en-US" b="1" dirty="0" smtClean="0"/>
              <a:t>If </a:t>
            </a:r>
            <a:r>
              <a:rPr lang="en-US" b="1" dirty="0"/>
              <a:t>we are “under the law of the Spirit” then we are free from sin and free from condemnation </a:t>
            </a:r>
            <a:r>
              <a:rPr lang="en-US" b="1" dirty="0" smtClean="0"/>
              <a:t>(</a:t>
            </a:r>
            <a:r>
              <a:rPr lang="en-US" b="1" dirty="0"/>
              <a:t>external or personal).</a:t>
            </a:r>
          </a:p>
        </p:txBody>
      </p:sp>
    </p:spTree>
    <p:extLst>
      <p:ext uri="{BB962C8B-B14F-4D97-AF65-F5344CB8AC3E}">
        <p14:creationId xmlns:p14="http://schemas.microsoft.com/office/powerpoint/2010/main" val="3083979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8313" y="2106347"/>
            <a:ext cx="8315764" cy="3239408"/>
          </a:xfrm>
        </p:spPr>
        <p:txBody>
          <a:bodyPr>
            <a:noAutofit/>
          </a:bodyPr>
          <a:lstStyle/>
          <a:p>
            <a:pPr marL="457200" indent="-457200" algn="l" fontAlgn="base">
              <a:buAutoNum type="arabicParenR"/>
            </a:pPr>
            <a:r>
              <a:rPr lang="en-US" sz="2400" b="1" dirty="0" smtClean="0"/>
              <a:t>If </a:t>
            </a:r>
            <a:r>
              <a:rPr lang="en-US" sz="2400" b="1" dirty="0"/>
              <a:t>I am dead to sin</a:t>
            </a:r>
            <a:r>
              <a:rPr lang="en-US" sz="2400" b="1" u="sng" dirty="0"/>
              <a:t>, I don’t need to do things to cover up or hide my messes or weaknesses because God did it all. </a:t>
            </a:r>
            <a:endParaRPr lang="en-US" sz="2400" b="1" u="sng" dirty="0" smtClean="0"/>
          </a:p>
          <a:p>
            <a:pPr algn="l" fontAlgn="base"/>
            <a:endParaRPr lang="en-US" sz="2000" i="1" dirty="0" smtClean="0"/>
          </a:p>
          <a:p>
            <a:pPr algn="l"/>
            <a:r>
              <a:rPr lang="en-US" sz="2000" i="1" dirty="0" smtClean="0"/>
              <a:t>Col </a:t>
            </a:r>
            <a:r>
              <a:rPr lang="en-US" sz="2000" i="1" dirty="0"/>
              <a:t>1:12 Giving thanks unto the Father, which hath made us meet to be partakers of the inheritance of the saints in light: Who hath delivered us from the power of darkness, and hath translated us into the kingdom of his dear Son: In whom we have redemption through his blood, even the forgiveness of sins:</a:t>
            </a:r>
            <a:endParaRPr lang="en-US" sz="2000" dirty="0"/>
          </a:p>
          <a:p>
            <a:pPr algn="l"/>
            <a:r>
              <a:rPr lang="en-US" sz="2000" dirty="0"/>
              <a:t/>
            </a:r>
            <a:br>
              <a:rPr lang="en-US" sz="2000" dirty="0"/>
            </a:br>
            <a:r>
              <a:rPr lang="en-US" sz="2000" dirty="0"/>
              <a:t/>
            </a:r>
            <a:br>
              <a:rPr lang="en-US" sz="2000" dirty="0"/>
            </a:br>
            <a:r>
              <a:rPr lang="en-US" sz="2000" dirty="0"/>
              <a:t/>
            </a:r>
            <a:br>
              <a:rPr lang="en-US" sz="2000" dirty="0"/>
            </a:br>
            <a:endParaRPr lang="en-US" sz="2000" dirty="0"/>
          </a:p>
        </p:txBody>
      </p:sp>
      <p:sp>
        <p:nvSpPr>
          <p:cNvPr id="3" name="Title 2"/>
          <p:cNvSpPr>
            <a:spLocks noGrp="1"/>
          </p:cNvSpPr>
          <p:nvPr>
            <p:ph type="title"/>
          </p:nvPr>
        </p:nvSpPr>
        <p:spPr>
          <a:xfrm rot="21427123">
            <a:off x="2554116" y="222089"/>
            <a:ext cx="4040214" cy="878548"/>
          </a:xfrm>
        </p:spPr>
        <p:txBody>
          <a:bodyPr>
            <a:noAutofit/>
          </a:bodyPr>
          <a:lstStyle/>
          <a:p>
            <a:r>
              <a:rPr lang="en-US" sz="2800" b="1" u="sng" dirty="0"/>
              <a:t>The Law of </a:t>
            </a:r>
            <a:r>
              <a:rPr lang="en-US" sz="2800" b="1" u="sng" dirty="0" smtClean="0"/>
              <a:t>the Spirit=</a:t>
            </a:r>
            <a:br>
              <a:rPr lang="en-US" sz="2800" b="1" u="sng" dirty="0" smtClean="0"/>
            </a:br>
            <a:r>
              <a:rPr lang="en-US" sz="2800" b="1" u="sng" dirty="0" smtClean="0"/>
              <a:t>Free from Sin</a:t>
            </a:r>
            <a:endParaRPr lang="en-US" sz="2800" b="1" u="sng" dirty="0"/>
          </a:p>
        </p:txBody>
      </p:sp>
    </p:spTree>
    <p:extLst>
      <p:ext uri="{BB962C8B-B14F-4D97-AF65-F5344CB8AC3E}">
        <p14:creationId xmlns:p14="http://schemas.microsoft.com/office/powerpoint/2010/main" val="320029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8313" y="2106347"/>
            <a:ext cx="8315764" cy="3239408"/>
          </a:xfrm>
        </p:spPr>
        <p:txBody>
          <a:bodyPr>
            <a:noAutofit/>
          </a:bodyPr>
          <a:lstStyle/>
          <a:p>
            <a:pPr algn="l" fontAlgn="base"/>
            <a:r>
              <a:rPr lang="en-US" sz="2400" b="1" dirty="0" smtClean="0"/>
              <a:t>2) If </a:t>
            </a:r>
            <a:r>
              <a:rPr lang="en-US" sz="2400" b="1" dirty="0"/>
              <a:t>I am dead to sin, </a:t>
            </a:r>
            <a:r>
              <a:rPr lang="en-US" sz="2400" b="1" u="sng" dirty="0"/>
              <a:t>I don’t need to live in fear that I might mess up. </a:t>
            </a:r>
            <a:endParaRPr lang="en-US" sz="2400" b="1" u="sng" dirty="0" smtClean="0"/>
          </a:p>
          <a:p>
            <a:pPr marL="457200" indent="-457200" algn="l" fontAlgn="base">
              <a:buAutoNum type="arabicParenR"/>
            </a:pPr>
            <a:endParaRPr lang="en-US" sz="2400" i="1" dirty="0"/>
          </a:p>
          <a:p>
            <a:pPr algn="l" fontAlgn="base"/>
            <a:r>
              <a:rPr lang="en-US" sz="2400" i="1" dirty="0" smtClean="0"/>
              <a:t>Romans </a:t>
            </a:r>
            <a:r>
              <a:rPr lang="en-US" sz="2400" i="1" dirty="0"/>
              <a:t>5:9 Much more then, being now justified by his blood, we shall be saved from wrath through him.</a:t>
            </a:r>
            <a:endParaRPr lang="en-US" sz="2400" dirty="0"/>
          </a:p>
          <a:p>
            <a:pPr algn="l"/>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endParaRPr lang="en-US" sz="2400" dirty="0"/>
          </a:p>
        </p:txBody>
      </p:sp>
      <p:sp>
        <p:nvSpPr>
          <p:cNvPr id="3" name="Title 2"/>
          <p:cNvSpPr>
            <a:spLocks noGrp="1"/>
          </p:cNvSpPr>
          <p:nvPr>
            <p:ph type="title"/>
          </p:nvPr>
        </p:nvSpPr>
        <p:spPr>
          <a:xfrm rot="21427123">
            <a:off x="2554116" y="222089"/>
            <a:ext cx="4040214" cy="878548"/>
          </a:xfrm>
        </p:spPr>
        <p:txBody>
          <a:bodyPr>
            <a:noAutofit/>
          </a:bodyPr>
          <a:lstStyle/>
          <a:p>
            <a:r>
              <a:rPr lang="en-US" sz="2800" b="1" u="sng" dirty="0"/>
              <a:t>The Law of </a:t>
            </a:r>
            <a:r>
              <a:rPr lang="en-US" sz="2800" b="1" u="sng" dirty="0" smtClean="0"/>
              <a:t>the Spirit=</a:t>
            </a:r>
            <a:br>
              <a:rPr lang="en-US" sz="2800" b="1" u="sng" dirty="0" smtClean="0"/>
            </a:br>
            <a:r>
              <a:rPr lang="en-US" sz="2800" b="1" u="sng" dirty="0" smtClean="0"/>
              <a:t>Free from Sin</a:t>
            </a:r>
            <a:endParaRPr lang="en-US" sz="2800" b="1" u="sng" dirty="0"/>
          </a:p>
        </p:txBody>
      </p:sp>
    </p:spTree>
    <p:extLst>
      <p:ext uri="{BB962C8B-B14F-4D97-AF65-F5344CB8AC3E}">
        <p14:creationId xmlns:p14="http://schemas.microsoft.com/office/powerpoint/2010/main" val="313842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22245" y="2105059"/>
            <a:ext cx="8315764" cy="3239408"/>
          </a:xfrm>
        </p:spPr>
        <p:txBody>
          <a:bodyPr>
            <a:noAutofit/>
          </a:bodyPr>
          <a:lstStyle/>
          <a:p>
            <a:pPr algn="l" fontAlgn="base"/>
            <a:r>
              <a:rPr lang="en-US" sz="2400" b="1" dirty="0" smtClean="0"/>
              <a:t>3) If </a:t>
            </a:r>
            <a:r>
              <a:rPr lang="en-US" sz="2400" b="1" dirty="0"/>
              <a:t>I am dead to sin, </a:t>
            </a:r>
            <a:r>
              <a:rPr lang="en-US" sz="2400" b="1" u="sng" dirty="0"/>
              <a:t>I don’t need to hate myself when I do mess up</a:t>
            </a:r>
            <a:r>
              <a:rPr lang="en-US" sz="2400" b="1" u="sng" dirty="0" smtClean="0"/>
              <a:t>.</a:t>
            </a:r>
          </a:p>
          <a:p>
            <a:pPr algn="l" fontAlgn="base"/>
            <a:endParaRPr lang="en-US" sz="2400" dirty="0"/>
          </a:p>
          <a:p>
            <a:pPr algn="l"/>
            <a:r>
              <a:rPr lang="en-US" sz="2400" i="1" dirty="0"/>
              <a:t>1 John 1:9 If we </a:t>
            </a:r>
            <a:r>
              <a:rPr lang="en-US" sz="2400" b="1" i="1" dirty="0"/>
              <a:t>confess</a:t>
            </a:r>
            <a:r>
              <a:rPr lang="en-US" sz="2400" i="1" dirty="0"/>
              <a:t> our sins, he is </a:t>
            </a:r>
            <a:r>
              <a:rPr lang="en-US" sz="2400" b="1" i="1" dirty="0"/>
              <a:t>faithful</a:t>
            </a:r>
            <a:r>
              <a:rPr lang="en-US" sz="2400" i="1" dirty="0"/>
              <a:t> and just to forgive us our sins, and to cleanse us from all unrighteousness.</a:t>
            </a:r>
            <a:endParaRPr lang="en-US" sz="2400" dirty="0"/>
          </a:p>
          <a:p>
            <a:pPr algn="l"/>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endParaRPr lang="en-US" sz="2400" dirty="0"/>
          </a:p>
        </p:txBody>
      </p:sp>
      <p:sp>
        <p:nvSpPr>
          <p:cNvPr id="3" name="Title 2"/>
          <p:cNvSpPr>
            <a:spLocks noGrp="1"/>
          </p:cNvSpPr>
          <p:nvPr>
            <p:ph type="title"/>
          </p:nvPr>
        </p:nvSpPr>
        <p:spPr>
          <a:xfrm rot="21427123">
            <a:off x="2554116" y="222089"/>
            <a:ext cx="4040214" cy="878548"/>
          </a:xfrm>
        </p:spPr>
        <p:txBody>
          <a:bodyPr>
            <a:noAutofit/>
          </a:bodyPr>
          <a:lstStyle/>
          <a:p>
            <a:r>
              <a:rPr lang="en-US" sz="2800" b="1" u="sng" dirty="0"/>
              <a:t>The Law of </a:t>
            </a:r>
            <a:r>
              <a:rPr lang="en-US" sz="2800" b="1" u="sng" dirty="0" smtClean="0"/>
              <a:t>the Spirit=</a:t>
            </a:r>
            <a:br>
              <a:rPr lang="en-US" sz="2800" b="1" u="sng" dirty="0" smtClean="0"/>
            </a:br>
            <a:r>
              <a:rPr lang="en-US" sz="2800" b="1" u="sng" dirty="0" smtClean="0"/>
              <a:t>Free from Sin</a:t>
            </a:r>
            <a:endParaRPr lang="en-US" sz="2800" b="1" u="sng" dirty="0"/>
          </a:p>
        </p:txBody>
      </p:sp>
    </p:spTree>
    <p:extLst>
      <p:ext uri="{BB962C8B-B14F-4D97-AF65-F5344CB8AC3E}">
        <p14:creationId xmlns:p14="http://schemas.microsoft.com/office/powerpoint/2010/main" val="2866187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8313" y="1904092"/>
            <a:ext cx="8315764" cy="3239408"/>
          </a:xfrm>
        </p:spPr>
        <p:txBody>
          <a:bodyPr>
            <a:noAutofit/>
          </a:bodyPr>
          <a:lstStyle/>
          <a:p>
            <a:pPr algn="l"/>
            <a:r>
              <a:rPr lang="en-US" sz="2400" b="1" i="1" dirty="0"/>
              <a:t>3 </a:t>
            </a:r>
            <a:r>
              <a:rPr lang="en-US" sz="2400" i="1" dirty="0"/>
              <a:t>For what the law could not do, in that it was weak through the flesh, God sending his own Son in the likeness of sinful flesh, and for sin, condemned sin in the flesh: </a:t>
            </a:r>
            <a:endParaRPr lang="en-US" sz="2400" dirty="0"/>
          </a:p>
          <a:p>
            <a:pPr algn="l"/>
            <a:r>
              <a:rPr lang="en-US" sz="2400" b="1" i="1" dirty="0"/>
              <a:t>4 </a:t>
            </a:r>
            <a:r>
              <a:rPr lang="en-US" sz="2400" i="1" dirty="0"/>
              <a:t>That the righteousness of the law might be fulfilled in us, who walk not after the flesh, but after the Spirit. </a:t>
            </a:r>
            <a:r>
              <a:rPr lang="en-US" sz="2400" b="1" i="1" dirty="0"/>
              <a:t>5 For they that are after the flesh do mind the things of the flesh; but they that are after the Spirit the things of the Spirit.</a:t>
            </a:r>
            <a:endParaRPr lang="en-US" sz="2400" dirty="0"/>
          </a:p>
          <a:p>
            <a:pPr algn="l"/>
            <a:r>
              <a:rPr lang="en-US" sz="2400" dirty="0"/>
              <a:t/>
            </a:r>
            <a:br>
              <a:rPr lang="en-US" sz="2400" dirty="0"/>
            </a:br>
            <a:r>
              <a:rPr lang="en-US" sz="2400" dirty="0"/>
              <a:t/>
            </a:r>
            <a:br>
              <a:rPr lang="en-US" sz="2400" dirty="0"/>
            </a:br>
            <a:r>
              <a:rPr lang="en-US" sz="2400" dirty="0"/>
              <a:t/>
            </a:r>
            <a:br>
              <a:rPr lang="en-US" sz="2400" dirty="0"/>
            </a:br>
            <a:endParaRPr lang="en-US" sz="2400" dirty="0"/>
          </a:p>
        </p:txBody>
      </p:sp>
      <p:sp>
        <p:nvSpPr>
          <p:cNvPr id="3" name="Title 2"/>
          <p:cNvSpPr>
            <a:spLocks noGrp="1"/>
          </p:cNvSpPr>
          <p:nvPr>
            <p:ph type="title"/>
          </p:nvPr>
        </p:nvSpPr>
        <p:spPr>
          <a:xfrm rot="21427123">
            <a:off x="2554116" y="222089"/>
            <a:ext cx="4040214" cy="878548"/>
          </a:xfrm>
        </p:spPr>
        <p:txBody>
          <a:bodyPr>
            <a:noAutofit/>
          </a:bodyPr>
          <a:lstStyle/>
          <a:p>
            <a:r>
              <a:rPr lang="en-US" sz="2800" b="1" u="sng" dirty="0"/>
              <a:t>The Law of </a:t>
            </a:r>
            <a:r>
              <a:rPr lang="en-US" sz="2800" b="1" u="sng" dirty="0" smtClean="0"/>
              <a:t>the Spirit</a:t>
            </a:r>
            <a:endParaRPr lang="en-US" sz="2800" b="1" u="sng" dirty="0"/>
          </a:p>
        </p:txBody>
      </p:sp>
    </p:spTree>
    <p:extLst>
      <p:ext uri="{BB962C8B-B14F-4D97-AF65-F5344CB8AC3E}">
        <p14:creationId xmlns:p14="http://schemas.microsoft.com/office/powerpoint/2010/main" val="11075270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645109"/>
            <a:ext cx="8160063" cy="4354160"/>
          </a:xfrm>
        </p:spPr>
        <p:txBody>
          <a:bodyPr>
            <a:noAutofit/>
          </a:bodyPr>
          <a:lstStyle/>
          <a:p>
            <a:pPr algn="l"/>
            <a:r>
              <a:rPr lang="en-US" sz="4000" b="1" dirty="0" smtClean="0"/>
              <a:t>KEY POINT #4</a:t>
            </a:r>
          </a:p>
          <a:p>
            <a:pPr algn="l" fontAlgn="base"/>
            <a:r>
              <a:rPr lang="en-US" b="1" dirty="0"/>
              <a:t>If we are “under the law of the Spirit” then we are free to live in the power of God’s Spirit for his </a:t>
            </a:r>
            <a:r>
              <a:rPr lang="en-US" b="1" dirty="0" smtClean="0"/>
              <a:t>mission sake</a:t>
            </a:r>
            <a:endParaRPr lang="en-US" b="1" dirty="0"/>
          </a:p>
        </p:txBody>
      </p:sp>
    </p:spTree>
    <p:extLst>
      <p:ext uri="{BB962C8B-B14F-4D97-AF65-F5344CB8AC3E}">
        <p14:creationId xmlns:p14="http://schemas.microsoft.com/office/powerpoint/2010/main" val="41579725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8313" y="2339811"/>
            <a:ext cx="8315764" cy="3239408"/>
          </a:xfrm>
        </p:spPr>
        <p:txBody>
          <a:bodyPr>
            <a:noAutofit/>
          </a:bodyPr>
          <a:lstStyle/>
          <a:p>
            <a:pPr algn="l" fontAlgn="base"/>
            <a:r>
              <a:rPr lang="en-US" sz="2400" b="1" dirty="0" smtClean="0"/>
              <a:t>1) If </a:t>
            </a:r>
            <a:r>
              <a:rPr lang="en-US" sz="2400" b="1" dirty="0"/>
              <a:t>I am alive to Christ’s Spirit, that means that I am </a:t>
            </a:r>
            <a:r>
              <a:rPr lang="en-US" sz="2400" b="1" u="sng" dirty="0"/>
              <a:t>free to live knowing that I am loved, which makes me live in security and strength. </a:t>
            </a:r>
            <a:endParaRPr lang="en-US" sz="2400" b="1" u="sng" dirty="0" smtClean="0"/>
          </a:p>
          <a:p>
            <a:pPr algn="l" fontAlgn="base"/>
            <a:endParaRPr lang="en-US" sz="2400" dirty="0" smtClean="0"/>
          </a:p>
          <a:p>
            <a:pPr algn="l" fontAlgn="base"/>
            <a:r>
              <a:rPr lang="en-US" sz="2000" i="1" dirty="0" smtClean="0"/>
              <a:t>1 </a:t>
            </a:r>
            <a:r>
              <a:rPr lang="en-US" sz="2000" i="1" dirty="0"/>
              <a:t>John 4:15 Whosoever shall confess that Jesus is the Son of God, </a:t>
            </a:r>
            <a:r>
              <a:rPr lang="en-US" sz="2000" b="1" i="1" dirty="0"/>
              <a:t>God </a:t>
            </a:r>
            <a:r>
              <a:rPr lang="en-US" sz="2000" b="1" i="1" dirty="0" err="1"/>
              <a:t>dwelleth</a:t>
            </a:r>
            <a:r>
              <a:rPr lang="en-US" sz="2000" b="1" i="1" dirty="0"/>
              <a:t> in him, and he in God</a:t>
            </a:r>
            <a:r>
              <a:rPr lang="en-US" sz="2000" i="1" dirty="0"/>
              <a:t>. 16 And we have known and believed the love that God hath to us. God is love; and he that </a:t>
            </a:r>
            <a:r>
              <a:rPr lang="en-US" sz="2000" i="1" dirty="0" err="1"/>
              <a:t>dwelleth</a:t>
            </a:r>
            <a:r>
              <a:rPr lang="en-US" sz="2000" i="1" dirty="0"/>
              <a:t> in love </a:t>
            </a:r>
            <a:r>
              <a:rPr lang="en-US" sz="2000" i="1" dirty="0" err="1"/>
              <a:t>dwelleth</a:t>
            </a:r>
            <a:r>
              <a:rPr lang="en-US" sz="2000" i="1" dirty="0"/>
              <a:t> in God, and God in him.</a:t>
            </a:r>
            <a:endParaRPr lang="en-US" sz="2000" dirty="0"/>
          </a:p>
          <a:p>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endParaRPr lang="en-US" sz="2400" dirty="0"/>
          </a:p>
        </p:txBody>
      </p:sp>
      <p:sp>
        <p:nvSpPr>
          <p:cNvPr id="3" name="Title 2"/>
          <p:cNvSpPr>
            <a:spLocks noGrp="1"/>
          </p:cNvSpPr>
          <p:nvPr>
            <p:ph type="title"/>
          </p:nvPr>
        </p:nvSpPr>
        <p:spPr>
          <a:xfrm rot="21427123">
            <a:off x="2554116" y="222089"/>
            <a:ext cx="4040214" cy="878548"/>
          </a:xfrm>
        </p:spPr>
        <p:txBody>
          <a:bodyPr>
            <a:noAutofit/>
          </a:bodyPr>
          <a:lstStyle/>
          <a:p>
            <a:r>
              <a:rPr lang="en-US" sz="2800" b="1" u="sng" dirty="0"/>
              <a:t>The Law of </a:t>
            </a:r>
            <a:r>
              <a:rPr lang="en-US" sz="2800" b="1" u="sng" dirty="0" smtClean="0"/>
              <a:t>the Spirit=</a:t>
            </a:r>
            <a:br>
              <a:rPr lang="en-US" sz="2800" b="1" u="sng" dirty="0" smtClean="0"/>
            </a:br>
            <a:r>
              <a:rPr lang="en-US" sz="2800" b="1" u="sng" dirty="0" smtClean="0"/>
              <a:t>Free to Follow</a:t>
            </a:r>
            <a:endParaRPr lang="en-US" sz="2800" b="1" u="sng" dirty="0"/>
          </a:p>
        </p:txBody>
      </p:sp>
    </p:spTree>
    <p:extLst>
      <p:ext uri="{BB962C8B-B14F-4D97-AF65-F5344CB8AC3E}">
        <p14:creationId xmlns:p14="http://schemas.microsoft.com/office/powerpoint/2010/main" val="2020618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8313" y="2339811"/>
            <a:ext cx="8315764" cy="3239408"/>
          </a:xfrm>
        </p:spPr>
        <p:txBody>
          <a:bodyPr>
            <a:noAutofit/>
          </a:bodyPr>
          <a:lstStyle/>
          <a:p>
            <a:pPr algn="l" fontAlgn="base"/>
            <a:r>
              <a:rPr lang="en-US" sz="2400" b="1" dirty="0" smtClean="0"/>
              <a:t>2) If </a:t>
            </a:r>
            <a:r>
              <a:rPr lang="en-US" sz="2400" b="1" dirty="0"/>
              <a:t>I am alive to Christ’s Spirit, </a:t>
            </a:r>
            <a:r>
              <a:rPr lang="en-US" sz="2400" b="1" u="sng" dirty="0"/>
              <a:t>I can give my “mind” to who I am called to be and what I am supposed to do. </a:t>
            </a:r>
            <a:endParaRPr lang="en-US" sz="2400" b="1" u="sng" dirty="0" smtClean="0"/>
          </a:p>
          <a:p>
            <a:pPr algn="l" fontAlgn="base"/>
            <a:endParaRPr lang="en-US" sz="2400" i="1" dirty="0"/>
          </a:p>
          <a:p>
            <a:pPr algn="l" fontAlgn="base"/>
            <a:r>
              <a:rPr lang="en-US" sz="2400" i="1" dirty="0" smtClean="0"/>
              <a:t>Gal </a:t>
            </a:r>
            <a:r>
              <a:rPr lang="en-US" sz="2400" i="1" dirty="0"/>
              <a:t>5:1 Stand fast therefore in the </a:t>
            </a:r>
            <a:r>
              <a:rPr lang="en-US" sz="2400" b="1" i="1" dirty="0"/>
              <a:t>liberty</a:t>
            </a:r>
            <a:r>
              <a:rPr lang="en-US" sz="2400" i="1" dirty="0"/>
              <a:t> wherewith Christ hath made us free, and be not entangled again with the yoke of bondage.</a:t>
            </a:r>
            <a:endParaRPr lang="en-US" sz="2400" dirty="0"/>
          </a:p>
          <a:p>
            <a:pPr algn="l"/>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endParaRPr lang="en-US" sz="2400" dirty="0"/>
          </a:p>
        </p:txBody>
      </p:sp>
      <p:sp>
        <p:nvSpPr>
          <p:cNvPr id="3" name="Title 2"/>
          <p:cNvSpPr>
            <a:spLocks noGrp="1"/>
          </p:cNvSpPr>
          <p:nvPr>
            <p:ph type="title"/>
          </p:nvPr>
        </p:nvSpPr>
        <p:spPr>
          <a:xfrm rot="21427123">
            <a:off x="2554116" y="222089"/>
            <a:ext cx="4040214" cy="878548"/>
          </a:xfrm>
        </p:spPr>
        <p:txBody>
          <a:bodyPr>
            <a:noAutofit/>
          </a:bodyPr>
          <a:lstStyle/>
          <a:p>
            <a:r>
              <a:rPr lang="en-US" sz="2800" b="1" u="sng" dirty="0"/>
              <a:t>The Law of </a:t>
            </a:r>
            <a:r>
              <a:rPr lang="en-US" sz="2800" b="1" u="sng" dirty="0" smtClean="0"/>
              <a:t>the Spirit=</a:t>
            </a:r>
            <a:br>
              <a:rPr lang="en-US" sz="2800" b="1" u="sng" dirty="0" smtClean="0"/>
            </a:br>
            <a:r>
              <a:rPr lang="en-US" sz="2800" b="1" u="sng" dirty="0" smtClean="0"/>
              <a:t>Free to Follow</a:t>
            </a:r>
            <a:endParaRPr lang="en-US" sz="2800" b="1" u="sng" dirty="0"/>
          </a:p>
        </p:txBody>
      </p:sp>
    </p:spTree>
    <p:extLst>
      <p:ext uri="{BB962C8B-B14F-4D97-AF65-F5344CB8AC3E}">
        <p14:creationId xmlns:p14="http://schemas.microsoft.com/office/powerpoint/2010/main" val="8443707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8313" y="2339811"/>
            <a:ext cx="8315764" cy="3239408"/>
          </a:xfrm>
        </p:spPr>
        <p:txBody>
          <a:bodyPr>
            <a:noAutofit/>
          </a:bodyPr>
          <a:lstStyle/>
          <a:p>
            <a:pPr algn="l" fontAlgn="base"/>
            <a:r>
              <a:rPr lang="en-US" sz="2400" b="1" dirty="0" smtClean="0"/>
              <a:t>2) If </a:t>
            </a:r>
            <a:r>
              <a:rPr lang="en-US" sz="2400" b="1" dirty="0"/>
              <a:t>I am alive to Christ’s Spirit, </a:t>
            </a:r>
            <a:r>
              <a:rPr lang="en-US" sz="2400" b="1" u="sng" dirty="0"/>
              <a:t>I can give my “mind” to who I am called to be and what I am supposed to do. </a:t>
            </a:r>
            <a:endParaRPr lang="en-US" sz="2400" b="1" u="sng" dirty="0" smtClean="0"/>
          </a:p>
          <a:p>
            <a:pPr algn="l" fontAlgn="base"/>
            <a:endParaRPr lang="en-US" sz="2400" i="1" dirty="0"/>
          </a:p>
          <a:p>
            <a:pPr algn="l" fontAlgn="base"/>
            <a:r>
              <a:rPr lang="en-US" sz="2400" i="1" dirty="0" smtClean="0"/>
              <a:t>Gal </a:t>
            </a:r>
            <a:r>
              <a:rPr lang="en-US" sz="2400" i="1" dirty="0"/>
              <a:t>5:1 Stand fast therefore in the </a:t>
            </a:r>
            <a:r>
              <a:rPr lang="en-US" sz="2400" b="1" i="1" dirty="0"/>
              <a:t>liberty</a:t>
            </a:r>
            <a:r>
              <a:rPr lang="en-US" sz="2400" i="1" dirty="0"/>
              <a:t> wherewith Christ hath made us free, and be not entangled again with the yoke of bondage.</a:t>
            </a:r>
            <a:endParaRPr lang="en-US" sz="2400" dirty="0"/>
          </a:p>
          <a:p>
            <a:pPr algn="l"/>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endParaRPr lang="en-US" sz="2400" dirty="0"/>
          </a:p>
        </p:txBody>
      </p:sp>
      <p:sp>
        <p:nvSpPr>
          <p:cNvPr id="3" name="Title 2"/>
          <p:cNvSpPr>
            <a:spLocks noGrp="1"/>
          </p:cNvSpPr>
          <p:nvPr>
            <p:ph type="title"/>
          </p:nvPr>
        </p:nvSpPr>
        <p:spPr>
          <a:xfrm rot="21427123">
            <a:off x="2554116" y="222089"/>
            <a:ext cx="4040214" cy="878548"/>
          </a:xfrm>
        </p:spPr>
        <p:txBody>
          <a:bodyPr>
            <a:noAutofit/>
          </a:bodyPr>
          <a:lstStyle/>
          <a:p>
            <a:r>
              <a:rPr lang="en-US" sz="2800" b="1" u="sng" dirty="0"/>
              <a:t>The Law of </a:t>
            </a:r>
            <a:r>
              <a:rPr lang="en-US" sz="2800" b="1" u="sng" dirty="0" smtClean="0"/>
              <a:t>the Spirit=</a:t>
            </a:r>
            <a:br>
              <a:rPr lang="en-US" sz="2800" b="1" u="sng" dirty="0" smtClean="0"/>
            </a:br>
            <a:r>
              <a:rPr lang="en-US" sz="2800" b="1" u="sng" dirty="0" smtClean="0"/>
              <a:t>Free to Follow</a:t>
            </a:r>
            <a:endParaRPr lang="en-US" sz="2800" b="1" u="sng" dirty="0"/>
          </a:p>
        </p:txBody>
      </p:sp>
    </p:spTree>
    <p:extLst>
      <p:ext uri="{BB962C8B-B14F-4D97-AF65-F5344CB8AC3E}">
        <p14:creationId xmlns:p14="http://schemas.microsoft.com/office/powerpoint/2010/main" val="3580447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rot="21381971">
            <a:off x="2797286" y="3611576"/>
            <a:ext cx="3237201" cy="399295"/>
          </a:xfrm>
        </p:spPr>
        <p:txBody>
          <a:bodyPr>
            <a:noAutofit/>
          </a:bodyPr>
          <a:lstStyle/>
          <a:p>
            <a:r>
              <a:rPr lang="en-US" sz="2400" dirty="0" smtClean="0"/>
              <a:t>ROMANS 7:13-8:5</a:t>
            </a:r>
            <a:endParaRPr lang="en-US" sz="2400" dirty="0"/>
          </a:p>
        </p:txBody>
      </p:sp>
      <p:sp>
        <p:nvSpPr>
          <p:cNvPr id="3" name="Title 2"/>
          <p:cNvSpPr>
            <a:spLocks noGrp="1"/>
          </p:cNvSpPr>
          <p:nvPr>
            <p:ph type="title"/>
          </p:nvPr>
        </p:nvSpPr>
        <p:spPr>
          <a:xfrm rot="21440812">
            <a:off x="598632" y="1165430"/>
            <a:ext cx="7858091" cy="1944290"/>
          </a:xfrm>
        </p:spPr>
        <p:txBody>
          <a:bodyPr>
            <a:noAutofit/>
          </a:bodyPr>
          <a:lstStyle/>
          <a:p>
            <a:r>
              <a:rPr lang="en-US" sz="5200" dirty="0" smtClean="0"/>
              <a:t>ROMANS</a:t>
            </a:r>
            <a:endParaRPr lang="en-US" sz="5200" dirty="0"/>
          </a:p>
        </p:txBody>
      </p:sp>
      <p:sp>
        <p:nvSpPr>
          <p:cNvPr id="4" name="Title 2"/>
          <p:cNvSpPr txBox="1">
            <a:spLocks/>
          </p:cNvSpPr>
          <p:nvPr/>
        </p:nvSpPr>
        <p:spPr>
          <a:xfrm rot="21440812">
            <a:off x="541348" y="2136585"/>
            <a:ext cx="7935757"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Adelle-Regular"/>
              </a:defRPr>
            </a:lvl1pPr>
          </a:lstStyle>
          <a:p>
            <a:r>
              <a:rPr lang="en-US" sz="3200" dirty="0" smtClean="0"/>
              <a:t>Overcoming the Struggle</a:t>
            </a:r>
            <a:endParaRPr lang="en-US" sz="3200" dirty="0"/>
          </a:p>
        </p:txBody>
      </p:sp>
    </p:spTree>
    <p:extLst>
      <p:ext uri="{BB962C8B-B14F-4D97-AF65-F5344CB8AC3E}">
        <p14:creationId xmlns:p14="http://schemas.microsoft.com/office/powerpoint/2010/main" val="38938567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8313" y="2339811"/>
            <a:ext cx="8315764" cy="3239408"/>
          </a:xfrm>
        </p:spPr>
        <p:txBody>
          <a:bodyPr>
            <a:noAutofit/>
          </a:bodyPr>
          <a:lstStyle/>
          <a:p>
            <a:pPr algn="l" fontAlgn="base"/>
            <a:r>
              <a:rPr lang="en-US" sz="2400" b="1" dirty="0" smtClean="0"/>
              <a:t>3) If </a:t>
            </a:r>
            <a:r>
              <a:rPr lang="en-US" sz="2400" b="1" dirty="0"/>
              <a:t>I am alive to Christ’s Spirit, </a:t>
            </a:r>
            <a:r>
              <a:rPr lang="en-US" sz="2400" b="1" u="sng" dirty="0"/>
              <a:t>that means that I am empowered by my very nature, to live and act like Jesus, which makes me </a:t>
            </a:r>
            <a:r>
              <a:rPr lang="en-US" sz="2400" b="1" u="sng" dirty="0" smtClean="0"/>
              <a:t>believe that I </a:t>
            </a:r>
            <a:r>
              <a:rPr lang="en-US" sz="2400" b="1" u="sng" dirty="0"/>
              <a:t>can achieve </a:t>
            </a:r>
            <a:r>
              <a:rPr lang="en-US" sz="2400" b="1" u="sng" dirty="0" smtClean="0"/>
              <a:t>anything.</a:t>
            </a:r>
          </a:p>
          <a:p>
            <a:pPr algn="l" fontAlgn="base"/>
            <a:endParaRPr lang="en-US" sz="2400" dirty="0"/>
          </a:p>
          <a:p>
            <a:pPr algn="l"/>
            <a:r>
              <a:rPr lang="en-US" sz="2000" i="1" dirty="0"/>
              <a:t>1 </a:t>
            </a:r>
            <a:r>
              <a:rPr lang="en-US" sz="2000" i="1" dirty="0" err="1"/>
              <a:t>Cor</a:t>
            </a:r>
            <a:r>
              <a:rPr lang="en-US" sz="2000" i="1" dirty="0"/>
              <a:t> 2:1 And be not conformed to this world: but be ye transformed by the renewing of your mind, that ye may prove what is that good, and acceptable, and perfect, will of God.</a:t>
            </a:r>
            <a:r>
              <a:rPr lang="en-US" sz="2000" dirty="0"/>
              <a:t/>
            </a:r>
            <a:br>
              <a:rPr lang="en-US" sz="2000" dirty="0"/>
            </a:br>
            <a:r>
              <a:rPr lang="en-US" sz="2000" dirty="0"/>
              <a:t/>
            </a:r>
            <a:br>
              <a:rPr lang="en-US" sz="2000" dirty="0"/>
            </a:b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endParaRPr lang="en-US" sz="2400" dirty="0"/>
          </a:p>
        </p:txBody>
      </p:sp>
      <p:sp>
        <p:nvSpPr>
          <p:cNvPr id="3" name="Title 2"/>
          <p:cNvSpPr>
            <a:spLocks noGrp="1"/>
          </p:cNvSpPr>
          <p:nvPr>
            <p:ph type="title"/>
          </p:nvPr>
        </p:nvSpPr>
        <p:spPr>
          <a:xfrm rot="21427123">
            <a:off x="2554116" y="222089"/>
            <a:ext cx="4040214" cy="878548"/>
          </a:xfrm>
        </p:spPr>
        <p:txBody>
          <a:bodyPr>
            <a:noAutofit/>
          </a:bodyPr>
          <a:lstStyle/>
          <a:p>
            <a:r>
              <a:rPr lang="en-US" sz="2800" b="1" u="sng" dirty="0"/>
              <a:t>The Law of </a:t>
            </a:r>
            <a:r>
              <a:rPr lang="en-US" sz="2800" b="1" u="sng" dirty="0" smtClean="0"/>
              <a:t>the Spirit=</a:t>
            </a:r>
            <a:br>
              <a:rPr lang="en-US" sz="2800" b="1" u="sng" dirty="0" smtClean="0"/>
            </a:br>
            <a:r>
              <a:rPr lang="en-US" sz="2800" b="1" u="sng" dirty="0" smtClean="0"/>
              <a:t>Free to Follow</a:t>
            </a:r>
            <a:endParaRPr lang="en-US" sz="2800" b="1" u="sng" dirty="0"/>
          </a:p>
        </p:txBody>
      </p:sp>
    </p:spTree>
    <p:extLst>
      <p:ext uri="{BB962C8B-B14F-4D97-AF65-F5344CB8AC3E}">
        <p14:creationId xmlns:p14="http://schemas.microsoft.com/office/powerpoint/2010/main" val="9303942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645109"/>
            <a:ext cx="8160063" cy="4354160"/>
          </a:xfrm>
        </p:spPr>
        <p:txBody>
          <a:bodyPr>
            <a:noAutofit/>
          </a:bodyPr>
          <a:lstStyle/>
          <a:p>
            <a:pPr algn="l"/>
            <a:endParaRPr lang="en-US" sz="4000" b="1" smtClean="0"/>
          </a:p>
          <a:p>
            <a:pPr algn="l"/>
            <a:r>
              <a:rPr lang="en-US" sz="4000" b="1" smtClean="0"/>
              <a:t>Are </a:t>
            </a:r>
            <a:r>
              <a:rPr lang="en-US" sz="4000" b="1" dirty="0" smtClean="0"/>
              <a:t>you trying to defeat sin on you own?</a:t>
            </a:r>
          </a:p>
          <a:p>
            <a:pPr algn="l"/>
            <a:endParaRPr lang="en-US" sz="4000" b="1" dirty="0"/>
          </a:p>
          <a:p>
            <a:pPr algn="l"/>
            <a:endParaRPr lang="en-US" b="1" dirty="0"/>
          </a:p>
        </p:txBody>
      </p:sp>
    </p:spTree>
    <p:extLst>
      <p:ext uri="{BB962C8B-B14F-4D97-AF65-F5344CB8AC3E}">
        <p14:creationId xmlns:p14="http://schemas.microsoft.com/office/powerpoint/2010/main" val="7902473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98486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494434"/>
            <a:ext cx="8211824" cy="3255740"/>
          </a:xfrm>
        </p:spPr>
        <p:txBody>
          <a:bodyPr>
            <a:noAutofit/>
          </a:bodyPr>
          <a:lstStyle/>
          <a:p>
            <a:pPr algn="l"/>
            <a:r>
              <a:rPr lang="en-US" sz="2400" i="1" dirty="0"/>
              <a:t>13 Was then that which is good made death unto me? God forbid. But sin, that it might appear sin, working death in me by that which is good; that sin by the commandment might become exceeding sinful.  14 For we know that the law is spiritual: but I am carnal, sold under sin.</a:t>
            </a:r>
            <a:r>
              <a:rPr lang="en-US" sz="2400" dirty="0"/>
              <a:t/>
            </a:r>
            <a:br>
              <a:rPr lang="en-US" sz="2400" dirty="0"/>
            </a:br>
            <a:endParaRPr lang="en-US" sz="2400" i="1" dirty="0" smtClean="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2800" b="1" u="sng" dirty="0" smtClean="0"/>
              <a:t>There is a Problem</a:t>
            </a:r>
            <a:endParaRPr lang="en-US" sz="2800" b="1" dirty="0"/>
          </a:p>
        </p:txBody>
      </p:sp>
    </p:spTree>
    <p:extLst>
      <p:ext uri="{BB962C8B-B14F-4D97-AF65-F5344CB8AC3E}">
        <p14:creationId xmlns:p14="http://schemas.microsoft.com/office/powerpoint/2010/main" val="555007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494434"/>
            <a:ext cx="8211824" cy="3255740"/>
          </a:xfrm>
        </p:spPr>
        <p:txBody>
          <a:bodyPr>
            <a:noAutofit/>
          </a:bodyPr>
          <a:lstStyle/>
          <a:p>
            <a:pPr algn="l"/>
            <a:r>
              <a:rPr lang="en-US" sz="2400" dirty="0"/>
              <a:t>T</a:t>
            </a:r>
            <a:r>
              <a:rPr lang="en-US" sz="2400" dirty="0" smtClean="0"/>
              <a:t>here </a:t>
            </a:r>
            <a:r>
              <a:rPr lang="en-US" sz="2400" dirty="0"/>
              <a:t>is an ongoing problem - even though I am justified, I still find myself </a:t>
            </a:r>
            <a:r>
              <a:rPr lang="en-US" sz="2400" dirty="0" smtClean="0"/>
              <a:t>sinning</a:t>
            </a:r>
          </a:p>
          <a:p>
            <a:pPr algn="l"/>
            <a:endParaRPr lang="en-US" sz="2400" dirty="0"/>
          </a:p>
          <a:p>
            <a:pPr algn="l"/>
            <a:r>
              <a:rPr lang="en-US" sz="2400" i="1" dirty="0"/>
              <a:t>Galatians 5:17 For the flesh </a:t>
            </a:r>
            <a:r>
              <a:rPr lang="en-US" sz="2400" i="1" dirty="0" err="1"/>
              <a:t>lusteth</a:t>
            </a:r>
            <a:r>
              <a:rPr lang="en-US" sz="2400" i="1" dirty="0"/>
              <a:t> against the Spirit, and the Spirit against the flesh: and these are contrary the one to the other: so that ye cannot do the things that ye would.</a:t>
            </a:r>
            <a:endParaRPr lang="en-US" sz="2400" dirty="0"/>
          </a:p>
          <a:p>
            <a:pPr algn="l"/>
            <a:r>
              <a:rPr lang="en-US" sz="2400" dirty="0"/>
              <a:t/>
            </a:r>
            <a:br>
              <a:rPr lang="en-US" sz="2400" dirty="0"/>
            </a:br>
            <a:endParaRPr lang="en-US" sz="2400" i="1" dirty="0" smtClean="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2800" b="1" u="sng" dirty="0" smtClean="0"/>
              <a:t>There is a Problem</a:t>
            </a:r>
            <a:endParaRPr lang="en-US" sz="2800" b="1" dirty="0"/>
          </a:p>
        </p:txBody>
      </p:sp>
    </p:spTree>
    <p:extLst>
      <p:ext uri="{BB962C8B-B14F-4D97-AF65-F5344CB8AC3E}">
        <p14:creationId xmlns:p14="http://schemas.microsoft.com/office/powerpoint/2010/main" val="3385735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645109"/>
            <a:ext cx="8160063" cy="4354160"/>
          </a:xfrm>
        </p:spPr>
        <p:txBody>
          <a:bodyPr>
            <a:noAutofit/>
          </a:bodyPr>
          <a:lstStyle/>
          <a:p>
            <a:pPr algn="l"/>
            <a:r>
              <a:rPr lang="en-US" sz="4000" b="1" dirty="0" smtClean="0"/>
              <a:t>KEY QUESTION</a:t>
            </a:r>
          </a:p>
          <a:p>
            <a:pPr algn="l"/>
            <a:r>
              <a:rPr lang="en-US" sz="3200" dirty="0" smtClean="0"/>
              <a:t>How </a:t>
            </a:r>
            <a:r>
              <a:rPr lang="en-US" sz="3200" dirty="0"/>
              <a:t>do I find make my spiritual reality my physical reality?</a:t>
            </a:r>
            <a:endParaRPr lang="en-US" b="1" dirty="0"/>
          </a:p>
        </p:txBody>
      </p:sp>
    </p:spTree>
    <p:extLst>
      <p:ext uri="{BB962C8B-B14F-4D97-AF65-F5344CB8AC3E}">
        <p14:creationId xmlns:p14="http://schemas.microsoft.com/office/powerpoint/2010/main" val="130757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548717"/>
            <a:ext cx="8211824" cy="3255740"/>
          </a:xfrm>
        </p:spPr>
        <p:txBody>
          <a:bodyPr>
            <a:noAutofit/>
          </a:bodyPr>
          <a:lstStyle/>
          <a:p>
            <a:pPr algn="l"/>
            <a:r>
              <a:rPr lang="en-US" sz="1800" i="1" dirty="0"/>
              <a:t>15 For that which I do I allow not: </a:t>
            </a:r>
            <a:r>
              <a:rPr lang="en-US" sz="1800" i="1" dirty="0" smtClean="0"/>
              <a:t>for </a:t>
            </a:r>
            <a:r>
              <a:rPr lang="en-US" sz="1800" i="1" dirty="0"/>
              <a:t>what I would, that do I not; </a:t>
            </a:r>
            <a:endParaRPr lang="en-US" sz="1800" dirty="0"/>
          </a:p>
          <a:p>
            <a:pPr algn="l"/>
            <a:r>
              <a:rPr lang="en-US" sz="1800" i="1" dirty="0"/>
              <a:t>but what I hate, that do </a:t>
            </a:r>
            <a:r>
              <a:rPr lang="en-US" sz="1800" i="1" dirty="0" smtClean="0"/>
              <a:t>I.16 </a:t>
            </a:r>
            <a:r>
              <a:rPr lang="en-US" sz="1800" i="1" dirty="0"/>
              <a:t>If then I do that which I would not, I consent unto the law that it is </a:t>
            </a:r>
            <a:r>
              <a:rPr lang="en-US" sz="1800" i="1" dirty="0" smtClean="0"/>
              <a:t>good.17 </a:t>
            </a:r>
            <a:r>
              <a:rPr lang="en-US" sz="1800" i="1" dirty="0"/>
              <a:t>Now then it is no more I that do it, but sin that </a:t>
            </a:r>
            <a:r>
              <a:rPr lang="en-US" sz="1800" i="1" dirty="0" err="1"/>
              <a:t>dwelleth</a:t>
            </a:r>
            <a:r>
              <a:rPr lang="en-US" sz="1800" i="1" dirty="0"/>
              <a:t> in </a:t>
            </a:r>
            <a:r>
              <a:rPr lang="en-US" sz="1800" i="1" dirty="0" smtClean="0"/>
              <a:t>me.18 </a:t>
            </a:r>
            <a:r>
              <a:rPr lang="en-US" sz="1800" i="1" dirty="0"/>
              <a:t>For I know that in me (that is, in my flesh,) </a:t>
            </a:r>
            <a:r>
              <a:rPr lang="en-US" sz="1800" i="1" dirty="0" err="1"/>
              <a:t>dwelleth</a:t>
            </a:r>
            <a:r>
              <a:rPr lang="en-US" sz="1800" i="1" dirty="0"/>
              <a:t> no good thing: </a:t>
            </a:r>
            <a:r>
              <a:rPr lang="en-US" sz="1800" i="1" dirty="0" smtClean="0"/>
              <a:t>for </a:t>
            </a:r>
            <a:r>
              <a:rPr lang="en-US" sz="1800" i="1" dirty="0"/>
              <a:t>to will is present with me; but how to perform that which is good I find </a:t>
            </a:r>
            <a:r>
              <a:rPr lang="en-US" sz="1800" i="1" dirty="0" smtClean="0"/>
              <a:t>not.19 </a:t>
            </a:r>
            <a:r>
              <a:rPr lang="en-US" sz="1800" i="1" dirty="0"/>
              <a:t>For the good that I would I do not: </a:t>
            </a:r>
            <a:r>
              <a:rPr lang="en-US" sz="1800" i="1" dirty="0" smtClean="0"/>
              <a:t>but </a:t>
            </a:r>
            <a:r>
              <a:rPr lang="en-US" sz="1800" i="1" dirty="0"/>
              <a:t>the evil which I would not, that I </a:t>
            </a:r>
            <a:r>
              <a:rPr lang="en-US" sz="1800" i="1" dirty="0" smtClean="0"/>
              <a:t>do.</a:t>
            </a:r>
            <a:r>
              <a:rPr lang="en-US" sz="1800" dirty="0" smtClean="0"/>
              <a:t> </a:t>
            </a:r>
            <a:r>
              <a:rPr lang="en-US" sz="1800" i="1" dirty="0" smtClean="0"/>
              <a:t>20 </a:t>
            </a:r>
            <a:r>
              <a:rPr lang="en-US" sz="1800" i="1" dirty="0"/>
              <a:t>Now if I do that I would not, it is no more I that do it, but sin that </a:t>
            </a:r>
            <a:r>
              <a:rPr lang="en-US" sz="1800" i="1" dirty="0" err="1"/>
              <a:t>dwelleth</a:t>
            </a:r>
            <a:r>
              <a:rPr lang="en-US" sz="1800" i="1" dirty="0"/>
              <a:t> in </a:t>
            </a:r>
            <a:r>
              <a:rPr lang="en-US" sz="1800" i="1" dirty="0" smtClean="0"/>
              <a:t>me.</a:t>
            </a:r>
            <a:r>
              <a:rPr lang="en-US" sz="1800" dirty="0" smtClean="0"/>
              <a:t> </a:t>
            </a:r>
            <a:r>
              <a:rPr lang="en-US" sz="1800" i="1" dirty="0" smtClean="0"/>
              <a:t>21 </a:t>
            </a:r>
            <a:r>
              <a:rPr lang="en-US" sz="1800" i="1" dirty="0"/>
              <a:t>I find then a law, that, </a:t>
            </a:r>
            <a:r>
              <a:rPr lang="en-US" sz="1800" i="1" dirty="0" smtClean="0"/>
              <a:t>when </a:t>
            </a:r>
            <a:r>
              <a:rPr lang="en-US" sz="1800" i="1" dirty="0"/>
              <a:t>I would do good, evil is present with me.</a:t>
            </a:r>
            <a:endParaRPr lang="en-US" sz="1800" dirty="0"/>
          </a:p>
          <a:p>
            <a:pPr algn="l"/>
            <a:r>
              <a:rPr lang="en-US" sz="1800" dirty="0"/>
              <a:t/>
            </a:r>
            <a:br>
              <a:rPr lang="en-US" sz="1800" dirty="0"/>
            </a:br>
            <a:r>
              <a:rPr lang="en-US" sz="1800" dirty="0"/>
              <a:t/>
            </a:r>
            <a:br>
              <a:rPr lang="en-US" sz="1800" dirty="0"/>
            </a:br>
            <a:endParaRPr lang="en-US" sz="1800"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2800" b="1" u="sng" dirty="0" smtClean="0"/>
              <a:t>The Struggle</a:t>
            </a:r>
            <a:endParaRPr lang="en-US" sz="2800" b="1" dirty="0"/>
          </a:p>
        </p:txBody>
      </p:sp>
    </p:spTree>
    <p:extLst>
      <p:ext uri="{BB962C8B-B14F-4D97-AF65-F5344CB8AC3E}">
        <p14:creationId xmlns:p14="http://schemas.microsoft.com/office/powerpoint/2010/main" val="3424430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2271635"/>
            <a:ext cx="8211824" cy="3255740"/>
          </a:xfrm>
        </p:spPr>
        <p:txBody>
          <a:bodyPr>
            <a:noAutofit/>
          </a:bodyPr>
          <a:lstStyle/>
          <a:p>
            <a:pPr algn="l"/>
            <a:r>
              <a:rPr lang="en-US" sz="2400" i="1" dirty="0" smtClean="0"/>
              <a:t>15 </a:t>
            </a:r>
            <a:r>
              <a:rPr lang="en-US" sz="2400" i="1" dirty="0"/>
              <a:t>For that which I do I allow not: for what I would, that do I not; but what I hate, that </a:t>
            </a:r>
            <a:r>
              <a:rPr lang="en-US" sz="2400" i="1" dirty="0" smtClean="0"/>
              <a:t>do I.</a:t>
            </a:r>
          </a:p>
          <a:p>
            <a:pPr algn="l"/>
            <a:endParaRPr lang="en-US" sz="2400" i="1" dirty="0"/>
          </a:p>
          <a:p>
            <a:pPr algn="l"/>
            <a:r>
              <a:rPr lang="en-US" sz="2400" dirty="0"/>
              <a:t/>
            </a:r>
            <a:br>
              <a:rPr lang="en-US" sz="2400" dirty="0"/>
            </a:br>
            <a:endParaRPr lang="en-US" sz="2400" dirty="0"/>
          </a:p>
          <a:p>
            <a:pPr algn="l"/>
            <a:r>
              <a:rPr lang="en-US" sz="2400" dirty="0"/>
              <a:t/>
            </a:r>
            <a:br>
              <a:rPr lang="en-US" sz="2400" dirty="0"/>
            </a:br>
            <a:r>
              <a:rPr lang="en-US" sz="2400" dirty="0"/>
              <a:t/>
            </a:r>
            <a:br>
              <a:rPr lang="en-US" sz="2400" dirty="0"/>
            </a:br>
            <a:endParaRPr lang="en-US" sz="2400"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2800" b="1" u="sng" dirty="0" smtClean="0"/>
              <a:t>Sin is a Hindrance</a:t>
            </a:r>
            <a:endParaRPr lang="en-US" sz="2800" b="1" dirty="0"/>
          </a:p>
        </p:txBody>
      </p:sp>
    </p:spTree>
    <p:extLst>
      <p:ext uri="{BB962C8B-B14F-4D97-AF65-F5344CB8AC3E}">
        <p14:creationId xmlns:p14="http://schemas.microsoft.com/office/powerpoint/2010/main" val="3825811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645109"/>
            <a:ext cx="8160063" cy="4354160"/>
          </a:xfrm>
        </p:spPr>
        <p:txBody>
          <a:bodyPr>
            <a:noAutofit/>
          </a:bodyPr>
          <a:lstStyle/>
          <a:p>
            <a:pPr algn="l"/>
            <a:r>
              <a:rPr lang="en-US" sz="4000" b="1" dirty="0" smtClean="0"/>
              <a:t>KEY POINT #1</a:t>
            </a:r>
          </a:p>
          <a:p>
            <a:pPr algn="l" fontAlgn="base"/>
            <a:r>
              <a:rPr lang="en-US" b="1" dirty="0" smtClean="0"/>
              <a:t>Our </a:t>
            </a:r>
            <a:r>
              <a:rPr lang="en-US" b="1" dirty="0"/>
              <a:t>yielding to sin </a:t>
            </a:r>
            <a:r>
              <a:rPr lang="en-US" b="1" dirty="0" smtClean="0"/>
              <a:t>keeps us from focusing on our true vocation. </a:t>
            </a:r>
            <a:r>
              <a:rPr lang="en-US" b="1" dirty="0" err="1" smtClean="0"/>
              <a:t>Eph</a:t>
            </a:r>
            <a:r>
              <a:rPr lang="en-US" b="1" dirty="0" smtClean="0"/>
              <a:t> 4:1</a:t>
            </a:r>
            <a:endParaRPr lang="en-US" b="1" dirty="0"/>
          </a:p>
        </p:txBody>
      </p:sp>
    </p:spTree>
    <p:extLst>
      <p:ext uri="{BB962C8B-B14F-4D97-AF65-F5344CB8AC3E}">
        <p14:creationId xmlns:p14="http://schemas.microsoft.com/office/powerpoint/2010/main" val="15912728"/>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3531</TotalTime>
  <Words>1697</Words>
  <Application>Microsoft Office PowerPoint</Application>
  <PresentationFormat>On-screen Show (16:9)</PresentationFormat>
  <Paragraphs>125</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Adelle-Regular</vt:lpstr>
      <vt:lpstr>Apple Chancery</vt:lpstr>
      <vt:lpstr>Arial</vt:lpstr>
      <vt:lpstr>Trebuchet MS</vt:lpstr>
      <vt:lpstr>Default</vt:lpstr>
      <vt:lpstr>PowerPoint Presentation</vt:lpstr>
      <vt:lpstr>PowerPoint Presentation</vt:lpstr>
      <vt:lpstr>ROMANS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Persuasiveness of Sin</vt:lpstr>
      <vt:lpstr>Persuasiveness of Sin</vt:lpstr>
      <vt:lpstr>The Law of Ongoing Temptation</vt:lpstr>
      <vt:lpstr>The Law of Ongoing Temptation</vt:lpstr>
      <vt:lpstr>The Law of Ongoing Temptation</vt:lpstr>
      <vt:lpstr>The Law of Ongoing Temptation</vt:lpstr>
      <vt:lpstr>The Law of the Spirit</vt:lpstr>
      <vt:lpstr>PowerPoint Presentation</vt:lpstr>
      <vt:lpstr>The Law of the Spirit= Free from Sin</vt:lpstr>
      <vt:lpstr>The Law of the Spirit= Free from Sin</vt:lpstr>
      <vt:lpstr>The Law of the Spirit= Free from Sin</vt:lpstr>
      <vt:lpstr>The Law of the Spirit</vt:lpstr>
      <vt:lpstr>PowerPoint Presentation</vt:lpstr>
      <vt:lpstr>The Law of the Spirit= Free to Follow</vt:lpstr>
      <vt:lpstr>The Law of the Spirit= Free to Follow</vt:lpstr>
      <vt:lpstr>The Law of the Spirit= Free to Follow</vt:lpstr>
      <vt:lpstr>The Law of the Spirit= Free to Follow</vt:lpstr>
      <vt:lpstr>PowerPoint Presentation</vt:lpstr>
      <vt:lpstr>PowerPoint Presentation</vt:lpstr>
    </vt:vector>
  </TitlesOfParts>
  <Company>RT Creative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LFBI</cp:lastModifiedBy>
  <cp:revision>123</cp:revision>
  <dcterms:created xsi:type="dcterms:W3CDTF">2014-03-26T14:03:34Z</dcterms:created>
  <dcterms:modified xsi:type="dcterms:W3CDTF">2017-05-10T03:22:52Z</dcterms:modified>
</cp:coreProperties>
</file>