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8" r:id="rId2"/>
    <p:sldId id="513" r:id="rId3"/>
    <p:sldId id="258" r:id="rId4"/>
    <p:sldId id="537" r:id="rId5"/>
    <p:sldId id="547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571" r:id="rId23"/>
    <p:sldId id="572" r:id="rId24"/>
    <p:sldId id="573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79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440812">
            <a:off x="1174096" y="1766750"/>
            <a:ext cx="6432012" cy="15914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427123">
            <a:off x="2891573" y="279539"/>
            <a:ext cx="3298948" cy="8785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135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/>
              <a:t>Rom 8:18 For I reckon that the sufferings of this present time [are] not worthy [to be compared] with the glory which shall be revealed in us.</a:t>
            </a:r>
            <a:endParaRPr lang="en-US" sz="2400" dirty="0"/>
          </a:p>
          <a:p>
            <a:pPr algn="l"/>
            <a:r>
              <a:rPr lang="en-US" sz="2400" dirty="0"/>
              <a:t> </a:t>
            </a:r>
          </a:p>
          <a:p>
            <a:pPr algn="l"/>
            <a:r>
              <a:rPr lang="en-US" sz="2800" b="1" dirty="0"/>
              <a:t>#1 One who loves God understands temporal pain in light of eternity (Phil 3:21)</a:t>
            </a:r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858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/>
              <a:t>Rom 8:24 For we are saved by hope: but hope that is seen is not hope: for what a man </a:t>
            </a:r>
            <a:r>
              <a:rPr lang="en-US" sz="2400" i="1" dirty="0" err="1"/>
              <a:t>seeth</a:t>
            </a:r>
            <a:r>
              <a:rPr lang="en-US" sz="2400" i="1" dirty="0"/>
              <a:t>, why doth he yet hope for?</a:t>
            </a:r>
            <a:r>
              <a:rPr lang="en-US" sz="2400" dirty="0"/>
              <a:t> </a:t>
            </a:r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b="1" dirty="0"/>
              <a:t>#2 One who loves God has sustained faith in promises that are momentarily unfulfilled (</a:t>
            </a:r>
            <a:r>
              <a:rPr lang="en-US" b="1" dirty="0" err="1"/>
              <a:t>Eph</a:t>
            </a:r>
            <a:r>
              <a:rPr lang="en-US" b="1" dirty="0"/>
              <a:t> 2:7; 1 </a:t>
            </a:r>
            <a:r>
              <a:rPr lang="en-US" b="1" dirty="0" err="1"/>
              <a:t>Ti</a:t>
            </a:r>
            <a:r>
              <a:rPr lang="en-US" b="1" dirty="0"/>
              <a:t> 4:8)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324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Romans 8:25 </a:t>
            </a:r>
            <a:r>
              <a:rPr lang="en-US" i="1" dirty="0"/>
              <a:t>But if we hope for that we see not, [then] do we with patience wait for [it].</a:t>
            </a: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algn="l"/>
            <a:r>
              <a:rPr lang="en-US" b="1" dirty="0"/>
              <a:t>#3 One who loves God doesn’t need a timeline to know resolution is coming (Ps 130:5-6; Isa 40:3; Jas 5:7; Ps 37:7)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539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/>
              <a:t>Rom </a:t>
            </a:r>
            <a:r>
              <a:rPr lang="en-US" sz="2400" i="1" dirty="0"/>
              <a:t>8:28 And we know that all things work together for good to them that love God, to them who are the called according to [his] purpose.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algn="l"/>
            <a:r>
              <a:rPr lang="en-US" b="1" dirty="0"/>
              <a:t>#4 One who loves God is satisfied with simple promises regardless of complex and painful circumstances.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6056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QUESTION</a:t>
            </a:r>
          </a:p>
          <a:p>
            <a:pPr algn="l"/>
            <a:r>
              <a:rPr lang="en-US" b="1" dirty="0"/>
              <a:t>Do you love God with your feelings or your faith?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394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isn’t just working </a:t>
            </a:r>
            <a:r>
              <a:rPr lang="en-US" dirty="0" smtClean="0"/>
              <a:t>out the things around </a:t>
            </a:r>
            <a:r>
              <a:rPr lang="en-US" dirty="0"/>
              <a:t>me, he is also working in me to produce </a:t>
            </a:r>
            <a:r>
              <a:rPr lang="en-US" dirty="0" smtClean="0"/>
              <a:t>the </a:t>
            </a:r>
            <a:r>
              <a:rPr lang="en-US" dirty="0"/>
              <a:t>character of Christ!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206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/>
              <a:t>28 And we know that all things work together for good to them that love God, to them who are the called according to [his] purpose. 29 For whom he did foreknow, </a:t>
            </a:r>
            <a:r>
              <a:rPr lang="en-US" sz="2400" i="1" u="sng" dirty="0"/>
              <a:t>he also did predestinate [to be] conformed to the image of his Son</a:t>
            </a:r>
            <a:r>
              <a:rPr lang="en-US" sz="2400" i="1" dirty="0"/>
              <a:t>, that he might be the firstborn among many brethren. 30 Moreover whom he did predestinate, them he also called: and whom he called, them he also justified: and whom he justified, them he also glorified.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0582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/>
              <a:t>What this says…</a:t>
            </a:r>
          </a:p>
          <a:p>
            <a:pPr algn="l"/>
            <a:r>
              <a:rPr lang="en-US" sz="2400" i="1" dirty="0" smtClean="0"/>
              <a:t>- He knew all things before time</a:t>
            </a:r>
          </a:p>
          <a:p>
            <a:pPr algn="l"/>
            <a:r>
              <a:rPr lang="en-US" sz="2400" i="1" dirty="0" smtClean="0"/>
              <a:t>- He predestined before time that he would create the image of Christ in our lives.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993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 smtClean="0"/>
              <a:t>What this DOES NOT say…</a:t>
            </a:r>
          </a:p>
          <a:p>
            <a:pPr marL="342900" indent="-342900" algn="l">
              <a:buFontTx/>
              <a:buChar char="-"/>
            </a:pPr>
            <a:r>
              <a:rPr lang="en-US" sz="2400" i="1" dirty="0" smtClean="0"/>
              <a:t>That God foreordains some to salvation and some to damnation.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50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dirty="0"/>
              <a:t>The teaching that God chooses only some to be saved is contrary to the clear teaching of Scripture (1 Tim. 2:4; 2 Pet. 3:9). What is God’s will? It is that those who believe on the gospel will be saved (Jn. 6:40).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482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060514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b="1" i="1" dirty="0"/>
              <a:t>26 </a:t>
            </a:r>
            <a:r>
              <a:rPr lang="en-US" i="1" dirty="0"/>
              <a:t>Likewise the Spirit also </a:t>
            </a:r>
            <a:r>
              <a:rPr lang="en-US" b="1" i="1" u="sng" dirty="0" err="1"/>
              <a:t>helpeth</a:t>
            </a:r>
            <a:r>
              <a:rPr lang="en-US" b="1" i="1" u="sng" dirty="0"/>
              <a:t> </a:t>
            </a:r>
            <a:r>
              <a:rPr lang="en-US" i="1" dirty="0"/>
              <a:t>our infirmities:</a:t>
            </a:r>
            <a:r>
              <a:rPr lang="en-US" i="1" u="sng" dirty="0"/>
              <a:t> </a:t>
            </a:r>
            <a:r>
              <a:rPr lang="en-US" i="1" dirty="0"/>
              <a:t>for we know not what we should pray for as we ought: 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3938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 smtClean="0"/>
              <a:t>1Ti 2:4 </a:t>
            </a:r>
            <a:r>
              <a:rPr lang="en-US" i="1" dirty="0"/>
              <a:t>Who </a:t>
            </a:r>
            <a:r>
              <a:rPr lang="en-US" i="1" u="sng" dirty="0"/>
              <a:t>will have all men to be saved</a:t>
            </a:r>
            <a:r>
              <a:rPr lang="en-US" i="1" dirty="0"/>
              <a:t>, and to come unto the knowledge of the truth.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8400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 smtClean="0"/>
              <a:t>2Pe 3:9 </a:t>
            </a:r>
            <a:r>
              <a:rPr lang="en-US" i="1" dirty="0"/>
              <a:t>The Lord is not slack concerning his promise, as some men count slackness; but is longsuffering to us-ward, not willing that any should perish, but that all should come to repentance.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785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 err="1" smtClean="0"/>
              <a:t>Jhn</a:t>
            </a:r>
            <a:r>
              <a:rPr lang="en-US" i="1" dirty="0" smtClean="0"/>
              <a:t> 6:40 </a:t>
            </a:r>
            <a:r>
              <a:rPr lang="en-US" i="1" dirty="0"/>
              <a:t>And this is the will of him that sent me, that every one which </a:t>
            </a:r>
            <a:r>
              <a:rPr lang="en-US" i="1" dirty="0" err="1"/>
              <a:t>seeth</a:t>
            </a:r>
            <a:r>
              <a:rPr lang="en-US" i="1" dirty="0"/>
              <a:t> the Son, and believeth on him, may have everlasting life: and I will raise him up at the last day.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908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 err="1"/>
              <a:t>Jhn</a:t>
            </a:r>
            <a:r>
              <a:rPr lang="en-US" i="1" dirty="0"/>
              <a:t> 3:16 For God so loved the world, that he gave his only begotten Son, that whosoever believeth in him should not perish, but have everlasting life.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Working </a:t>
            </a:r>
            <a:r>
              <a:rPr lang="en-US" sz="3200" b="1" u="sng" dirty="0" smtClean="0"/>
              <a:t>On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95075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</a:t>
            </a:r>
          </a:p>
          <a:p>
            <a:pPr algn="l"/>
            <a:r>
              <a:rPr lang="en-US" b="1" dirty="0" smtClean="0"/>
              <a:t>God’s love is for all men, conformity to his image is for those who believe him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777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rot="21381971">
            <a:off x="2797286" y="3611576"/>
            <a:ext cx="3237201" cy="399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ROMANS 8:28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440812">
            <a:off x="598632" y="1165430"/>
            <a:ext cx="7858091" cy="1944290"/>
          </a:xfrm>
        </p:spPr>
        <p:txBody>
          <a:bodyPr>
            <a:noAutofit/>
          </a:bodyPr>
          <a:lstStyle/>
          <a:p>
            <a:r>
              <a:rPr lang="en-US" sz="5200" dirty="0" smtClean="0"/>
              <a:t>ROMANS</a:t>
            </a:r>
            <a:endParaRPr lang="en-US" sz="5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440812">
            <a:off x="541348" y="2136585"/>
            <a:ext cx="7935757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dirty="0"/>
              <a:t>Called to Be Conformed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430565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Rom </a:t>
            </a:r>
            <a:r>
              <a:rPr lang="en-US" i="1" dirty="0"/>
              <a:t>8:28 And we know that all things work together for good to them that love God, to them who are the called according to [his] purpose.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424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 #1</a:t>
            </a:r>
          </a:p>
          <a:p>
            <a:pPr algn="l"/>
            <a:r>
              <a:rPr lang="en-US" b="1" dirty="0"/>
              <a:t>Positive outcomes in life are reserved for those who love God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567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 #2</a:t>
            </a:r>
          </a:p>
          <a:p>
            <a:pPr algn="l"/>
            <a:r>
              <a:rPr lang="en-US" b="1" dirty="0"/>
              <a:t>True love produces unconditional faith.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818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Faith &amp; love work together</a:t>
            </a:r>
          </a:p>
          <a:p>
            <a:pPr algn="l"/>
            <a:endParaRPr lang="en-US" i="1" dirty="0" smtClean="0"/>
          </a:p>
          <a:p>
            <a:pPr algn="l"/>
            <a:r>
              <a:rPr lang="en-US" i="1" dirty="0" smtClean="0"/>
              <a:t>Gal </a:t>
            </a:r>
            <a:r>
              <a:rPr lang="en-US" i="1" dirty="0"/>
              <a:t>5:6 For in Jesus Christ neither circumcision </a:t>
            </a:r>
            <a:r>
              <a:rPr lang="en-US" i="1" dirty="0" err="1"/>
              <a:t>availeth</a:t>
            </a:r>
            <a:r>
              <a:rPr lang="en-US" i="1" dirty="0"/>
              <a:t> any thing, nor uncircumcision; but </a:t>
            </a:r>
            <a:r>
              <a:rPr lang="en-US" i="1" u="sng" dirty="0"/>
              <a:t>faith which </a:t>
            </a:r>
            <a:r>
              <a:rPr lang="en-US" i="1" u="sng" dirty="0" err="1"/>
              <a:t>worketh</a:t>
            </a:r>
            <a:r>
              <a:rPr lang="en-US" i="1" u="sng" dirty="0"/>
              <a:t> by love.</a:t>
            </a:r>
            <a:endParaRPr lang="en-US" u="sng" dirty="0"/>
          </a:p>
          <a:p>
            <a:pPr algn="l"/>
            <a:r>
              <a:rPr lang="en-US" dirty="0"/>
              <a:t> </a:t>
            </a: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 smtClean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387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50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Faith &amp; love work together</a:t>
            </a:r>
          </a:p>
          <a:p>
            <a:pPr algn="l"/>
            <a:endParaRPr lang="en-US" i="1" dirty="0" smtClean="0"/>
          </a:p>
          <a:p>
            <a:pPr algn="l"/>
            <a:r>
              <a:rPr lang="en-US" i="1" dirty="0"/>
              <a:t>1Th 5:8 But let us, who are of the day, be sober, </a:t>
            </a:r>
            <a:r>
              <a:rPr lang="en-US" i="1" u="sng" dirty="0"/>
              <a:t>putting on the breastplate of faith and love</a:t>
            </a:r>
            <a:r>
              <a:rPr lang="en-US" i="1" dirty="0"/>
              <a:t>; and for an helmet, the hope of salvation.</a:t>
            </a:r>
            <a:r>
              <a:rPr lang="en-US" dirty="0"/>
              <a:t> </a:t>
            </a: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 smtClean="0"/>
              <a:t>Working All Things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49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 #3</a:t>
            </a:r>
          </a:p>
          <a:p>
            <a:pPr algn="l"/>
            <a:r>
              <a:rPr lang="en-US" b="1" dirty="0"/>
              <a:t>Those that love God with feelings seek momentary fixes. Those that love God in truth seek  perfect conclusions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02269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5320</TotalTime>
  <Words>718</Words>
  <Application>Microsoft Office PowerPoint</Application>
  <PresentationFormat>On-screen Show (16:9)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LFBI</cp:lastModifiedBy>
  <cp:revision>163</cp:revision>
  <dcterms:created xsi:type="dcterms:W3CDTF">2014-03-26T14:03:34Z</dcterms:created>
  <dcterms:modified xsi:type="dcterms:W3CDTF">2017-07-25T10:57:26Z</dcterms:modified>
</cp:coreProperties>
</file>