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8" r:id="rId2"/>
    <p:sldId id="564" r:id="rId3"/>
    <p:sldId id="592" r:id="rId4"/>
    <p:sldId id="567" r:id="rId5"/>
    <p:sldId id="595" r:id="rId6"/>
    <p:sldId id="596" r:id="rId7"/>
    <p:sldId id="566" r:id="rId8"/>
    <p:sldId id="594" r:id="rId9"/>
    <p:sldId id="568" r:id="rId10"/>
    <p:sldId id="597" r:id="rId11"/>
    <p:sldId id="598" r:id="rId12"/>
    <p:sldId id="599" r:id="rId13"/>
    <p:sldId id="600" r:id="rId14"/>
    <p:sldId id="601" r:id="rId15"/>
    <p:sldId id="602" r:id="rId16"/>
    <p:sldId id="603" r:id="rId17"/>
    <p:sldId id="604" r:id="rId18"/>
    <p:sldId id="605" r:id="rId19"/>
    <p:sldId id="606" r:id="rId20"/>
    <p:sldId id="607" r:id="rId21"/>
    <p:sldId id="608" r:id="rId22"/>
    <p:sldId id="609" r:id="rId23"/>
    <p:sldId id="610" r:id="rId24"/>
    <p:sldId id="612" r:id="rId25"/>
    <p:sldId id="613" r:id="rId26"/>
    <p:sldId id="614" r:id="rId27"/>
    <p:sldId id="615" r:id="rId28"/>
    <p:sldId id="616" r:id="rId29"/>
    <p:sldId id="617" r:id="rId30"/>
    <p:sldId id="618" r:id="rId31"/>
    <p:sldId id="619" r:id="rId32"/>
    <p:sldId id="620" r:id="rId33"/>
    <p:sldId id="622" r:id="rId34"/>
    <p:sldId id="623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287" autoAdjust="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79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381971">
            <a:off x="3614826" y="3410644"/>
            <a:ext cx="1883944" cy="2113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381971">
            <a:off x="3614826" y="3410644"/>
            <a:ext cx="1883944" cy="2113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 rot="21440812">
            <a:off x="1174096" y="1766750"/>
            <a:ext cx="6432012" cy="1591442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427123">
            <a:off x="2891573" y="279539"/>
            <a:ext cx="3298948" cy="87854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 smtClean="0"/>
              <a:t>REVIEW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313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084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000" i="1" dirty="0" err="1"/>
              <a:t>Exo</a:t>
            </a:r>
            <a:r>
              <a:rPr lang="en-US" sz="2000" i="1" dirty="0"/>
              <a:t> 32:30-33  And it came to pass on the morrow, that Moses said unto the people, Ye have sinned a great sin: and now I will go up unto the LORD; peradventure I shall make an atonement for your sin.  (31)  And Moses returned unto the LORD, and said, Oh, this people have sinned a great sin, and have made them gods of gold.  (32)  </a:t>
            </a:r>
            <a:r>
              <a:rPr lang="en-US" sz="2000" i="1" u="sng" dirty="0"/>
              <a:t>Yet now, if thou wilt forgive their sin--; and if not, blot me, I pray thee, out of thy book which thou hast written.</a:t>
            </a:r>
            <a:r>
              <a:rPr lang="en-US" sz="2000" i="1" dirty="0"/>
              <a:t>  (33)  And the LORD said unto Moses, Whosoever hath sinned against me, him will I blot out of my book. </a:t>
            </a:r>
            <a:endParaRPr lang="en-US" sz="2000" dirty="0"/>
          </a:p>
          <a:p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/>
              <a:t>Israel’s </a:t>
            </a:r>
            <a:r>
              <a:rPr lang="en-US" sz="3200" b="1" dirty="0" err="1"/>
              <a:t>Lostness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958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084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i="1" dirty="0"/>
              <a:t>Act 20:23 </a:t>
            </a:r>
            <a:r>
              <a:rPr lang="en-US" sz="2400" dirty="0"/>
              <a:t>Save that the Holy Ghost </a:t>
            </a:r>
            <a:r>
              <a:rPr lang="en-US" sz="2400" dirty="0" err="1"/>
              <a:t>witnesseth</a:t>
            </a:r>
            <a:r>
              <a:rPr lang="en-US" sz="2400" dirty="0"/>
              <a:t> in every city, saying that bonds and afflictions abide me. 24 But none of these things move me, neither count I my life dear unto myself, so that I might finish my course with joy, and the ministry, which I have received of the Lord Jesus, to testify the gospel of the grace of God.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/>
              <a:t>Israel’s </a:t>
            </a:r>
            <a:r>
              <a:rPr lang="en-US" sz="3200" b="1" dirty="0" err="1"/>
              <a:t>Lostness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945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KEY POINT</a:t>
            </a:r>
          </a:p>
          <a:p>
            <a:pPr algn="l"/>
            <a:r>
              <a:rPr lang="en-US" b="1" dirty="0" smtClean="0"/>
              <a:t>For </a:t>
            </a:r>
            <a:r>
              <a:rPr lang="en-US" b="1" dirty="0"/>
              <a:t>a Christian it is necessary that our emotions and actions reflect God’s love for the human soul.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305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084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000" i="1" dirty="0"/>
              <a:t>1Co 9:19 For though I be free from all [men], yet have I made myself servant unto all, that I might gain the more. 20 And unto the Jews I became as a Jew, that I might gain the Jews; to them that are under the law, as under the law, that I might gain them that are under the law; 21 To them that are without law, as without law, (being not without law to God, but under the law to Christ,) that I might gain them that are without law. 22 To the weak became I as weak, that I might gain the weak: I am made all things to all [men], that I might by all means save some. 23 And this I do for the gospel's sake, that I might be partaker thereof with [you].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/>
              <a:t>Israel’s </a:t>
            </a:r>
            <a:r>
              <a:rPr lang="en-US" sz="3200" b="1" dirty="0" err="1"/>
              <a:t>Lostness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9342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084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b="1" u="sng" dirty="0" smtClean="0"/>
              <a:t>It’s possible to want </a:t>
            </a:r>
            <a:r>
              <a:rPr lang="en-US" b="1" u="sng" dirty="0"/>
              <a:t>salvation for the lost more than the lost want salvation for </a:t>
            </a:r>
            <a:r>
              <a:rPr lang="en-US" b="1" u="sng" dirty="0" smtClean="0"/>
              <a:t>themselves</a:t>
            </a:r>
          </a:p>
          <a:p>
            <a:pPr algn="l"/>
            <a:endParaRPr lang="en-US" sz="2000" b="1" u="sng" dirty="0"/>
          </a:p>
          <a:p>
            <a:pPr algn="l"/>
            <a:r>
              <a:rPr lang="en-US" sz="2000" b="1" dirty="0" smtClean="0"/>
              <a:t>…so until they do, let it drive you to pray.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/>
              <a:t>Israel’s </a:t>
            </a:r>
            <a:r>
              <a:rPr lang="en-US" sz="3200" b="1" dirty="0" err="1" smtClean="0"/>
              <a:t>Lostness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985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08487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i="1" dirty="0"/>
              <a:t>4 Who are Israelites; to whom [</a:t>
            </a:r>
            <a:r>
              <a:rPr lang="en-US" sz="2400" i="1" dirty="0" err="1"/>
              <a:t>pertaineth</a:t>
            </a:r>
            <a:r>
              <a:rPr lang="en-US" sz="2400" i="1" dirty="0"/>
              <a:t>] the adoption, and the glory, and the covenants, and the giving of the law, and the service [of God], and the promises; 5 Whose [are] the fathers, and of whom as concerning the flesh Christ [came], who is over all, God blessed for ever. Amen. </a:t>
            </a: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/>
              <a:t>Israel’s </a:t>
            </a:r>
            <a:r>
              <a:rPr lang="en-US" sz="3200" b="1" dirty="0" smtClean="0"/>
              <a:t>Without Excuse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12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887760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God extended to them the following gifts: </a:t>
            </a:r>
            <a:endParaRPr lang="en-US" dirty="0" smtClean="0"/>
          </a:p>
          <a:p>
            <a:pPr algn="l"/>
            <a:endParaRPr lang="en-US" sz="2400" dirty="0"/>
          </a:p>
          <a:p>
            <a:pPr algn="l"/>
            <a:r>
              <a:rPr lang="en-US" b="1" u="sng" dirty="0"/>
              <a:t>Adoption</a:t>
            </a:r>
            <a:r>
              <a:rPr lang="en-US" dirty="0"/>
              <a:t> </a:t>
            </a:r>
            <a:r>
              <a:rPr lang="en-US" dirty="0" smtClean="0"/>
              <a:t>– the gift </a:t>
            </a:r>
            <a:r>
              <a:rPr lang="en-US" dirty="0"/>
              <a:t>of acceptance into his divine </a:t>
            </a:r>
            <a:r>
              <a:rPr lang="en-US" dirty="0" smtClean="0"/>
              <a:t>family - </a:t>
            </a:r>
            <a:r>
              <a:rPr lang="fr-FR" i="1" dirty="0"/>
              <a:t>Ex 4:22, </a:t>
            </a:r>
            <a:r>
              <a:rPr lang="fr-FR" i="1" dirty="0" err="1"/>
              <a:t>Deut</a:t>
            </a:r>
            <a:r>
              <a:rPr lang="fr-FR" i="1" dirty="0"/>
              <a:t> 7: 14: 1, 7:6-9, </a:t>
            </a:r>
            <a:r>
              <a:rPr lang="fr-FR" i="1" dirty="0" err="1"/>
              <a:t>Jer</a:t>
            </a:r>
            <a:r>
              <a:rPr lang="fr-FR" i="1" dirty="0"/>
              <a:t> 31:9</a:t>
            </a:r>
            <a:endParaRPr lang="fr-FR" sz="2400" dirty="0"/>
          </a:p>
          <a:p>
            <a:pPr algn="l"/>
            <a:r>
              <a:rPr lang="fr-FR" sz="2400" dirty="0"/>
              <a:t/>
            </a:r>
            <a:br>
              <a:rPr lang="fr-FR" sz="2400" dirty="0"/>
            </a:br>
            <a:endParaRPr lang="en-US" sz="2400" dirty="0"/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/>
              <a:t>Israel’s </a:t>
            </a:r>
            <a:r>
              <a:rPr lang="en-US" sz="3200" b="1" dirty="0" smtClean="0"/>
              <a:t>Without Excuse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38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9181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God extended to them the following gifts: </a:t>
            </a:r>
            <a:endParaRPr lang="en-US" dirty="0" smtClean="0"/>
          </a:p>
          <a:p>
            <a:pPr algn="l"/>
            <a:endParaRPr lang="en-US" sz="2400" dirty="0"/>
          </a:p>
          <a:p>
            <a:pPr algn="l"/>
            <a:r>
              <a:rPr lang="en-US" b="1" u="sng" dirty="0"/>
              <a:t>His Glory</a:t>
            </a:r>
            <a:r>
              <a:rPr lang="en-US" b="1" dirty="0"/>
              <a:t> </a:t>
            </a:r>
            <a:r>
              <a:rPr lang="en-US" b="1" dirty="0" smtClean="0"/>
              <a:t>–</a:t>
            </a:r>
            <a:r>
              <a:rPr lang="en-US" dirty="0" smtClean="0"/>
              <a:t> the gift </a:t>
            </a:r>
            <a:r>
              <a:rPr lang="en-US" dirty="0"/>
              <a:t>of his </a:t>
            </a:r>
            <a:r>
              <a:rPr lang="en-US" dirty="0" smtClean="0"/>
              <a:t>presence </a:t>
            </a:r>
            <a:r>
              <a:rPr lang="fr-FR" sz="2400" dirty="0"/>
              <a:t/>
            </a:r>
            <a:br>
              <a:rPr lang="fr-FR" sz="2400" dirty="0"/>
            </a:br>
            <a:endParaRPr lang="en-US" sz="2400" dirty="0"/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/>
              <a:t>Israel’s </a:t>
            </a:r>
            <a:r>
              <a:rPr lang="en-US" sz="3200" b="1" dirty="0" smtClean="0"/>
              <a:t>Without Excuse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0072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57779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God extended to them the following gifts: </a:t>
            </a:r>
            <a:endParaRPr lang="en-US" dirty="0" smtClean="0"/>
          </a:p>
          <a:p>
            <a:pPr algn="l"/>
            <a:endParaRPr lang="en-US" sz="2400" dirty="0"/>
          </a:p>
          <a:p>
            <a:pPr algn="l"/>
            <a:r>
              <a:rPr lang="en-US" b="1" u="sng" dirty="0"/>
              <a:t>His Glory</a:t>
            </a:r>
            <a:r>
              <a:rPr lang="en-US" b="1" dirty="0"/>
              <a:t> </a:t>
            </a:r>
            <a:r>
              <a:rPr lang="en-US" b="1" dirty="0" smtClean="0"/>
              <a:t>–</a:t>
            </a:r>
            <a:r>
              <a:rPr lang="en-US" dirty="0" smtClean="0"/>
              <a:t> the gift </a:t>
            </a:r>
            <a:r>
              <a:rPr lang="en-US" dirty="0"/>
              <a:t>of his </a:t>
            </a:r>
            <a:r>
              <a:rPr lang="en-US" dirty="0" smtClean="0"/>
              <a:t>presence</a:t>
            </a:r>
          </a:p>
          <a:p>
            <a:pPr algn="l"/>
            <a:r>
              <a:rPr lang="en-US" sz="2400" b="1" dirty="0"/>
              <a:t>Guided in the wilderness</a:t>
            </a:r>
            <a:r>
              <a:rPr lang="en-US" sz="2400" dirty="0"/>
              <a:t> - Ex 12:21-22, 24:16-17; 29:43; 40:34-38</a:t>
            </a:r>
            <a:r>
              <a:rPr lang="en-US" sz="2400" dirty="0" smtClean="0"/>
              <a:t>  </a:t>
            </a:r>
            <a:r>
              <a:rPr lang="fr-FR" sz="2400" dirty="0"/>
              <a:t/>
            </a:r>
            <a:br>
              <a:rPr lang="fr-FR" sz="2400" dirty="0"/>
            </a:br>
            <a:endParaRPr lang="en-US" sz="2400" dirty="0"/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/>
              <a:t>Israel’s </a:t>
            </a:r>
            <a:r>
              <a:rPr lang="en-US" sz="3200" b="1" dirty="0" smtClean="0"/>
              <a:t>Without Excuse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938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57779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God extended to them the following gifts: </a:t>
            </a:r>
            <a:endParaRPr lang="en-US" dirty="0" smtClean="0"/>
          </a:p>
          <a:p>
            <a:pPr algn="l"/>
            <a:endParaRPr lang="en-US" sz="2400" dirty="0"/>
          </a:p>
          <a:p>
            <a:pPr algn="l"/>
            <a:r>
              <a:rPr lang="en-US" b="1" u="sng" dirty="0"/>
              <a:t>His Glory</a:t>
            </a:r>
            <a:r>
              <a:rPr lang="en-US" b="1" dirty="0"/>
              <a:t> </a:t>
            </a:r>
            <a:r>
              <a:rPr lang="en-US" b="1" dirty="0" smtClean="0"/>
              <a:t>–</a:t>
            </a:r>
            <a:r>
              <a:rPr lang="en-US" dirty="0" smtClean="0"/>
              <a:t> the gift </a:t>
            </a:r>
            <a:r>
              <a:rPr lang="en-US" dirty="0"/>
              <a:t>of his </a:t>
            </a:r>
            <a:r>
              <a:rPr lang="en-US" dirty="0" smtClean="0"/>
              <a:t>presence</a:t>
            </a:r>
          </a:p>
          <a:p>
            <a:pPr algn="l"/>
            <a:r>
              <a:rPr lang="en-US" sz="2400" b="1" dirty="0"/>
              <a:t>Guided in the wilderness</a:t>
            </a:r>
            <a:r>
              <a:rPr lang="en-US" sz="2400" dirty="0"/>
              <a:t> - Ex 12:21-22, 24:16-17; 29:43; 40:34-38</a:t>
            </a:r>
            <a:r>
              <a:rPr lang="en-US" sz="2400" dirty="0" smtClean="0"/>
              <a:t> / </a:t>
            </a:r>
            <a:r>
              <a:rPr lang="en-US" sz="2400" b="1" dirty="0"/>
              <a:t>Revealed in the tabernacle</a:t>
            </a:r>
            <a:r>
              <a:rPr lang="en-US" sz="2400" dirty="0"/>
              <a:t> - Ex 40:34-48</a:t>
            </a:r>
            <a:r>
              <a:rPr lang="fr-FR" sz="2400" dirty="0"/>
              <a:t/>
            </a:r>
            <a:br>
              <a:rPr lang="fr-FR" sz="2400" dirty="0"/>
            </a:br>
            <a:endParaRPr lang="en-US" sz="2400" dirty="0"/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/>
              <a:t>Israel’s </a:t>
            </a:r>
            <a:r>
              <a:rPr lang="en-US" sz="3200" b="1" dirty="0" smtClean="0"/>
              <a:t>Without Excuse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356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694632"/>
            <a:ext cx="8211824" cy="3255740"/>
          </a:xfrm>
        </p:spPr>
        <p:txBody>
          <a:bodyPr>
            <a:noAutofit/>
          </a:bodyPr>
          <a:lstStyle/>
          <a:p>
            <a:pPr algn="l" fontAlgn="base"/>
            <a:r>
              <a:rPr lang="en-US" b="1" dirty="0"/>
              <a:t>Chapters 1 - 8 Our </a:t>
            </a:r>
            <a:r>
              <a:rPr lang="en-US" b="1" u="sng" dirty="0"/>
              <a:t>FAITH</a:t>
            </a:r>
            <a:r>
              <a:rPr lang="en-US" b="1" dirty="0"/>
              <a:t> </a:t>
            </a:r>
            <a:r>
              <a:rPr lang="en-US" b="1" i="1" dirty="0"/>
              <a:t>:: Individual</a:t>
            </a:r>
            <a:endParaRPr lang="en-US" dirty="0"/>
          </a:p>
          <a:p>
            <a:pPr algn="l"/>
            <a:r>
              <a:rPr lang="en-US" dirty="0"/>
              <a:t>- 1-3 Sin: Mankind’s Condition</a:t>
            </a:r>
            <a:endParaRPr lang="en-US" sz="2400" dirty="0"/>
          </a:p>
          <a:p>
            <a:pPr algn="l"/>
            <a:r>
              <a:rPr lang="en-US" dirty="0"/>
              <a:t>- 4-5 Salvation: God’s Plan of Justification</a:t>
            </a:r>
            <a:endParaRPr lang="en-US" sz="2400" dirty="0"/>
          </a:p>
          <a:p>
            <a:pPr algn="l"/>
            <a:r>
              <a:rPr lang="en-US" dirty="0"/>
              <a:t>- 6-8 Sanctification: God’s Plan for Conformity </a:t>
            </a:r>
            <a:endParaRPr lang="en-US" sz="2400" dirty="0"/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endParaRPr lang="en-US" sz="2400" b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 smtClean="0"/>
              <a:t>REVIEW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587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694632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God extended to them the following gifts: </a:t>
            </a:r>
            <a:endParaRPr lang="en-US" dirty="0" smtClean="0"/>
          </a:p>
          <a:p>
            <a:pPr algn="l"/>
            <a:endParaRPr lang="en-US" sz="2400" dirty="0"/>
          </a:p>
          <a:p>
            <a:pPr algn="l"/>
            <a:r>
              <a:rPr lang="en-US" b="1" u="sng" dirty="0"/>
              <a:t>His Glory</a:t>
            </a:r>
            <a:r>
              <a:rPr lang="en-US" b="1" dirty="0"/>
              <a:t> </a:t>
            </a:r>
            <a:r>
              <a:rPr lang="en-US" b="1" dirty="0" smtClean="0"/>
              <a:t>–</a:t>
            </a:r>
            <a:r>
              <a:rPr lang="en-US" dirty="0" smtClean="0"/>
              <a:t> the gift </a:t>
            </a:r>
            <a:r>
              <a:rPr lang="en-US" dirty="0"/>
              <a:t>of his </a:t>
            </a:r>
            <a:r>
              <a:rPr lang="en-US" dirty="0" smtClean="0"/>
              <a:t>presence</a:t>
            </a:r>
          </a:p>
          <a:p>
            <a:pPr algn="l"/>
            <a:r>
              <a:rPr lang="en-US" sz="2400" b="1" dirty="0"/>
              <a:t>Guided in the wilderness</a:t>
            </a:r>
            <a:r>
              <a:rPr lang="en-US" sz="2400" dirty="0"/>
              <a:t> - Ex 12:21-22, 24:16-17; 29:43; 40:34-38</a:t>
            </a:r>
            <a:r>
              <a:rPr lang="en-US" sz="2400" dirty="0" smtClean="0"/>
              <a:t> / </a:t>
            </a:r>
            <a:r>
              <a:rPr lang="en-US" sz="2400" b="1" dirty="0"/>
              <a:t>Revealed in the tabernacle</a:t>
            </a:r>
            <a:r>
              <a:rPr lang="en-US" sz="2400" dirty="0"/>
              <a:t> - Ex </a:t>
            </a:r>
            <a:r>
              <a:rPr lang="en-US" sz="2400" dirty="0" smtClean="0"/>
              <a:t>40:34-48 /</a:t>
            </a:r>
          </a:p>
          <a:p>
            <a:pPr algn="l"/>
            <a:r>
              <a:rPr lang="en-US" sz="2400" b="1" dirty="0"/>
              <a:t>Revealed in the temple</a:t>
            </a:r>
            <a:r>
              <a:rPr lang="en-US" sz="2400" dirty="0"/>
              <a:t> - 1 King 8:10-11</a:t>
            </a:r>
            <a:r>
              <a:rPr lang="fr-FR" sz="2400" dirty="0"/>
              <a:t/>
            </a:r>
            <a:br>
              <a:rPr lang="fr-FR" sz="2400" dirty="0"/>
            </a:br>
            <a:endParaRPr lang="en-US" sz="2400" dirty="0"/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/>
              <a:t>Israel’s </a:t>
            </a:r>
            <a:r>
              <a:rPr lang="en-US" sz="3200" b="1" dirty="0" smtClean="0"/>
              <a:t>Without Excuse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070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694632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God extended to them the following gifts: </a:t>
            </a:r>
            <a:endParaRPr lang="en-US" dirty="0" smtClean="0"/>
          </a:p>
          <a:p>
            <a:pPr algn="l"/>
            <a:endParaRPr lang="en-US" sz="2400" dirty="0"/>
          </a:p>
          <a:p>
            <a:pPr algn="l"/>
            <a:r>
              <a:rPr lang="en-US" b="1" u="sng" dirty="0"/>
              <a:t>His Glory</a:t>
            </a:r>
            <a:r>
              <a:rPr lang="en-US" b="1" dirty="0"/>
              <a:t> </a:t>
            </a:r>
            <a:r>
              <a:rPr lang="en-US" b="1" dirty="0" smtClean="0"/>
              <a:t>–</a:t>
            </a:r>
            <a:r>
              <a:rPr lang="en-US" dirty="0" smtClean="0"/>
              <a:t> the gift </a:t>
            </a:r>
            <a:r>
              <a:rPr lang="en-US" dirty="0"/>
              <a:t>of his </a:t>
            </a:r>
            <a:r>
              <a:rPr lang="en-US" dirty="0" smtClean="0"/>
              <a:t>presence</a:t>
            </a:r>
          </a:p>
          <a:p>
            <a:pPr algn="l"/>
            <a:r>
              <a:rPr lang="en-US" sz="2400" b="1" dirty="0"/>
              <a:t>Guided in the wilderness</a:t>
            </a:r>
            <a:r>
              <a:rPr lang="en-US" sz="2400" dirty="0"/>
              <a:t> - Ex 12:21-22, 24:16-17; 29:43; 40:34-38</a:t>
            </a:r>
            <a:r>
              <a:rPr lang="en-US" sz="2400" dirty="0" smtClean="0"/>
              <a:t> / </a:t>
            </a:r>
            <a:r>
              <a:rPr lang="en-US" sz="2400" b="1" dirty="0"/>
              <a:t>Revealed in the tabernacle</a:t>
            </a:r>
            <a:r>
              <a:rPr lang="en-US" sz="2400" dirty="0"/>
              <a:t> - Ex </a:t>
            </a:r>
            <a:r>
              <a:rPr lang="en-US" sz="2400" dirty="0" smtClean="0"/>
              <a:t>40:34-48 /</a:t>
            </a:r>
          </a:p>
          <a:p>
            <a:pPr algn="l"/>
            <a:r>
              <a:rPr lang="en-US" sz="2400" b="1" dirty="0"/>
              <a:t>Revealed in the temple</a:t>
            </a:r>
            <a:r>
              <a:rPr lang="en-US" sz="2400" dirty="0"/>
              <a:t> - 1 King </a:t>
            </a:r>
            <a:r>
              <a:rPr lang="en-US" sz="2400" dirty="0" smtClean="0"/>
              <a:t>8:10-11 / </a:t>
            </a:r>
            <a:r>
              <a:rPr lang="en-US" sz="2400" b="1" dirty="0"/>
              <a:t>His Glory departed</a:t>
            </a:r>
            <a:r>
              <a:rPr lang="en-US" sz="2400" dirty="0"/>
              <a:t> - </a:t>
            </a:r>
            <a:r>
              <a:rPr lang="en-US" sz="2400" dirty="0" err="1"/>
              <a:t>Ezek</a:t>
            </a:r>
            <a:r>
              <a:rPr lang="en-US" sz="2400" dirty="0"/>
              <a:t> </a:t>
            </a:r>
            <a:r>
              <a:rPr lang="en-US" sz="2400" dirty="0" smtClean="0"/>
              <a:t>10:4-19 </a:t>
            </a:r>
            <a:r>
              <a:rPr lang="fr-FR" sz="2400" dirty="0"/>
              <a:t/>
            </a:r>
            <a:br>
              <a:rPr lang="fr-FR" sz="2400" dirty="0"/>
            </a:br>
            <a:endParaRPr lang="en-US" sz="2400" dirty="0"/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/>
              <a:t>Israel’s </a:t>
            </a:r>
            <a:r>
              <a:rPr lang="en-US" sz="3200" b="1" dirty="0" smtClean="0"/>
              <a:t>Without Excuse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706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68070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God extended to them the following gifts: </a:t>
            </a:r>
            <a:endParaRPr lang="en-US" dirty="0" smtClean="0"/>
          </a:p>
          <a:p>
            <a:pPr algn="l"/>
            <a:endParaRPr lang="en-US" sz="2400" dirty="0"/>
          </a:p>
          <a:p>
            <a:pPr algn="l"/>
            <a:r>
              <a:rPr lang="en-US" b="1" u="sng" dirty="0"/>
              <a:t>His Glory</a:t>
            </a:r>
            <a:r>
              <a:rPr lang="en-US" b="1" dirty="0"/>
              <a:t> </a:t>
            </a:r>
            <a:r>
              <a:rPr lang="en-US" b="1" dirty="0" smtClean="0"/>
              <a:t>–</a:t>
            </a:r>
            <a:r>
              <a:rPr lang="en-US" dirty="0" smtClean="0"/>
              <a:t> the gift </a:t>
            </a:r>
            <a:r>
              <a:rPr lang="en-US" dirty="0"/>
              <a:t>of his </a:t>
            </a:r>
            <a:r>
              <a:rPr lang="en-US" dirty="0" smtClean="0"/>
              <a:t>presence</a:t>
            </a:r>
          </a:p>
          <a:p>
            <a:pPr algn="l"/>
            <a:r>
              <a:rPr lang="en-US" sz="2400" b="1" dirty="0"/>
              <a:t>Guided in the wilderness</a:t>
            </a:r>
            <a:r>
              <a:rPr lang="en-US" sz="2400" dirty="0"/>
              <a:t> - Ex 12:21-22, 24:16-17; 29:43; 40:34-38</a:t>
            </a:r>
            <a:r>
              <a:rPr lang="en-US" sz="2400" dirty="0" smtClean="0"/>
              <a:t> / </a:t>
            </a:r>
            <a:r>
              <a:rPr lang="en-US" sz="2400" b="1" dirty="0"/>
              <a:t>Revealed in the tabernacle</a:t>
            </a:r>
            <a:r>
              <a:rPr lang="en-US" sz="2400" dirty="0"/>
              <a:t> - Ex </a:t>
            </a:r>
            <a:r>
              <a:rPr lang="en-US" sz="2400" dirty="0" smtClean="0"/>
              <a:t>40:34-48 /</a:t>
            </a:r>
          </a:p>
          <a:p>
            <a:pPr algn="l"/>
            <a:r>
              <a:rPr lang="en-US" sz="2400" b="1" dirty="0"/>
              <a:t>Revealed in the temple</a:t>
            </a:r>
            <a:r>
              <a:rPr lang="en-US" sz="2400" dirty="0"/>
              <a:t> - 1 King </a:t>
            </a:r>
            <a:r>
              <a:rPr lang="en-US" sz="2400" dirty="0" smtClean="0"/>
              <a:t>8:10-11 / </a:t>
            </a:r>
            <a:r>
              <a:rPr lang="en-US" sz="2400" b="1" dirty="0"/>
              <a:t>His Glory departed</a:t>
            </a:r>
            <a:r>
              <a:rPr lang="en-US" sz="2400" dirty="0"/>
              <a:t> - </a:t>
            </a:r>
            <a:r>
              <a:rPr lang="en-US" sz="2400" dirty="0" err="1"/>
              <a:t>Ezek</a:t>
            </a:r>
            <a:r>
              <a:rPr lang="en-US" sz="2400" dirty="0"/>
              <a:t> </a:t>
            </a:r>
            <a:r>
              <a:rPr lang="en-US" sz="2400" dirty="0" smtClean="0"/>
              <a:t>10:4-19 / </a:t>
            </a:r>
            <a:r>
              <a:rPr lang="en-US" sz="2400" b="1" dirty="0"/>
              <a:t>His glory will return</a:t>
            </a:r>
            <a:r>
              <a:rPr lang="en-US" sz="2400" dirty="0"/>
              <a:t> (2nd Advent) - Hag 2:2-9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fr-FR" sz="2400" dirty="0"/>
              <a:t/>
            </a:r>
            <a:br>
              <a:rPr lang="fr-FR" sz="2400" dirty="0"/>
            </a:br>
            <a:endParaRPr lang="en-US" sz="2400" dirty="0"/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/>
              <a:t>Israel’s </a:t>
            </a:r>
            <a:r>
              <a:rPr lang="en-US" sz="3200" b="1" dirty="0" smtClean="0"/>
              <a:t>Without Excuse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482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92407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God extended to them the following gifts: </a:t>
            </a:r>
            <a:endParaRPr lang="en-US" dirty="0" smtClean="0"/>
          </a:p>
          <a:p>
            <a:pPr algn="l"/>
            <a:endParaRPr lang="en-US" sz="2400" dirty="0"/>
          </a:p>
          <a:p>
            <a:pPr algn="l"/>
            <a:r>
              <a:rPr lang="en-US" b="1" u="sng" dirty="0"/>
              <a:t>The Covenants</a:t>
            </a:r>
            <a:r>
              <a:rPr lang="en-US" dirty="0"/>
              <a:t> </a:t>
            </a:r>
            <a:r>
              <a:rPr lang="en-US" dirty="0" smtClean="0"/>
              <a:t>– the gift </a:t>
            </a:r>
            <a:r>
              <a:rPr lang="en-US" dirty="0"/>
              <a:t>of his binding </a:t>
            </a:r>
            <a:r>
              <a:rPr lang="en-US" dirty="0" smtClean="0"/>
              <a:t>promises</a:t>
            </a:r>
            <a:endParaRPr lang="en-US" dirty="0"/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fr-FR" sz="2400" dirty="0"/>
              <a:t/>
            </a:r>
            <a:br>
              <a:rPr lang="fr-FR" sz="2400" dirty="0"/>
            </a:br>
            <a:endParaRPr lang="en-US" sz="2400" dirty="0"/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/>
              <a:t>Israel’s </a:t>
            </a:r>
            <a:r>
              <a:rPr lang="en-US" sz="3200" b="1" dirty="0" smtClean="0"/>
              <a:t>Without Excuse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646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/>
              <a:t>The </a:t>
            </a:r>
            <a:r>
              <a:rPr lang="en-US" sz="3200" b="1" u="sng" dirty="0" smtClean="0"/>
              <a:t>Covenants with Israel</a:t>
            </a:r>
          </a:p>
          <a:p>
            <a:pPr algn="l" fontAlgn="base"/>
            <a:endParaRPr lang="en-US" sz="2400" b="1" u="sng" dirty="0" smtClean="0"/>
          </a:p>
          <a:p>
            <a:pPr algn="l" fontAlgn="base"/>
            <a:r>
              <a:rPr lang="en-US" sz="2400" b="1" u="sng" dirty="0" smtClean="0"/>
              <a:t>1. Abrahamic </a:t>
            </a:r>
            <a:r>
              <a:rPr lang="en-US" sz="2400" b="1" u="sng" dirty="0"/>
              <a:t>Covenant </a:t>
            </a:r>
          </a:p>
          <a:p>
            <a:pPr algn="l" fontAlgn="base"/>
            <a:r>
              <a:rPr lang="en-US" sz="2400" dirty="0" smtClean="0"/>
              <a:t>- Summarized </a:t>
            </a:r>
            <a:r>
              <a:rPr lang="en-US" sz="2400" dirty="0"/>
              <a:t>by God’s promise to build a large nation that will bless the world. </a:t>
            </a:r>
            <a:r>
              <a:rPr lang="en-US" sz="2400" b="1" i="1" dirty="0"/>
              <a:t>Gen 12:1-3</a:t>
            </a:r>
            <a:endParaRPr lang="en-US" sz="2400" dirty="0"/>
          </a:p>
          <a:p>
            <a:pPr algn="l" fontAlgn="base"/>
            <a:r>
              <a:rPr lang="en-US" sz="2400" dirty="0" smtClean="0"/>
              <a:t>- That </a:t>
            </a:r>
            <a:r>
              <a:rPr lang="en-US" sz="2400" dirty="0"/>
              <a:t>they will inherit a land mass that will belong to them forever </a:t>
            </a:r>
            <a:r>
              <a:rPr lang="en-US" sz="2400" b="1" i="1" dirty="0"/>
              <a:t>Gen.15:1-17</a:t>
            </a:r>
            <a:endParaRPr lang="en-US" sz="2400" dirty="0"/>
          </a:p>
          <a:p>
            <a:pPr algn="l"/>
            <a:r>
              <a:rPr lang="en-US" sz="2400" dirty="0" smtClean="0"/>
              <a:t>- That </a:t>
            </a:r>
            <a:r>
              <a:rPr lang="en-US" sz="2400" dirty="0"/>
              <a:t>they will be God’s family forever </a:t>
            </a:r>
            <a:r>
              <a:rPr lang="en-US" sz="2400" b="1" i="1" dirty="0" smtClean="0"/>
              <a:t>Gen.17:1-14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71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/>
              <a:t>The </a:t>
            </a:r>
            <a:r>
              <a:rPr lang="en-US" sz="3200" b="1" u="sng" dirty="0" smtClean="0"/>
              <a:t>Covenants with Israel</a:t>
            </a:r>
          </a:p>
          <a:p>
            <a:pPr algn="l" fontAlgn="base"/>
            <a:endParaRPr lang="en-US" sz="2400" b="1" u="sng" dirty="0" smtClean="0"/>
          </a:p>
          <a:p>
            <a:pPr algn="l" fontAlgn="base"/>
            <a:r>
              <a:rPr lang="en-US" sz="2400" b="1" u="sng" dirty="0" smtClean="0"/>
              <a:t>2. Mosaic </a:t>
            </a:r>
            <a:r>
              <a:rPr lang="en-US" sz="2400" b="1" u="sng" dirty="0"/>
              <a:t>Covenant </a:t>
            </a:r>
            <a:r>
              <a:rPr lang="en-US" sz="2400" b="1" dirty="0"/>
              <a:t>- </a:t>
            </a:r>
            <a:r>
              <a:rPr lang="en-US" sz="2400" b="1" i="1" dirty="0"/>
              <a:t>Ex 19-20</a:t>
            </a:r>
            <a:endParaRPr lang="en-US" sz="2400" b="1" dirty="0"/>
          </a:p>
          <a:p>
            <a:pPr algn="l" fontAlgn="base"/>
            <a:r>
              <a:rPr lang="en-US" sz="2400" i="1" dirty="0"/>
              <a:t>Summarized as God’s giving of the law that the Nation might have a godly standard by which to live.</a:t>
            </a:r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05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/>
              <a:t>The </a:t>
            </a:r>
            <a:r>
              <a:rPr lang="en-US" sz="3200" b="1" u="sng" dirty="0" smtClean="0"/>
              <a:t>Covenants with Israel</a:t>
            </a:r>
          </a:p>
          <a:p>
            <a:pPr algn="l" fontAlgn="base"/>
            <a:endParaRPr lang="en-US" sz="2400" b="1" u="sng" dirty="0" smtClean="0"/>
          </a:p>
          <a:p>
            <a:pPr algn="l" fontAlgn="base"/>
            <a:r>
              <a:rPr lang="en-US" sz="2400" b="1" u="sng" dirty="0" smtClean="0"/>
              <a:t>3. Davidic Covenant </a:t>
            </a:r>
            <a:endParaRPr lang="en-US" sz="2400" b="1" dirty="0" smtClean="0"/>
          </a:p>
          <a:p>
            <a:pPr algn="l" fontAlgn="base"/>
            <a:r>
              <a:rPr lang="en-US" sz="2400" b="1" i="1" dirty="0" smtClean="0"/>
              <a:t>II Sam 7:12-16, 23:5, 2 </a:t>
            </a:r>
            <a:r>
              <a:rPr lang="en-US" sz="2400" b="1" i="1" dirty="0" err="1" smtClean="0"/>
              <a:t>Chron</a:t>
            </a:r>
            <a:r>
              <a:rPr lang="en-US" sz="2400" b="1" i="1" dirty="0" smtClean="0"/>
              <a:t> 13:5, 6</a:t>
            </a:r>
            <a:endParaRPr lang="en-US" sz="2400" b="1" dirty="0" smtClean="0"/>
          </a:p>
          <a:p>
            <a:pPr algn="l" fontAlgn="base"/>
            <a:r>
              <a:rPr lang="en-US" sz="2400" i="1" dirty="0" smtClean="0"/>
              <a:t>Summarized as God’s promise to establish an eternal kingdom through the line of David.</a:t>
            </a:r>
          </a:p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/>
              <a:t>The </a:t>
            </a:r>
            <a:r>
              <a:rPr lang="en-US" sz="3200" b="1" u="sng" dirty="0" smtClean="0"/>
              <a:t>Covenants with Israel</a:t>
            </a:r>
          </a:p>
          <a:p>
            <a:pPr algn="l" fontAlgn="base"/>
            <a:endParaRPr lang="en-US" sz="2400" b="1" u="sng" dirty="0" smtClean="0"/>
          </a:p>
          <a:p>
            <a:pPr algn="l" fontAlgn="base"/>
            <a:r>
              <a:rPr lang="en-US" sz="2400" b="1" u="sng" dirty="0" smtClean="0"/>
              <a:t>4. Everlasting </a:t>
            </a:r>
            <a:r>
              <a:rPr lang="en-US" sz="2400" b="1" u="sng" dirty="0"/>
              <a:t>Covenant </a:t>
            </a:r>
            <a:r>
              <a:rPr lang="en-US" sz="2400" b="1" i="1" dirty="0"/>
              <a:t>- </a:t>
            </a:r>
            <a:r>
              <a:rPr lang="en-US" sz="2400" b="1" i="1" dirty="0" err="1"/>
              <a:t>Jer</a:t>
            </a:r>
            <a:r>
              <a:rPr lang="en-US" sz="2400" b="1" i="1" dirty="0"/>
              <a:t> 31:31-34  </a:t>
            </a:r>
            <a:endParaRPr lang="en-US" sz="2400" b="1" i="1" dirty="0" smtClean="0"/>
          </a:p>
          <a:p>
            <a:pPr algn="l" fontAlgn="base"/>
            <a:r>
              <a:rPr lang="en-US" i="1" dirty="0"/>
              <a:t>Summarized as a promise of a coming national </a:t>
            </a:r>
            <a:r>
              <a:rPr lang="en-US" i="1" dirty="0" smtClean="0"/>
              <a:t>salvation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15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/>
              <a:t>The </a:t>
            </a:r>
            <a:r>
              <a:rPr lang="en-US" sz="3200" b="1" u="sng" dirty="0" smtClean="0"/>
              <a:t>Covenants with Israel</a:t>
            </a:r>
          </a:p>
          <a:p>
            <a:pPr algn="l" fontAlgn="base"/>
            <a:endParaRPr lang="en-US" sz="2400" b="1" u="sng" dirty="0" smtClean="0"/>
          </a:p>
          <a:p>
            <a:pPr algn="l" fontAlgn="base"/>
            <a:r>
              <a:rPr lang="en-US" sz="2000" i="1" dirty="0" err="1"/>
              <a:t>J</a:t>
            </a:r>
            <a:r>
              <a:rPr lang="en-US" sz="2000" i="1" dirty="0" err="1" smtClean="0"/>
              <a:t>er</a:t>
            </a:r>
            <a:r>
              <a:rPr lang="en-US" sz="2000" i="1" dirty="0" smtClean="0"/>
              <a:t> 31:33 </a:t>
            </a:r>
            <a:r>
              <a:rPr lang="en-US" sz="2000" i="1" dirty="0"/>
              <a:t>But this [shall be] the covenant that I will make with the house of Israel; After those days, </a:t>
            </a:r>
            <a:r>
              <a:rPr lang="en-US" sz="2000" i="1" dirty="0" err="1"/>
              <a:t>saith</a:t>
            </a:r>
            <a:r>
              <a:rPr lang="en-US" sz="2000" i="1" dirty="0"/>
              <a:t> the LORD, I will put my law in their inward parts, and write it in their hearts; and will be their God, and they shall be my people. 34 And they shall teach no more every man his </a:t>
            </a:r>
            <a:r>
              <a:rPr lang="en-US" sz="2000" i="1" dirty="0" err="1"/>
              <a:t>neighbour</a:t>
            </a:r>
            <a:r>
              <a:rPr lang="en-US" sz="2000" i="1" dirty="0"/>
              <a:t>, and every man his brother, saying, Know the LORD: for they shall all know me, from the least of them unto the greatest of them, </a:t>
            </a:r>
            <a:r>
              <a:rPr lang="en-US" sz="2000" i="1" dirty="0" err="1"/>
              <a:t>saith</a:t>
            </a:r>
            <a:r>
              <a:rPr lang="en-US" sz="2000" i="1" dirty="0"/>
              <a:t> the LORD: for I will forgive their iniquity, and I will remember their sin no more.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65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/>
              <a:t>The </a:t>
            </a:r>
            <a:r>
              <a:rPr lang="en-US" sz="3200" b="1" u="sng" dirty="0" smtClean="0"/>
              <a:t>Covenants with Israel</a:t>
            </a:r>
          </a:p>
          <a:p>
            <a:pPr algn="l" fontAlgn="base"/>
            <a:endParaRPr lang="en-US" sz="2400" b="1" u="sng" dirty="0" smtClean="0"/>
          </a:p>
          <a:p>
            <a:pPr algn="l" fontAlgn="base"/>
            <a:r>
              <a:rPr lang="en-US" sz="2400" b="1" u="sng" dirty="0" smtClean="0"/>
              <a:t>5. The </a:t>
            </a:r>
            <a:r>
              <a:rPr lang="en-US" sz="2400" b="1" u="sng" dirty="0"/>
              <a:t>New Covenant</a:t>
            </a:r>
            <a:r>
              <a:rPr lang="en-US" sz="2400" b="1" i="1" u="sng" dirty="0"/>
              <a:t> </a:t>
            </a:r>
            <a:r>
              <a:rPr lang="en-US" sz="2400" b="1" i="1" dirty="0"/>
              <a:t>- Matt 26:26-30</a:t>
            </a:r>
          </a:p>
          <a:p>
            <a:pPr algn="l" fontAlgn="base"/>
            <a:r>
              <a:rPr lang="en-US" sz="2400" i="1" dirty="0"/>
              <a:t>Summarized as a promise that Christ will fellowship with </a:t>
            </a:r>
            <a:r>
              <a:rPr lang="en-US" sz="2400" i="1" dirty="0" smtClean="0"/>
              <a:t>his people </a:t>
            </a:r>
            <a:r>
              <a:rPr lang="en-US" sz="2400" i="1" dirty="0"/>
              <a:t>again in his kingdom</a:t>
            </a:r>
          </a:p>
          <a:p>
            <a:pPr algn="l" fontAlgn="base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84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694632"/>
            <a:ext cx="8211824" cy="3255740"/>
          </a:xfrm>
        </p:spPr>
        <p:txBody>
          <a:bodyPr>
            <a:noAutofit/>
          </a:bodyPr>
          <a:lstStyle/>
          <a:p>
            <a:pPr algn="l" fontAlgn="base"/>
            <a:r>
              <a:rPr lang="en-US" b="1" dirty="0"/>
              <a:t>Chapters 9 - 11 Israel’s </a:t>
            </a:r>
            <a:r>
              <a:rPr lang="en-US" b="1" u="sng" dirty="0"/>
              <a:t>HOPE</a:t>
            </a:r>
            <a:r>
              <a:rPr lang="en-US" b="1" dirty="0"/>
              <a:t> </a:t>
            </a:r>
            <a:r>
              <a:rPr lang="en-US" b="1" i="1" dirty="0"/>
              <a:t>:: National</a:t>
            </a:r>
          </a:p>
          <a:p>
            <a:pPr algn="l"/>
            <a:r>
              <a:rPr lang="en-US" dirty="0"/>
              <a:t>- 9 Israel - In the Past</a:t>
            </a:r>
          </a:p>
          <a:p>
            <a:pPr algn="l"/>
            <a:r>
              <a:rPr lang="en-US" dirty="0"/>
              <a:t>- 10 Israel - In the Present</a:t>
            </a:r>
          </a:p>
          <a:p>
            <a:pPr algn="l"/>
            <a:r>
              <a:rPr lang="en-US" dirty="0"/>
              <a:t>- 11 Israel - In the Future</a:t>
            </a:r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 smtClean="0"/>
              <a:t>REVIEW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5580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80535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God extended to them the following gifts: </a:t>
            </a:r>
            <a:endParaRPr lang="en-US" dirty="0" smtClean="0"/>
          </a:p>
          <a:p>
            <a:pPr algn="l"/>
            <a:endParaRPr lang="en-US" sz="2400" dirty="0"/>
          </a:p>
          <a:p>
            <a:pPr algn="l"/>
            <a:r>
              <a:rPr lang="en-US" sz="3200" b="1" u="sng" dirty="0"/>
              <a:t>The Law</a:t>
            </a:r>
            <a:r>
              <a:rPr lang="en-US" sz="3200" dirty="0"/>
              <a:t> </a:t>
            </a:r>
            <a:r>
              <a:rPr lang="en-US" sz="3200" dirty="0" smtClean="0"/>
              <a:t>– the gift of God’s word </a:t>
            </a:r>
            <a:endParaRPr lang="en-US" sz="3200" b="1" dirty="0"/>
          </a:p>
          <a:p>
            <a:pPr algn="l"/>
            <a:r>
              <a:rPr lang="en-US" sz="3200" b="1" dirty="0" smtClean="0"/>
              <a:t>Rom </a:t>
            </a:r>
            <a:r>
              <a:rPr lang="en-US" sz="3200" b="1" dirty="0"/>
              <a:t>7; Gal 3:17-18.</a:t>
            </a:r>
            <a:endParaRPr lang="en-US" sz="3200" dirty="0"/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fr-FR" sz="2400" dirty="0"/>
              <a:t/>
            </a:r>
            <a:br>
              <a:rPr lang="fr-FR" sz="2400" dirty="0"/>
            </a:br>
            <a:endParaRPr lang="en-US" sz="2400" dirty="0"/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/>
              <a:t>Israel’s </a:t>
            </a:r>
            <a:r>
              <a:rPr lang="en-US" sz="3200" b="1" dirty="0" smtClean="0"/>
              <a:t>Without Excuse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273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80535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God extended to them the following gifts: </a:t>
            </a:r>
            <a:endParaRPr lang="en-US" dirty="0" smtClean="0"/>
          </a:p>
          <a:p>
            <a:pPr algn="l"/>
            <a:endParaRPr lang="en-US" sz="2400" dirty="0"/>
          </a:p>
          <a:p>
            <a:pPr algn="l"/>
            <a:r>
              <a:rPr lang="en-US" b="1" u="sng" dirty="0"/>
              <a:t>The Service</a:t>
            </a:r>
            <a:r>
              <a:rPr lang="en-US" dirty="0"/>
              <a:t> </a:t>
            </a:r>
            <a:r>
              <a:rPr lang="en-US" dirty="0" smtClean="0"/>
              <a:t>- the </a:t>
            </a:r>
            <a:r>
              <a:rPr lang="en-US" dirty="0"/>
              <a:t>honorable </a:t>
            </a:r>
            <a:r>
              <a:rPr lang="en-US" dirty="0" smtClean="0"/>
              <a:t>gift </a:t>
            </a:r>
            <a:r>
              <a:rPr lang="en-US" dirty="0"/>
              <a:t>to serve </a:t>
            </a:r>
            <a:r>
              <a:rPr lang="en-US" dirty="0" smtClean="0"/>
              <a:t>him and his people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fr-FR" sz="2400" dirty="0"/>
              <a:t/>
            </a:r>
            <a:br>
              <a:rPr lang="fr-FR" sz="2400" dirty="0"/>
            </a:br>
            <a:endParaRPr lang="en-US" sz="2400" dirty="0"/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/>
              <a:t>Israel’s </a:t>
            </a:r>
            <a:r>
              <a:rPr lang="en-US" sz="3200" b="1" dirty="0" smtClean="0"/>
              <a:t>Without Excuse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843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80535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God extended to them the following gifts: </a:t>
            </a:r>
            <a:endParaRPr lang="en-US" dirty="0" smtClean="0"/>
          </a:p>
          <a:p>
            <a:pPr algn="l"/>
            <a:endParaRPr lang="en-US" sz="2400" dirty="0"/>
          </a:p>
          <a:p>
            <a:pPr algn="l"/>
            <a:r>
              <a:rPr lang="en-US" b="1" u="sng" dirty="0"/>
              <a:t>The </a:t>
            </a:r>
            <a:r>
              <a:rPr lang="en-US" b="1" u="sng" dirty="0" smtClean="0"/>
              <a:t>Messiah</a:t>
            </a:r>
            <a:r>
              <a:rPr lang="en-US" dirty="0" smtClean="0"/>
              <a:t> - the gift of being the seed of the very Christ.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fr-FR" sz="2400" dirty="0"/>
              <a:t/>
            </a:r>
            <a:br>
              <a:rPr lang="fr-FR" sz="2400" dirty="0"/>
            </a:br>
            <a:endParaRPr lang="en-US" sz="2400" dirty="0"/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/>
              <a:t>Israel’s </a:t>
            </a:r>
            <a:r>
              <a:rPr lang="en-US" sz="3200" b="1" dirty="0" smtClean="0"/>
              <a:t>Without Excuse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150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/>
              <a:t>KEY POINT</a:t>
            </a:r>
          </a:p>
          <a:p>
            <a:pPr algn="l"/>
            <a:r>
              <a:rPr lang="en-US" b="1" dirty="0" smtClean="0"/>
              <a:t>In </a:t>
            </a:r>
            <a:r>
              <a:rPr lang="en-US" b="1" dirty="0"/>
              <a:t>light of God’s love and blessing, the Nation of Israel is without excuse for not following Christ.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83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What is it that is keeping you from following Jesus today?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88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/>
              <a:t>Bible Study Principle #1 is </a:t>
            </a:r>
            <a:r>
              <a:rPr lang="en-US" sz="3600" b="1" i="1" dirty="0" smtClean="0"/>
              <a:t>Context</a:t>
            </a:r>
          </a:p>
          <a:p>
            <a:pPr algn="l"/>
            <a:endParaRPr lang="en-US" sz="3600" b="1" i="1" dirty="0"/>
          </a:p>
          <a:p>
            <a:pPr algn="l"/>
            <a:endParaRPr lang="en-US" sz="3600" b="1" i="1" dirty="0" smtClean="0"/>
          </a:p>
          <a:p>
            <a:pPr algn="l"/>
            <a:endParaRPr lang="en-US" sz="3600" b="1" i="1" dirty="0"/>
          </a:p>
          <a:p>
            <a:pPr algn="l"/>
            <a:r>
              <a:rPr lang="en-US" sz="3600" b="1" i="1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007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/>
              <a:t>Bible Study Principle #1 is </a:t>
            </a:r>
            <a:r>
              <a:rPr lang="en-US" sz="3600" b="1" i="1" dirty="0" smtClean="0"/>
              <a:t>Context</a:t>
            </a:r>
          </a:p>
          <a:p>
            <a:pPr algn="l"/>
            <a:r>
              <a:rPr lang="en-US" sz="3600" b="1" i="1" dirty="0" smtClean="0"/>
              <a:t>…</a:t>
            </a:r>
            <a:r>
              <a:rPr lang="en-US" b="1" i="1" dirty="0"/>
              <a:t>meaning, if you don’t understand how what you're reading relates to the whole of scripture, then you are in danger of misapplying the information.</a:t>
            </a:r>
            <a:endParaRPr lang="en-US" sz="3600" dirty="0"/>
          </a:p>
          <a:p>
            <a:pPr algn="l"/>
            <a:r>
              <a:rPr lang="en-US" sz="3600" dirty="0"/>
              <a:t/>
            </a:r>
            <a:br>
              <a:rPr lang="en-US" sz="3600" dirty="0"/>
            </a:br>
            <a:r>
              <a:rPr lang="en-US" sz="3600" b="1" i="1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542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da-DK" sz="6000" b="1" dirty="0" smtClean="0"/>
              <a:t>A Burden </a:t>
            </a:r>
            <a:r>
              <a:rPr lang="da-DK" sz="6000" b="1" dirty="0"/>
              <a:t>for Israel</a:t>
            </a:r>
            <a:endParaRPr lang="da-DK" sz="6000" dirty="0"/>
          </a:p>
          <a:p>
            <a:pPr algn="l"/>
            <a:r>
              <a:rPr lang="da-DK" sz="4000" b="1" dirty="0"/>
              <a:t>Romans </a:t>
            </a:r>
            <a:r>
              <a:rPr lang="da-DK" sz="4000" b="1" dirty="0" smtClean="0"/>
              <a:t>9:1-5</a:t>
            </a:r>
            <a:r>
              <a:rPr lang="da-DK" sz="3600" dirty="0"/>
              <a:t/>
            </a:r>
            <a:br>
              <a:rPr lang="da-DK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i="1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876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28677"/>
            <a:ext cx="8211824" cy="3821452"/>
          </a:xfrm>
        </p:spPr>
        <p:txBody>
          <a:bodyPr>
            <a:noAutofit/>
          </a:bodyPr>
          <a:lstStyle/>
          <a:p>
            <a:pPr algn="l" fontAlgn="base"/>
            <a:r>
              <a:rPr lang="en-US" i="1" dirty="0"/>
              <a:t>Rom 9:1  I say the truth in Christ, I lie not, my conscience also bearing me witness in the Holy Ghost,  </a:t>
            </a:r>
            <a:r>
              <a:rPr lang="en-US" i="1" dirty="0" smtClean="0"/>
              <a:t>2. </a:t>
            </a:r>
            <a:r>
              <a:rPr lang="en-US" i="1" dirty="0"/>
              <a:t> That I have great heaviness and continual sorrow in my heart. </a:t>
            </a:r>
            <a:endParaRPr lang="en-US" sz="2000" dirty="0" smtClean="0"/>
          </a:p>
          <a:p>
            <a:pPr algn="l" fontAlgn="base"/>
            <a:endParaRPr lang="en-US" sz="2000" dirty="0"/>
          </a:p>
          <a:p>
            <a:pPr algn="l" fontAlgn="base"/>
            <a:endParaRPr lang="en-US" sz="2000" dirty="0" smtClean="0"/>
          </a:p>
          <a:p>
            <a:pPr algn="l" fontAlgn="base"/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2800" b="1" u="sng" dirty="0" smtClean="0"/>
              <a:t>Why so burdened Paul?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63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KEY POINT</a:t>
            </a:r>
          </a:p>
          <a:p>
            <a:pPr algn="l"/>
            <a:r>
              <a:rPr lang="en-US" b="1" dirty="0" smtClean="0"/>
              <a:t>The </a:t>
            </a:r>
            <a:r>
              <a:rPr lang="en-US" b="1" dirty="0"/>
              <a:t>burden of Christian enlightenment is the awareness of the value of a soul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775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08487"/>
            <a:ext cx="8211824" cy="3255740"/>
          </a:xfrm>
        </p:spPr>
        <p:txBody>
          <a:bodyPr>
            <a:noAutofit/>
          </a:bodyPr>
          <a:lstStyle/>
          <a:p>
            <a:pPr algn="l" fontAlgn="base"/>
            <a:r>
              <a:rPr lang="en-US" i="1" dirty="0" smtClean="0"/>
              <a:t>v3</a:t>
            </a:r>
            <a:r>
              <a:rPr lang="en-US" i="1" dirty="0"/>
              <a:t>. For I </a:t>
            </a:r>
            <a:r>
              <a:rPr lang="en-US" b="1" i="1" u="sng" dirty="0"/>
              <a:t>could wish</a:t>
            </a:r>
            <a:r>
              <a:rPr lang="en-US" i="1" dirty="0"/>
              <a:t> that myself were accursed from Christ for my brethren, my kinsmen according to the flesh: </a:t>
            </a: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dirty="0"/>
              <a:t>Israel’s </a:t>
            </a:r>
            <a:r>
              <a:rPr lang="en-US" sz="3200" b="1" dirty="0" err="1"/>
              <a:t>Lostness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619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6333</TotalTime>
  <Words>1229</Words>
  <Application>Microsoft Office PowerPoint</Application>
  <PresentationFormat>On-screen Show (16:9)</PresentationFormat>
  <Paragraphs>148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Adelle-Regular</vt:lpstr>
      <vt:lpstr>Apple Chancery</vt:lpstr>
      <vt:lpstr>Arial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LFBI</cp:lastModifiedBy>
  <cp:revision>178</cp:revision>
  <dcterms:created xsi:type="dcterms:W3CDTF">2014-03-26T14:03:34Z</dcterms:created>
  <dcterms:modified xsi:type="dcterms:W3CDTF">2017-09-11T04:42:16Z</dcterms:modified>
</cp:coreProperties>
</file>