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5"/>
  </p:handoutMasterIdLst>
  <p:sldIdLst>
    <p:sldId id="256" r:id="rId2"/>
    <p:sldId id="263" r:id="rId3"/>
    <p:sldId id="269" r:id="rId4"/>
    <p:sldId id="257" r:id="rId5"/>
    <p:sldId id="259" r:id="rId6"/>
    <p:sldId id="260" r:id="rId7"/>
    <p:sldId id="261" r:id="rId8"/>
    <p:sldId id="262" r:id="rId9"/>
    <p:sldId id="264" r:id="rId10"/>
    <p:sldId id="266" r:id="rId11"/>
    <p:sldId id="265" r:id="rId12"/>
    <p:sldId id="270" r:id="rId13"/>
    <p:sldId id="267" r:id="rId14"/>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8" autoAdjust="0"/>
    <p:restoredTop sz="94660"/>
  </p:normalViewPr>
  <p:slideViewPr>
    <p:cSldViewPr snapToGrid="0">
      <p:cViewPr varScale="1">
        <p:scale>
          <a:sx n="59" d="100"/>
          <a:sy n="59" d="100"/>
        </p:scale>
        <p:origin x="1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4E30C515-9D83-4D01-A55E-EE4740435F40}"/>
              </a:ext>
            </a:extLst>
          </p:cNvPr>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lo-LA"/>
          </a:p>
        </p:txBody>
      </p:sp>
      <p:sp>
        <p:nvSpPr>
          <p:cNvPr id="3" name="Date Placeholder 2">
            <a:extLst>
              <a:ext uri="{FF2B5EF4-FFF2-40B4-BE49-F238E27FC236}">
                <a16:creationId xmlns:a16="http://schemas.microsoft.com/office/drawing/2014/main" xmlns="" id="{E7DCC18B-CA7B-41A2-9960-73BA58DB8308}"/>
              </a:ext>
            </a:extLst>
          </p:cNvPr>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56B0F7BE-B3F0-4040-B9CE-0F19AF51F0F3}" type="datetimeFigureOut">
              <a:rPr lang="lo-LA" smtClean="0"/>
              <a:t>12/10/2017</a:t>
            </a:fld>
            <a:endParaRPr lang="lo-LA"/>
          </a:p>
        </p:txBody>
      </p:sp>
      <p:sp>
        <p:nvSpPr>
          <p:cNvPr id="4" name="Footer Placeholder 3">
            <a:extLst>
              <a:ext uri="{FF2B5EF4-FFF2-40B4-BE49-F238E27FC236}">
                <a16:creationId xmlns:a16="http://schemas.microsoft.com/office/drawing/2014/main" xmlns="" id="{C0391E9B-B432-4214-BBEA-2A5D18A84BBB}"/>
              </a:ext>
            </a:extLst>
          </p:cNvPr>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lo-LA"/>
          </a:p>
        </p:txBody>
      </p:sp>
      <p:sp>
        <p:nvSpPr>
          <p:cNvPr id="5" name="Slide Number Placeholder 4">
            <a:extLst>
              <a:ext uri="{FF2B5EF4-FFF2-40B4-BE49-F238E27FC236}">
                <a16:creationId xmlns:a16="http://schemas.microsoft.com/office/drawing/2014/main" xmlns="" id="{291FE8EE-6BA0-4902-9EF9-34BFE419FFDE}"/>
              </a:ext>
            </a:extLst>
          </p:cNvPr>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6E273111-8F0B-4FB3-AD9D-F94E552D63F8}" type="slidenum">
              <a:rPr lang="lo-LA" smtClean="0"/>
              <a:t>‹#›</a:t>
            </a:fld>
            <a:endParaRPr lang="lo-LA"/>
          </a:p>
        </p:txBody>
      </p:sp>
    </p:spTree>
    <p:extLst>
      <p:ext uri="{BB962C8B-B14F-4D97-AF65-F5344CB8AC3E}">
        <p14:creationId xmlns:p14="http://schemas.microsoft.com/office/powerpoint/2010/main" val="11167257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80DFED-93DC-4D30-869B-4FDCA9741A04}"/>
              </a:ext>
            </a:extLst>
          </p:cNvPr>
          <p:cNvSpPr>
            <a:spLocks noGrp="1"/>
          </p:cNvSpPr>
          <p:nvPr>
            <p:ph type="ctrTitle"/>
          </p:nvPr>
        </p:nvSpPr>
        <p:spPr/>
        <p:txBody>
          <a:bodyPr/>
          <a:lstStyle/>
          <a:p>
            <a:r>
              <a:rPr lang="en-US" dirty="0"/>
              <a:t>Battling spiritual warfare</a:t>
            </a:r>
            <a:endParaRPr lang="lo-LA" dirty="0"/>
          </a:p>
        </p:txBody>
      </p:sp>
      <p:sp>
        <p:nvSpPr>
          <p:cNvPr id="3" name="Subtitle 2">
            <a:extLst>
              <a:ext uri="{FF2B5EF4-FFF2-40B4-BE49-F238E27FC236}">
                <a16:creationId xmlns:a16="http://schemas.microsoft.com/office/drawing/2014/main" xmlns="" id="{2EE769EB-1F15-4E95-8C05-0A4C748F1641}"/>
              </a:ext>
            </a:extLst>
          </p:cNvPr>
          <p:cNvSpPr>
            <a:spLocks noGrp="1"/>
          </p:cNvSpPr>
          <p:nvPr>
            <p:ph type="subTitle" idx="1"/>
          </p:nvPr>
        </p:nvSpPr>
        <p:spPr/>
        <p:txBody>
          <a:bodyPr>
            <a:normAutofit/>
          </a:bodyPr>
          <a:lstStyle/>
          <a:p>
            <a:r>
              <a:rPr lang="en-US" sz="4000" dirty="0"/>
              <a:t>Joshua 10:1-14</a:t>
            </a:r>
            <a:endParaRPr lang="lo-LA" sz="4000" dirty="0"/>
          </a:p>
        </p:txBody>
      </p:sp>
    </p:spTree>
    <p:extLst>
      <p:ext uri="{BB962C8B-B14F-4D97-AF65-F5344CB8AC3E}">
        <p14:creationId xmlns:p14="http://schemas.microsoft.com/office/powerpoint/2010/main" val="3435881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3E0A4-2313-47AA-BB71-5924C5289EF3}"/>
              </a:ext>
            </a:extLst>
          </p:cNvPr>
          <p:cNvSpPr>
            <a:spLocks noGrp="1"/>
          </p:cNvSpPr>
          <p:nvPr>
            <p:ph type="title"/>
          </p:nvPr>
        </p:nvSpPr>
        <p:spPr>
          <a:xfrm>
            <a:off x="2592925" y="624110"/>
            <a:ext cx="8911687" cy="1037050"/>
          </a:xfrm>
        </p:spPr>
        <p:txBody>
          <a:bodyPr>
            <a:normAutofit fontScale="90000"/>
          </a:bodyPr>
          <a:lstStyle/>
          <a:p>
            <a:r>
              <a:rPr lang="en-US" dirty="0"/>
              <a:t>KP: Recognize spiritual battle is going to be difficult and long!</a:t>
            </a:r>
            <a:endParaRPr lang="lo-LA" dirty="0"/>
          </a:p>
        </p:txBody>
      </p:sp>
      <p:sp>
        <p:nvSpPr>
          <p:cNvPr id="3" name="Content Placeholder 2">
            <a:extLst>
              <a:ext uri="{FF2B5EF4-FFF2-40B4-BE49-F238E27FC236}">
                <a16:creationId xmlns:a16="http://schemas.microsoft.com/office/drawing/2014/main" xmlns="" id="{30095EB6-CC22-4218-9931-8FA24F43AC2C}"/>
              </a:ext>
            </a:extLst>
          </p:cNvPr>
          <p:cNvSpPr>
            <a:spLocks noGrp="1"/>
          </p:cNvSpPr>
          <p:nvPr>
            <p:ph idx="1"/>
          </p:nvPr>
        </p:nvSpPr>
        <p:spPr>
          <a:xfrm>
            <a:off x="2589212" y="1908294"/>
            <a:ext cx="9267508" cy="4721105"/>
          </a:xfrm>
        </p:spPr>
        <p:txBody>
          <a:bodyPr>
            <a:normAutofit/>
          </a:bodyPr>
          <a:lstStyle/>
          <a:p>
            <a:r>
              <a:rPr lang="en-US" dirty="0"/>
              <a:t>Requires others to battle alongside with you v7</a:t>
            </a:r>
          </a:p>
          <a:p>
            <a:r>
              <a:rPr lang="en-US" dirty="0"/>
              <a:t>Requires </a:t>
            </a:r>
            <a:r>
              <a:rPr lang="en-US" dirty="0" err="1"/>
              <a:t>en-couragement</a:t>
            </a:r>
            <a:r>
              <a:rPr lang="en-US" dirty="0"/>
              <a:t> from the Lord to go battle for yourself and others </a:t>
            </a:r>
          </a:p>
          <a:p>
            <a:pPr lvl="1"/>
            <a:r>
              <a:rPr lang="en-US" b="1" dirty="0" err="1"/>
              <a:t>Eph</a:t>
            </a:r>
            <a:r>
              <a:rPr lang="en-US" b="1" dirty="0"/>
              <a:t> 6:13</a:t>
            </a:r>
            <a:r>
              <a:rPr lang="en-US" dirty="0"/>
              <a:t>  Wherefore take unto you the whole </a:t>
            </a:r>
            <a:r>
              <a:rPr lang="en-US" dirty="0" err="1"/>
              <a:t>armour</a:t>
            </a:r>
            <a:r>
              <a:rPr lang="en-US" dirty="0"/>
              <a:t> of God, that ye may be able to withstand in the evil day, and having done all, to stand. </a:t>
            </a:r>
            <a:r>
              <a:rPr lang="en-US" dirty="0" err="1"/>
              <a:t>Eph</a:t>
            </a:r>
            <a:r>
              <a:rPr lang="en-US" dirty="0"/>
              <a:t> 6:14  Stand therefore, having your loins girt about with truth, and having on the breastplate of righteousness; </a:t>
            </a:r>
            <a:r>
              <a:rPr lang="en-US" dirty="0" err="1"/>
              <a:t>Eph</a:t>
            </a:r>
            <a:r>
              <a:rPr lang="en-US" dirty="0"/>
              <a:t> 6:15  And your feet shod with the preparation of the gospel of peace;  </a:t>
            </a:r>
            <a:r>
              <a:rPr lang="en-US" dirty="0" err="1"/>
              <a:t>Eph</a:t>
            </a:r>
            <a:r>
              <a:rPr lang="en-US" dirty="0"/>
              <a:t> 6:16  Above all, taking the shield of faith, wherewith ye shall be able to quench all the fiery darts of the wicked.  </a:t>
            </a:r>
            <a:r>
              <a:rPr lang="en-US" dirty="0" err="1"/>
              <a:t>Eph</a:t>
            </a:r>
            <a:r>
              <a:rPr lang="en-US" dirty="0"/>
              <a:t> 6:17  And take the helmet of salvation, and the sword of the Spirit, which is the word of God: </a:t>
            </a:r>
          </a:p>
          <a:p>
            <a:pPr lvl="1"/>
            <a:r>
              <a:rPr lang="en-US" dirty="0"/>
              <a:t>Rom 15:1  We then that are strong ought to bear the infirmities of the weak, and not to please ourselves. </a:t>
            </a:r>
          </a:p>
          <a:p>
            <a:pPr lvl="1"/>
            <a:endParaRPr lang="en-US" dirty="0"/>
          </a:p>
          <a:p>
            <a:r>
              <a:rPr lang="en-US" dirty="0"/>
              <a:t>Requires </a:t>
            </a:r>
            <a:r>
              <a:rPr lang="en-US"/>
              <a:t>endurance </a:t>
            </a:r>
            <a:r>
              <a:rPr lang="en-US" dirty="0"/>
              <a:t> v9</a:t>
            </a:r>
          </a:p>
          <a:p>
            <a:pPr lvl="1"/>
            <a:r>
              <a:rPr lang="en-US" dirty="0"/>
              <a:t>2Ti 2:3  Thou therefore endure hardness, as a good soldier of Jesus Christ. </a:t>
            </a:r>
          </a:p>
          <a:p>
            <a:endParaRPr lang="en-US" dirty="0"/>
          </a:p>
          <a:p>
            <a:endParaRPr lang="en-US" dirty="0"/>
          </a:p>
          <a:p>
            <a:endParaRPr lang="lo-LA" dirty="0"/>
          </a:p>
        </p:txBody>
      </p:sp>
    </p:spTree>
    <p:extLst>
      <p:ext uri="{BB962C8B-B14F-4D97-AF65-F5344CB8AC3E}">
        <p14:creationId xmlns:p14="http://schemas.microsoft.com/office/powerpoint/2010/main" val="377360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DE3225-8D02-44AF-A603-ED9024D73611}"/>
              </a:ext>
            </a:extLst>
          </p:cNvPr>
          <p:cNvSpPr>
            <a:spLocks noGrp="1"/>
          </p:cNvSpPr>
          <p:nvPr>
            <p:ph type="title"/>
          </p:nvPr>
        </p:nvSpPr>
        <p:spPr>
          <a:xfrm>
            <a:off x="2542124" y="459492"/>
            <a:ext cx="8911687" cy="1280890"/>
          </a:xfrm>
        </p:spPr>
        <p:txBody>
          <a:bodyPr>
            <a:normAutofit fontScale="90000"/>
          </a:bodyPr>
          <a:lstStyle/>
          <a:p>
            <a:r>
              <a:rPr lang="en-US" dirty="0"/>
              <a:t>Like Joshua we need to ascend from Gilgal</a:t>
            </a:r>
            <a:br>
              <a:rPr lang="en-US" dirty="0"/>
            </a:br>
            <a:endParaRPr lang="lo-LA" dirty="0"/>
          </a:p>
        </p:txBody>
      </p:sp>
      <p:sp>
        <p:nvSpPr>
          <p:cNvPr id="3" name="Content Placeholder 2">
            <a:extLst>
              <a:ext uri="{FF2B5EF4-FFF2-40B4-BE49-F238E27FC236}">
                <a16:creationId xmlns:a16="http://schemas.microsoft.com/office/drawing/2014/main" xmlns="" id="{6AD5EB88-B727-45D5-8105-6C0CEDAF356B}"/>
              </a:ext>
            </a:extLst>
          </p:cNvPr>
          <p:cNvSpPr>
            <a:spLocks noGrp="1"/>
          </p:cNvSpPr>
          <p:nvPr>
            <p:ph idx="1"/>
          </p:nvPr>
        </p:nvSpPr>
        <p:spPr>
          <a:xfrm>
            <a:off x="2356594" y="2956560"/>
            <a:ext cx="9282748" cy="4693920"/>
          </a:xfrm>
        </p:spPr>
        <p:txBody>
          <a:bodyPr>
            <a:normAutofit/>
          </a:bodyPr>
          <a:lstStyle/>
          <a:p>
            <a:r>
              <a:rPr lang="en-US" sz="2000" dirty="0"/>
              <a:t>Col 2:11  In whom also ye are circumcised with the circumcision made without hands, in putting off the body of the sins of the flesh by the circumcision of Christ: 2:12  Buried with him in baptism, wherein also ye are risen with </a:t>
            </a:r>
            <a:r>
              <a:rPr lang="en-US" sz="2000" i="1" dirty="0"/>
              <a:t>him</a:t>
            </a:r>
            <a:r>
              <a:rPr lang="en-US" sz="2000" dirty="0"/>
              <a:t> through the faith of the operation of God, who hath raised him from the dead. </a:t>
            </a:r>
          </a:p>
          <a:p>
            <a:r>
              <a:rPr lang="en-US" sz="2000" dirty="0"/>
              <a:t>Rom 8:13  For if ye live after the flesh, ye shall die: but if ye through the Spirit do mortify the deeds of the body, ye shall live. </a:t>
            </a:r>
          </a:p>
          <a:p>
            <a:r>
              <a:rPr lang="en-US" sz="2000" b="1" dirty="0"/>
              <a:t>KP</a:t>
            </a:r>
            <a:r>
              <a:rPr lang="en-US" sz="2000" dirty="0"/>
              <a:t>: The death, burial and resurrection allowed us to HAVE VICTORY in spiritual warfare. We need to live in the newness of life through the Holy Spirit </a:t>
            </a:r>
          </a:p>
          <a:p>
            <a:endParaRPr lang="en-US" sz="2000" dirty="0"/>
          </a:p>
          <a:p>
            <a:endParaRPr lang="en-US" sz="2000" dirty="0"/>
          </a:p>
          <a:p>
            <a:endParaRPr lang="en-US" sz="2000" dirty="0"/>
          </a:p>
          <a:p>
            <a:endParaRPr lang="en-US" sz="2000" dirty="0"/>
          </a:p>
          <a:p>
            <a:endParaRPr lang="lo-LA" sz="2000" dirty="0"/>
          </a:p>
        </p:txBody>
      </p:sp>
      <p:sp>
        <p:nvSpPr>
          <p:cNvPr id="4" name="Content Placeholder 2">
            <a:extLst>
              <a:ext uri="{FF2B5EF4-FFF2-40B4-BE49-F238E27FC236}">
                <a16:creationId xmlns:a16="http://schemas.microsoft.com/office/drawing/2014/main" xmlns="" id="{634E5527-EFFB-44E9-AD21-E4EC2D4C9F81}"/>
              </a:ext>
            </a:extLst>
          </p:cNvPr>
          <p:cNvSpPr txBox="1">
            <a:spLocks/>
          </p:cNvSpPr>
          <p:nvPr/>
        </p:nvSpPr>
        <p:spPr>
          <a:xfrm>
            <a:off x="2356594" y="1270000"/>
            <a:ext cx="9403606" cy="172212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000" dirty="0"/>
              <a:t>Jos 5:8  And it came to pass, when they had done circumcising all the people, that they abode in their places in the camp, till they were whole. 5:9  And the LORD said unto Joshua, This day have I rolled away the reproach of Egypt from off you. Wherefore the name of the place is called Gilgal unto this day. </a:t>
            </a:r>
          </a:p>
          <a:p>
            <a:endParaRPr lang="lo-LA" sz="2000" dirty="0"/>
          </a:p>
        </p:txBody>
      </p:sp>
    </p:spTree>
    <p:extLst>
      <p:ext uri="{BB962C8B-B14F-4D97-AF65-F5344CB8AC3E}">
        <p14:creationId xmlns:p14="http://schemas.microsoft.com/office/powerpoint/2010/main" val="138073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BBAF101-A7E2-426F-A234-BB970A489979}"/>
              </a:ext>
            </a:extLst>
          </p:cNvPr>
          <p:cNvSpPr>
            <a:spLocks noGrp="1"/>
          </p:cNvSpPr>
          <p:nvPr>
            <p:ph idx="1"/>
          </p:nvPr>
        </p:nvSpPr>
        <p:spPr>
          <a:xfrm>
            <a:off x="274320" y="182880"/>
            <a:ext cx="11612880" cy="6512560"/>
          </a:xfrm>
        </p:spPr>
        <p:txBody>
          <a:bodyPr>
            <a:normAutofit/>
          </a:bodyPr>
          <a:lstStyle/>
          <a:p>
            <a:pPr lvl="3"/>
            <a:r>
              <a:rPr lang="en-US" sz="1400" b="1" dirty="0"/>
              <a:t>In dealing with the spirit of fear</a:t>
            </a:r>
            <a:endParaRPr lang="en-US" sz="1400" dirty="0"/>
          </a:p>
          <a:p>
            <a:pPr lvl="4"/>
            <a:r>
              <a:rPr lang="en-US" sz="1400" dirty="0"/>
              <a:t>2Ti 1:7  For God hath not given us the spirit of fear; but of power, and of love, and of a sound mind. </a:t>
            </a:r>
          </a:p>
          <a:p>
            <a:pPr lvl="4"/>
            <a:r>
              <a:rPr lang="en-US" sz="1400" dirty="0"/>
              <a:t>Col 3:15  And let the peace of God rule in your hearts, to the which also ye are called in one body; and be ye thankful. 16  Let the word of Christ dwell in you richly in all wisdom; teaching and admonishing one another in psalms and hymns and spiritual songs, singing with grace in your hearts to the Lord. </a:t>
            </a:r>
          </a:p>
          <a:p>
            <a:pPr lvl="3"/>
            <a:r>
              <a:rPr lang="en-US" sz="1400" b="1" dirty="0"/>
              <a:t>In dealing with spirit of religion.</a:t>
            </a:r>
            <a:r>
              <a:rPr lang="en-US" sz="1400" dirty="0"/>
              <a:t> </a:t>
            </a:r>
          </a:p>
          <a:p>
            <a:pPr lvl="4"/>
            <a:r>
              <a:rPr lang="en-US" sz="1400" dirty="0"/>
              <a:t>Gal 3:2  This only would I learn of you, Received ye the Spirit by the works of the law, or by the hearing of faith?  </a:t>
            </a:r>
            <a:r>
              <a:rPr lang="en-US" sz="1400" b="1" dirty="0"/>
              <a:t>3</a:t>
            </a:r>
            <a:r>
              <a:rPr lang="en-US" sz="1400" dirty="0"/>
              <a:t>  Are ye so foolish? having begun in the Spirit, are ye now made perfect by the flesh? ….....6  Even as Abraham believed God, and it was accounted to him for righteousness. </a:t>
            </a:r>
          </a:p>
          <a:p>
            <a:pPr lvl="3"/>
            <a:r>
              <a:rPr lang="en-US" sz="1400" b="1" dirty="0"/>
              <a:t>In dealing with spirit of pride</a:t>
            </a:r>
            <a:r>
              <a:rPr lang="en-US" sz="1400" dirty="0"/>
              <a:t> </a:t>
            </a:r>
          </a:p>
          <a:p>
            <a:pPr lvl="4"/>
            <a:r>
              <a:rPr lang="en-US" sz="1400" dirty="0"/>
              <a:t>Jas 4:10  Humble yourselves in the sight of the Lord, and he shall lift you up. </a:t>
            </a:r>
          </a:p>
          <a:p>
            <a:pPr lvl="4"/>
            <a:r>
              <a:rPr lang="en-US" sz="1400" dirty="0"/>
              <a:t>Jas 4:6  But he giveth more grace. Wherefore he </a:t>
            </a:r>
            <a:r>
              <a:rPr lang="en-US" sz="1400" dirty="0" err="1"/>
              <a:t>saith</a:t>
            </a:r>
            <a:r>
              <a:rPr lang="en-US" sz="1400" dirty="0"/>
              <a:t>, God </a:t>
            </a:r>
            <a:r>
              <a:rPr lang="en-US" sz="1400" dirty="0" err="1"/>
              <a:t>resisteth</a:t>
            </a:r>
            <a:r>
              <a:rPr lang="en-US" sz="1400" dirty="0"/>
              <a:t> the proud, but giveth grace unto the humble</a:t>
            </a:r>
          </a:p>
          <a:p>
            <a:pPr lvl="3"/>
            <a:r>
              <a:rPr lang="en-US" sz="1400" b="1" dirty="0"/>
              <a:t> In dealing with spirit of rebellion</a:t>
            </a:r>
            <a:r>
              <a:rPr lang="en-US" sz="1400" dirty="0"/>
              <a:t> </a:t>
            </a:r>
          </a:p>
          <a:p>
            <a:pPr lvl="4"/>
            <a:r>
              <a:rPr lang="en-US" sz="1400" dirty="0"/>
              <a:t>1Sa 15:23  For rebellion </a:t>
            </a:r>
            <a:r>
              <a:rPr lang="en-US" sz="1400" i="1" dirty="0"/>
              <a:t>is as</a:t>
            </a:r>
            <a:r>
              <a:rPr lang="en-US" sz="1400" dirty="0"/>
              <a:t> the sin of witchcraft, and stubbornness </a:t>
            </a:r>
            <a:r>
              <a:rPr lang="en-US" sz="1400" i="1" dirty="0"/>
              <a:t>is as</a:t>
            </a:r>
            <a:r>
              <a:rPr lang="en-US" sz="1400" dirty="0"/>
              <a:t> iniquity and idolatry. Because thou hast rejected the word of the LORD, he hath also rejected thee from </a:t>
            </a:r>
            <a:r>
              <a:rPr lang="en-US" sz="1400" i="1" dirty="0"/>
              <a:t>being</a:t>
            </a:r>
            <a:r>
              <a:rPr lang="en-US" sz="1400" dirty="0"/>
              <a:t> king. </a:t>
            </a:r>
          </a:p>
          <a:p>
            <a:pPr lvl="3"/>
            <a:r>
              <a:rPr lang="en-US" sz="1400" b="1" dirty="0"/>
              <a:t>In dealing with spirit of poisonous words </a:t>
            </a:r>
            <a:endParaRPr lang="en-US" sz="1400" dirty="0"/>
          </a:p>
          <a:p>
            <a:pPr lvl="4"/>
            <a:r>
              <a:rPr lang="en-US" sz="1400" dirty="0"/>
              <a:t> </a:t>
            </a:r>
            <a:r>
              <a:rPr lang="en-US" sz="1400" b="1" dirty="0" err="1"/>
              <a:t>Eph</a:t>
            </a:r>
            <a:r>
              <a:rPr lang="en-US" sz="1400" b="1" dirty="0"/>
              <a:t> 4:29</a:t>
            </a:r>
            <a:r>
              <a:rPr lang="en-US" sz="1400" dirty="0"/>
              <a:t>  Let no corrupt communication proceed out of your mouth, but that which is good to the use of edifying, that it may minister grace unto the hearers. </a:t>
            </a:r>
          </a:p>
          <a:p>
            <a:pPr lvl="4"/>
            <a:r>
              <a:rPr lang="en-US" sz="1400" b="1" dirty="0"/>
              <a:t>Pro 18:21</a:t>
            </a:r>
            <a:r>
              <a:rPr lang="en-US" sz="1400" dirty="0"/>
              <a:t>  Death and life </a:t>
            </a:r>
            <a:r>
              <a:rPr lang="en-US" sz="1400" i="1" dirty="0"/>
              <a:t>are</a:t>
            </a:r>
            <a:r>
              <a:rPr lang="en-US" sz="1400" dirty="0"/>
              <a:t> in the power of the tongue: and they that love it shall eat the fruit thereof. </a:t>
            </a:r>
          </a:p>
          <a:p>
            <a:pPr lvl="4"/>
            <a:r>
              <a:rPr lang="en-US" sz="1400" b="1" dirty="0"/>
              <a:t>Mat 12:36</a:t>
            </a:r>
            <a:r>
              <a:rPr lang="en-US" sz="1400" dirty="0"/>
              <a:t> But I say unto you, That every idle word that men shall speak, they shall give account thereof in the day of judgment. </a:t>
            </a:r>
          </a:p>
          <a:p>
            <a:endParaRPr lang="lo-LA" dirty="0"/>
          </a:p>
        </p:txBody>
      </p:sp>
    </p:spTree>
    <p:extLst>
      <p:ext uri="{BB962C8B-B14F-4D97-AF65-F5344CB8AC3E}">
        <p14:creationId xmlns:p14="http://schemas.microsoft.com/office/powerpoint/2010/main" val="406365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00"/>
                                        <p:tgtEl>
                                          <p:spTgt spid="3">
                                            <p:txEl>
                                              <p:pRg st="6" end="6"/>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down)">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down)">
                                      <p:cBhvr>
                                        <p:cTn id="45" dur="500"/>
                                        <p:tgtEl>
                                          <p:spTgt spid="3">
                                            <p:txEl>
                                              <p:pRg st="10" end="10"/>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wipe(down)">
                                      <p:cBhvr>
                                        <p:cTn id="48" dur="500"/>
                                        <p:tgtEl>
                                          <p:spTgt spid="3">
                                            <p:txEl>
                                              <p:pRg st="11" end="11"/>
                                            </p:txEl>
                                          </p:spTgt>
                                        </p:tgtEl>
                                      </p:cBhvr>
                                    </p:animEffect>
                                  </p:childTnLst>
                                </p:cTn>
                              </p:par>
                              <p:par>
                                <p:cTn id="49" presetID="22" presetClass="entr" presetSubtype="4"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wipe(down)">
                                      <p:cBhvr>
                                        <p:cTn id="51" dur="500"/>
                                        <p:tgtEl>
                                          <p:spTgt spid="3">
                                            <p:txEl>
                                              <p:pRg st="12" end="12"/>
                                            </p:txEl>
                                          </p:spTgt>
                                        </p:tgtEl>
                                      </p:cBhvr>
                                    </p:animEffect>
                                  </p:childTnLst>
                                </p:cTn>
                              </p:par>
                              <p:par>
                                <p:cTn id="52" presetID="22" presetClass="entr" presetSubtype="4" fill="hold" nodeType="withEffect">
                                  <p:stCondLst>
                                    <p:cond delay="0"/>
                                  </p:stCondLst>
                                  <p:childTnLst>
                                    <p:set>
                                      <p:cBhvr>
                                        <p:cTn id="53" dur="1" fill="hold">
                                          <p:stCondLst>
                                            <p:cond delay="0"/>
                                          </p:stCondLst>
                                        </p:cTn>
                                        <p:tgtEl>
                                          <p:spTgt spid="3">
                                            <p:txEl>
                                              <p:pRg st="13" end="13"/>
                                            </p:txEl>
                                          </p:spTgt>
                                        </p:tgtEl>
                                        <p:attrNameLst>
                                          <p:attrName>style.visibility</p:attrName>
                                        </p:attrNameLst>
                                      </p:cBhvr>
                                      <p:to>
                                        <p:strVal val="visible"/>
                                      </p:to>
                                    </p:set>
                                    <p:animEffect transition="in" filter="wipe(down)">
                                      <p:cBhvr>
                                        <p:cTn id="54"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08DBE3-B114-446F-8F17-B7712DC9854A}"/>
              </a:ext>
            </a:extLst>
          </p:cNvPr>
          <p:cNvSpPr>
            <a:spLocks noGrp="1"/>
          </p:cNvSpPr>
          <p:nvPr>
            <p:ph type="title"/>
          </p:nvPr>
        </p:nvSpPr>
        <p:spPr>
          <a:xfrm>
            <a:off x="2592925" y="624110"/>
            <a:ext cx="8911687" cy="879570"/>
          </a:xfrm>
        </p:spPr>
        <p:txBody>
          <a:bodyPr>
            <a:normAutofit fontScale="90000"/>
          </a:bodyPr>
          <a:lstStyle/>
          <a:p>
            <a:r>
              <a:rPr lang="en-US" dirty="0"/>
              <a:t>KP: Be encouraged because the real battle belongs to the Lord </a:t>
            </a:r>
            <a:endParaRPr lang="lo-LA" dirty="0"/>
          </a:p>
        </p:txBody>
      </p:sp>
      <p:sp>
        <p:nvSpPr>
          <p:cNvPr id="3" name="Content Placeholder 2">
            <a:extLst>
              <a:ext uri="{FF2B5EF4-FFF2-40B4-BE49-F238E27FC236}">
                <a16:creationId xmlns:a16="http://schemas.microsoft.com/office/drawing/2014/main" xmlns="" id="{43993BAB-41C7-4E26-8724-461CC96D26EA}"/>
              </a:ext>
            </a:extLst>
          </p:cNvPr>
          <p:cNvSpPr>
            <a:spLocks noGrp="1"/>
          </p:cNvSpPr>
          <p:nvPr>
            <p:ph idx="1"/>
          </p:nvPr>
        </p:nvSpPr>
        <p:spPr>
          <a:xfrm>
            <a:off x="2548572" y="1940560"/>
            <a:ext cx="8915400" cy="4407542"/>
          </a:xfrm>
        </p:spPr>
        <p:txBody>
          <a:bodyPr/>
          <a:lstStyle/>
          <a:p>
            <a:r>
              <a:rPr lang="en-US" sz="2000" dirty="0"/>
              <a:t>2Ch 20:15  And he said, Hearken ye, all Judah, and ye inhabitants of Jerusalem, and thou king Jehoshaphat, Thus </a:t>
            </a:r>
            <a:r>
              <a:rPr lang="en-US" sz="2000" dirty="0" err="1"/>
              <a:t>saith</a:t>
            </a:r>
            <a:r>
              <a:rPr lang="en-US" sz="2000" dirty="0"/>
              <a:t> the LORD unto you, Be not afraid nor dismayed by reason of this great multitude; for the battle </a:t>
            </a:r>
            <a:r>
              <a:rPr lang="en-US" sz="2000" i="1" dirty="0"/>
              <a:t>is</a:t>
            </a:r>
            <a:r>
              <a:rPr lang="en-US" sz="2000" dirty="0"/>
              <a:t> not yours, but God’s. </a:t>
            </a:r>
          </a:p>
          <a:p>
            <a:pPr marL="0" indent="0">
              <a:buNone/>
            </a:pPr>
            <a:endParaRPr lang="en-US" sz="2000" dirty="0"/>
          </a:p>
          <a:p>
            <a:r>
              <a:rPr lang="en-US" sz="2000" dirty="0" err="1"/>
              <a:t>Psa</a:t>
            </a:r>
            <a:r>
              <a:rPr lang="en-US" sz="2000" dirty="0"/>
              <a:t> 20:7  Some </a:t>
            </a:r>
            <a:r>
              <a:rPr lang="en-US" sz="2000" i="1" dirty="0"/>
              <a:t>trust</a:t>
            </a:r>
            <a:r>
              <a:rPr lang="en-US" sz="2000" dirty="0"/>
              <a:t> in chariots, and some in horses: but we will remember the name of the LORD our God. </a:t>
            </a:r>
          </a:p>
          <a:p>
            <a:pPr marL="0" indent="0">
              <a:buNone/>
            </a:pPr>
            <a:endParaRPr lang="en-US" sz="2000" dirty="0"/>
          </a:p>
          <a:p>
            <a:r>
              <a:rPr lang="en-US" sz="2000" dirty="0"/>
              <a:t>Job 38:22  Hast thou entered into the treasures of the snow? or hast thou seen the treasures of the hail, 23  Which I have reserved against the time of trouble, against the day of battle and war?</a:t>
            </a:r>
          </a:p>
          <a:p>
            <a:endParaRPr lang="lo-LA" dirty="0"/>
          </a:p>
        </p:txBody>
      </p:sp>
    </p:spTree>
    <p:extLst>
      <p:ext uri="{BB962C8B-B14F-4D97-AF65-F5344CB8AC3E}">
        <p14:creationId xmlns:p14="http://schemas.microsoft.com/office/powerpoint/2010/main" val="32737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4B95C1F-941B-49C0-953F-67FE1BDE9644}"/>
              </a:ext>
            </a:extLst>
          </p:cNvPr>
          <p:cNvSpPr>
            <a:spLocks noGrp="1"/>
          </p:cNvSpPr>
          <p:nvPr>
            <p:ph idx="1"/>
          </p:nvPr>
        </p:nvSpPr>
        <p:spPr>
          <a:xfrm>
            <a:off x="2702507" y="2674089"/>
            <a:ext cx="8936481" cy="1573618"/>
          </a:xfrm>
        </p:spPr>
        <p:txBody>
          <a:bodyPr>
            <a:normAutofit/>
          </a:bodyPr>
          <a:lstStyle/>
          <a:p>
            <a:pPr marL="0" indent="0">
              <a:buNone/>
            </a:pPr>
            <a:r>
              <a:rPr lang="en-US" dirty="0"/>
              <a:t> </a:t>
            </a:r>
          </a:p>
          <a:p>
            <a:pPr marL="457200" lvl="1" indent="0">
              <a:buNone/>
            </a:pPr>
            <a:endParaRPr lang="en-US" dirty="0"/>
          </a:p>
          <a:p>
            <a:endParaRPr lang="lo-LA" dirty="0"/>
          </a:p>
        </p:txBody>
      </p:sp>
      <p:sp>
        <p:nvSpPr>
          <p:cNvPr id="5" name="TextBox 4">
            <a:extLst>
              <a:ext uri="{FF2B5EF4-FFF2-40B4-BE49-F238E27FC236}">
                <a16:creationId xmlns:a16="http://schemas.microsoft.com/office/drawing/2014/main" xmlns="" id="{F54BB9A9-CCBD-4926-AF24-CC6E0725CDF9}"/>
              </a:ext>
            </a:extLst>
          </p:cNvPr>
          <p:cNvSpPr txBox="1"/>
          <p:nvPr/>
        </p:nvSpPr>
        <p:spPr>
          <a:xfrm>
            <a:off x="7246088" y="1068572"/>
            <a:ext cx="184731" cy="369332"/>
          </a:xfrm>
          <a:prstGeom prst="rect">
            <a:avLst/>
          </a:prstGeom>
          <a:noFill/>
        </p:spPr>
        <p:txBody>
          <a:bodyPr wrap="none" rtlCol="0">
            <a:spAutoFit/>
          </a:bodyPr>
          <a:lstStyle/>
          <a:p>
            <a:endParaRPr lang="lo-LA" dirty="0"/>
          </a:p>
        </p:txBody>
      </p:sp>
      <p:sp>
        <p:nvSpPr>
          <p:cNvPr id="9" name="Content Placeholder 2">
            <a:extLst>
              <a:ext uri="{FF2B5EF4-FFF2-40B4-BE49-F238E27FC236}">
                <a16:creationId xmlns:a16="http://schemas.microsoft.com/office/drawing/2014/main" xmlns="" id="{AF7BE99F-3411-45CB-9A3D-5D1B087A53DE}"/>
              </a:ext>
            </a:extLst>
          </p:cNvPr>
          <p:cNvSpPr txBox="1">
            <a:spLocks/>
          </p:cNvSpPr>
          <p:nvPr/>
        </p:nvSpPr>
        <p:spPr>
          <a:xfrm>
            <a:off x="2738067" y="661936"/>
            <a:ext cx="8936481" cy="627852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900" dirty="0"/>
              <a:t>Gen 15:7  And he said unto him, I </a:t>
            </a:r>
            <a:r>
              <a:rPr lang="en-US" sz="1900" i="1" dirty="0"/>
              <a:t>am</a:t>
            </a:r>
            <a:r>
              <a:rPr lang="en-US" sz="1900" dirty="0"/>
              <a:t> the LORD that brought thee out of Ur of the Chaldees, to give thee this land to inherit it.………..16  But in the fourth generation they shall come hither again: for the iniquity of the Amorites </a:t>
            </a:r>
            <a:r>
              <a:rPr lang="en-US" sz="1900" i="1" dirty="0"/>
              <a:t>is</a:t>
            </a:r>
            <a:r>
              <a:rPr lang="en-US" sz="1900" dirty="0"/>
              <a:t> not yet full.</a:t>
            </a:r>
          </a:p>
          <a:p>
            <a:pPr marL="0" indent="0">
              <a:buNone/>
            </a:pPr>
            <a:endParaRPr lang="en-US" sz="1900" dirty="0"/>
          </a:p>
          <a:p>
            <a:r>
              <a:rPr lang="en-US" sz="1900" dirty="0"/>
              <a:t>Objection: Why would God sanction destroying the Amorites? </a:t>
            </a:r>
          </a:p>
          <a:p>
            <a:pPr lvl="2"/>
            <a:r>
              <a:rPr lang="en-US" sz="1900" dirty="0"/>
              <a:t>Lev 18:1-25</a:t>
            </a:r>
          </a:p>
          <a:p>
            <a:pPr lvl="2"/>
            <a:r>
              <a:rPr lang="en-US" sz="1900" dirty="0" err="1"/>
              <a:t>Deut</a:t>
            </a:r>
            <a:r>
              <a:rPr lang="en-US" sz="1900" dirty="0"/>
              <a:t> 18:9-14</a:t>
            </a:r>
          </a:p>
          <a:p>
            <a:pPr marL="2743200" lvl="6" indent="0">
              <a:buNone/>
            </a:pPr>
            <a:endParaRPr lang="en-US" sz="1900" dirty="0"/>
          </a:p>
          <a:p>
            <a:r>
              <a:rPr lang="en-US" sz="1900" dirty="0"/>
              <a:t>Psa106:34  They did not destroy the nations, concerning whom the LORD commanded them: 35  But were mingled among the heathen, and learned their works. 36  And they served their idols: which were a snare unto them.  37  Yea, they sacrificed their sons and their daughters unto devils, 38  And shed innocent blood, </a:t>
            </a:r>
            <a:r>
              <a:rPr lang="en-US" sz="1900" i="1" dirty="0"/>
              <a:t>even</a:t>
            </a:r>
            <a:r>
              <a:rPr lang="en-US" sz="1900" dirty="0"/>
              <a:t> the blood of their sons and of their daughters, whom they sacrificed unto the idols of Canaan: and the land was polluted with blood.</a:t>
            </a:r>
            <a:r>
              <a:rPr lang="en-US" dirty="0"/>
              <a:t/>
            </a:r>
            <a:br>
              <a:rPr lang="en-US" dirty="0"/>
            </a:br>
            <a:endParaRPr lang="en-US" sz="1800" dirty="0"/>
          </a:p>
          <a:p>
            <a:endParaRPr lang="en-US" dirty="0"/>
          </a:p>
          <a:p>
            <a:pPr marL="457200" lvl="1" indent="0">
              <a:buFont typeface="Wingdings 3" charset="2"/>
              <a:buNone/>
            </a:pPr>
            <a:endParaRPr lang="en-US" sz="1800" dirty="0"/>
          </a:p>
          <a:p>
            <a:endParaRPr lang="lo-LA" dirty="0"/>
          </a:p>
        </p:txBody>
      </p:sp>
      <p:sp>
        <p:nvSpPr>
          <p:cNvPr id="10" name="Content Placeholder 2">
            <a:extLst>
              <a:ext uri="{FF2B5EF4-FFF2-40B4-BE49-F238E27FC236}">
                <a16:creationId xmlns:a16="http://schemas.microsoft.com/office/drawing/2014/main" xmlns="" id="{B41BA50A-3220-466F-8C29-D5A677B211C2}"/>
              </a:ext>
            </a:extLst>
          </p:cNvPr>
          <p:cNvSpPr txBox="1">
            <a:spLocks/>
          </p:cNvSpPr>
          <p:nvPr/>
        </p:nvSpPr>
        <p:spPr>
          <a:xfrm>
            <a:off x="2702507" y="4560517"/>
            <a:ext cx="8936481" cy="182348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Font typeface="Wingdings 3" charset="2"/>
              <a:buNone/>
            </a:pPr>
            <a:endParaRPr lang="en-US" dirty="0"/>
          </a:p>
          <a:p>
            <a:endParaRPr lang="lo-LA" dirty="0"/>
          </a:p>
        </p:txBody>
      </p:sp>
    </p:spTree>
    <p:extLst>
      <p:ext uri="{BB962C8B-B14F-4D97-AF65-F5344CB8AC3E}">
        <p14:creationId xmlns:p14="http://schemas.microsoft.com/office/powerpoint/2010/main" val="159225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down)">
                                      <p:cBhvr>
                                        <p:cTn id="12" dur="500"/>
                                        <p:tgtEl>
                                          <p:spTgt spid="9">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wipe(down)">
                                      <p:cBhvr>
                                        <p:cTn id="15" dur="500"/>
                                        <p:tgtEl>
                                          <p:spTgt spid="9">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9">
                                            <p:txEl>
                                              <p:pRg st="4" end="4"/>
                                            </p:txEl>
                                          </p:spTgt>
                                        </p:tgtEl>
                                        <p:attrNameLst>
                                          <p:attrName>style.visibility</p:attrName>
                                        </p:attrNameLst>
                                      </p:cBhvr>
                                      <p:to>
                                        <p:strVal val="visible"/>
                                      </p:to>
                                    </p:set>
                                    <p:animEffect transition="in" filter="wipe(down)">
                                      <p:cBhvr>
                                        <p:cTn id="18" dur="500"/>
                                        <p:tgtEl>
                                          <p:spTgt spid="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animEffect transition="in" filter="wipe(down)">
                                      <p:cBhvr>
                                        <p:cTn id="23"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DF35E4-1416-40A4-ADDE-311D7BA4C9E8}"/>
              </a:ext>
            </a:extLst>
          </p:cNvPr>
          <p:cNvSpPr>
            <a:spLocks noGrp="1"/>
          </p:cNvSpPr>
          <p:nvPr>
            <p:ph type="title"/>
          </p:nvPr>
        </p:nvSpPr>
        <p:spPr>
          <a:xfrm>
            <a:off x="2592925" y="1584960"/>
            <a:ext cx="8911687" cy="1974610"/>
          </a:xfrm>
        </p:spPr>
        <p:txBody>
          <a:bodyPr>
            <a:normAutofit/>
          </a:bodyPr>
          <a:lstStyle/>
          <a:p>
            <a:r>
              <a:rPr lang="en-US" sz="2800" dirty="0"/>
              <a:t>Question for unbelievers? How are you going to respond when you have clearly heard the good of Jesus Christ and the warning of impending judgment?</a:t>
            </a:r>
            <a:endParaRPr lang="lo-LA" sz="2800" dirty="0"/>
          </a:p>
        </p:txBody>
      </p:sp>
      <p:sp>
        <p:nvSpPr>
          <p:cNvPr id="3" name="Content Placeholder 2">
            <a:extLst>
              <a:ext uri="{FF2B5EF4-FFF2-40B4-BE49-F238E27FC236}">
                <a16:creationId xmlns:a16="http://schemas.microsoft.com/office/drawing/2014/main" xmlns="" id="{EFC26449-E355-4E88-8BEA-65A57AB8F9AC}"/>
              </a:ext>
            </a:extLst>
          </p:cNvPr>
          <p:cNvSpPr>
            <a:spLocks noGrp="1"/>
          </p:cNvSpPr>
          <p:nvPr>
            <p:ph idx="1"/>
          </p:nvPr>
        </p:nvSpPr>
        <p:spPr>
          <a:xfrm>
            <a:off x="2592925" y="3662680"/>
            <a:ext cx="8915400" cy="2710821"/>
          </a:xfrm>
        </p:spPr>
        <p:txBody>
          <a:bodyPr>
            <a:normAutofit/>
          </a:bodyPr>
          <a:lstStyle/>
          <a:p>
            <a:pPr marL="0" indent="0">
              <a:buNone/>
            </a:pPr>
            <a:r>
              <a:rPr lang="en-US" sz="2800" dirty="0"/>
              <a:t>Question for believers? How are you going to respond when you have clearly heard the good of Jesus Christ and the warning of impending judgment?</a:t>
            </a:r>
            <a:endParaRPr lang="lo-LA" sz="2800" dirty="0"/>
          </a:p>
        </p:txBody>
      </p:sp>
    </p:spTree>
    <p:extLst>
      <p:ext uri="{BB962C8B-B14F-4D97-AF65-F5344CB8AC3E}">
        <p14:creationId xmlns:p14="http://schemas.microsoft.com/office/powerpoint/2010/main" val="366177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7" name="Rectangle 21">
            <a:extLst>
              <a:ext uri="{FF2B5EF4-FFF2-40B4-BE49-F238E27FC236}">
                <a16:creationId xmlns:a16="http://schemas.microsoft.com/office/drawing/2014/main" xmlns="" id="{1A44C337-3893-4B29-A265-B1329150B6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1" name="Group 23">
            <a:extLst>
              <a:ext uri="{FF2B5EF4-FFF2-40B4-BE49-F238E27FC236}">
                <a16:creationId xmlns:a16="http://schemas.microsoft.com/office/drawing/2014/main" xmlns="" id="{81E0B358-1267-4844-8B3D-B7A279B4175A}"/>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836169" y="228600"/>
            <a:ext cx="2851523" cy="6638625"/>
            <a:chOff x="2487613" y="285750"/>
            <a:chExt cx="2428875" cy="5654676"/>
          </a:xfrm>
        </p:grpSpPr>
        <p:sp>
          <p:nvSpPr>
            <p:cNvPr id="25" name="Freeform 11">
              <a:extLst>
                <a:ext uri="{FF2B5EF4-FFF2-40B4-BE49-F238E27FC236}">
                  <a16:creationId xmlns:a16="http://schemas.microsoft.com/office/drawing/2014/main" xmlns="" id="{B24AA06A-F1A5-4BB3-9486-9AE7A53B3F28}"/>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53" name="Freeform 12">
              <a:extLst>
                <a:ext uri="{FF2B5EF4-FFF2-40B4-BE49-F238E27FC236}">
                  <a16:creationId xmlns:a16="http://schemas.microsoft.com/office/drawing/2014/main" xmlns="" id="{BDF97590-C600-44CB-9303-4A3679F5169E}"/>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7" name="Freeform 13">
              <a:extLst>
                <a:ext uri="{FF2B5EF4-FFF2-40B4-BE49-F238E27FC236}">
                  <a16:creationId xmlns:a16="http://schemas.microsoft.com/office/drawing/2014/main" xmlns="" id="{A9BBE156-3FFA-4DC4-8468-35BD28DDC605}"/>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8" name="Freeform 14">
              <a:extLst>
                <a:ext uri="{FF2B5EF4-FFF2-40B4-BE49-F238E27FC236}">
                  <a16:creationId xmlns:a16="http://schemas.microsoft.com/office/drawing/2014/main" xmlns="" id="{F7960DE5-3810-4B1E-B1E2-3BAFEA91EDD4}"/>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9" name="Freeform 15">
              <a:extLst>
                <a:ext uri="{FF2B5EF4-FFF2-40B4-BE49-F238E27FC236}">
                  <a16:creationId xmlns:a16="http://schemas.microsoft.com/office/drawing/2014/main" xmlns="" id="{359E957C-CE11-446F-8AA7-B3E98390B89F}"/>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30" name="Freeform 16">
              <a:extLst>
                <a:ext uri="{FF2B5EF4-FFF2-40B4-BE49-F238E27FC236}">
                  <a16:creationId xmlns:a16="http://schemas.microsoft.com/office/drawing/2014/main" xmlns="" id="{A3E9FE34-CA9E-4443-BEBF-D1B9A1C6C24D}"/>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1" name="Freeform 17">
              <a:extLst>
                <a:ext uri="{FF2B5EF4-FFF2-40B4-BE49-F238E27FC236}">
                  <a16:creationId xmlns:a16="http://schemas.microsoft.com/office/drawing/2014/main" xmlns="" id="{4F39D814-8A48-4509-BDEB-826F10659156}"/>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2" name="Freeform 18">
              <a:extLst>
                <a:ext uri="{FF2B5EF4-FFF2-40B4-BE49-F238E27FC236}">
                  <a16:creationId xmlns:a16="http://schemas.microsoft.com/office/drawing/2014/main" xmlns="" id="{8C6D08C0-8C49-4B87-9CF4-A1F08714FACF}"/>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3" name="Freeform 19">
              <a:extLst>
                <a:ext uri="{FF2B5EF4-FFF2-40B4-BE49-F238E27FC236}">
                  <a16:creationId xmlns:a16="http://schemas.microsoft.com/office/drawing/2014/main" xmlns="" id="{308C612B-4C0D-4863-B9CD-F86ABAA1B2BC}"/>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4" name="Freeform 20">
              <a:extLst>
                <a:ext uri="{FF2B5EF4-FFF2-40B4-BE49-F238E27FC236}">
                  <a16:creationId xmlns:a16="http://schemas.microsoft.com/office/drawing/2014/main" xmlns="" id="{600B1EC8-1B55-4390-A183-C33B5E2273BB}"/>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5" name="Freeform 21">
              <a:extLst>
                <a:ext uri="{FF2B5EF4-FFF2-40B4-BE49-F238E27FC236}">
                  <a16:creationId xmlns:a16="http://schemas.microsoft.com/office/drawing/2014/main" xmlns="" id="{1790A225-91E1-4BE5-A801-5F1E32721C5B}"/>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6" name="Freeform 22">
              <a:extLst>
                <a:ext uri="{FF2B5EF4-FFF2-40B4-BE49-F238E27FC236}">
                  <a16:creationId xmlns:a16="http://schemas.microsoft.com/office/drawing/2014/main" xmlns="" id="{DFFC46A2-6BBF-47FD-BC17-5EE1DF7CB906}"/>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8" name="Group 37">
            <a:extLst>
              <a:ext uri="{FF2B5EF4-FFF2-40B4-BE49-F238E27FC236}">
                <a16:creationId xmlns:a16="http://schemas.microsoft.com/office/drawing/2014/main" xmlns="" id="{AF44CA9C-80E8-44E1-A79C-D6EBFC73BCA0}"/>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677117" y="-786"/>
            <a:ext cx="2356675" cy="6854040"/>
            <a:chOff x="6627813" y="194833"/>
            <a:chExt cx="1952625" cy="5678918"/>
          </a:xfrm>
        </p:grpSpPr>
        <p:sp>
          <p:nvSpPr>
            <p:cNvPr id="39" name="Freeform 27">
              <a:extLst>
                <a:ext uri="{FF2B5EF4-FFF2-40B4-BE49-F238E27FC236}">
                  <a16:creationId xmlns:a16="http://schemas.microsoft.com/office/drawing/2014/main" xmlns="" id="{8CB9417F-98D9-4998-B00B-A5932E4C7D73}"/>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40" name="Freeform 28">
              <a:extLst>
                <a:ext uri="{FF2B5EF4-FFF2-40B4-BE49-F238E27FC236}">
                  <a16:creationId xmlns:a16="http://schemas.microsoft.com/office/drawing/2014/main" xmlns="" id="{FA79AA3D-583E-4A1E-AF7E-CBD980F5963B}"/>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41" name="Freeform 29">
              <a:extLst>
                <a:ext uri="{FF2B5EF4-FFF2-40B4-BE49-F238E27FC236}">
                  <a16:creationId xmlns:a16="http://schemas.microsoft.com/office/drawing/2014/main" xmlns="" id="{D80C9F17-A6B2-4A12-BC77-F84264A669FA}"/>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42" name="Freeform 30">
              <a:extLst>
                <a:ext uri="{FF2B5EF4-FFF2-40B4-BE49-F238E27FC236}">
                  <a16:creationId xmlns:a16="http://schemas.microsoft.com/office/drawing/2014/main" xmlns="" id="{949C9A53-ED97-44CE-BDD5-ED2489211608}"/>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3" name="Freeform 31">
              <a:extLst>
                <a:ext uri="{FF2B5EF4-FFF2-40B4-BE49-F238E27FC236}">
                  <a16:creationId xmlns:a16="http://schemas.microsoft.com/office/drawing/2014/main" xmlns="" id="{0F9FDAE7-225B-4072-8907-6EAA06174457}"/>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4" name="Freeform 32">
              <a:extLst>
                <a:ext uri="{FF2B5EF4-FFF2-40B4-BE49-F238E27FC236}">
                  <a16:creationId xmlns:a16="http://schemas.microsoft.com/office/drawing/2014/main" xmlns="" id="{9D49818B-8EA3-4B41-9783-EFE0C618C363}"/>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5" name="Freeform 33">
              <a:extLst>
                <a:ext uri="{FF2B5EF4-FFF2-40B4-BE49-F238E27FC236}">
                  <a16:creationId xmlns:a16="http://schemas.microsoft.com/office/drawing/2014/main" xmlns="" id="{01903E65-D822-4457-B0A5-2F4168224164}"/>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6" name="Freeform 34">
              <a:extLst>
                <a:ext uri="{FF2B5EF4-FFF2-40B4-BE49-F238E27FC236}">
                  <a16:creationId xmlns:a16="http://schemas.microsoft.com/office/drawing/2014/main" xmlns="" id="{A5CF9DAB-75BF-43D9-B1E7-817D1FAA0003}"/>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7" name="Freeform 35">
              <a:extLst>
                <a:ext uri="{FF2B5EF4-FFF2-40B4-BE49-F238E27FC236}">
                  <a16:creationId xmlns:a16="http://schemas.microsoft.com/office/drawing/2014/main" xmlns="" id="{BB22916D-4BCF-4A4C-8714-A2564D34C369}"/>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8" name="Freeform 36">
              <a:extLst>
                <a:ext uri="{FF2B5EF4-FFF2-40B4-BE49-F238E27FC236}">
                  <a16:creationId xmlns:a16="http://schemas.microsoft.com/office/drawing/2014/main" xmlns="" id="{4CD9F734-569E-44E7-BD53-6214E0F18C8F}"/>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9" name="Freeform 37">
              <a:extLst>
                <a:ext uri="{FF2B5EF4-FFF2-40B4-BE49-F238E27FC236}">
                  <a16:creationId xmlns:a16="http://schemas.microsoft.com/office/drawing/2014/main" xmlns="" id="{7A5DAACB-2F42-40C8-BF6A-75B79299F902}"/>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50" name="Freeform 38">
              <a:extLst>
                <a:ext uri="{FF2B5EF4-FFF2-40B4-BE49-F238E27FC236}">
                  <a16:creationId xmlns:a16="http://schemas.microsoft.com/office/drawing/2014/main" xmlns="" id="{AD78E0F9-8568-4672-A22F-4ED5B1A96F59}"/>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2" name="Rectangle 51">
            <a:extLst>
              <a:ext uri="{FF2B5EF4-FFF2-40B4-BE49-F238E27FC236}">
                <a16:creationId xmlns:a16="http://schemas.microsoft.com/office/drawing/2014/main" xmlns="" id="{AA5CD610-ED7C-4CED-A9A1-174432C88A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4" name="Freeform 11">
            <a:extLst>
              <a:ext uri="{FF2B5EF4-FFF2-40B4-BE49-F238E27FC236}">
                <a16:creationId xmlns:a16="http://schemas.microsoft.com/office/drawing/2014/main" xmlns="" id="{0C4379BF-8C7A-480A-BC36-DA55D92A935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8" name="Content Placeholder 4" descr="A picture containing sheep, mammal, animal, sky&#10;&#10;Description generated with very high confidence">
            <a:extLst>
              <a:ext uri="{FF2B5EF4-FFF2-40B4-BE49-F238E27FC236}">
                <a16:creationId xmlns:a16="http://schemas.microsoft.com/office/drawing/2014/main" xmlns="" id="{AB3CCD3A-A2DD-42C0-83F8-6388FF7C16A9}"/>
              </a:ext>
            </a:extLst>
          </p:cNvPr>
          <p:cNvPicPr>
            <a:picLocks noChangeAspect="1"/>
          </p:cNvPicPr>
          <p:nvPr/>
        </p:nvPicPr>
        <p:blipFill rotWithShape="1">
          <a:blip r:embed="rId2"/>
          <a:srcRect l="26904" r="16053" b="2"/>
          <a:stretch/>
        </p:blipFill>
        <p:spPr>
          <a:xfrm>
            <a:off x="-1555" y="1731"/>
            <a:ext cx="4671091" cy="6858000"/>
          </a:xfrm>
          <a:prstGeom prst="rect">
            <a:avLst/>
          </a:prstGeom>
        </p:spPr>
      </p:pic>
      <p:sp>
        <p:nvSpPr>
          <p:cNvPr id="2" name="Title 1">
            <a:extLst>
              <a:ext uri="{FF2B5EF4-FFF2-40B4-BE49-F238E27FC236}">
                <a16:creationId xmlns:a16="http://schemas.microsoft.com/office/drawing/2014/main" xmlns="" id="{A7FF1BA3-4BD9-4B70-9B75-3E5A534A7E17}"/>
              </a:ext>
            </a:extLst>
          </p:cNvPr>
          <p:cNvSpPr>
            <a:spLocks noGrp="1"/>
          </p:cNvSpPr>
          <p:nvPr>
            <p:ph type="title"/>
          </p:nvPr>
        </p:nvSpPr>
        <p:spPr>
          <a:xfrm>
            <a:off x="6160952" y="1564325"/>
            <a:ext cx="6536313" cy="1537677"/>
          </a:xfrm>
        </p:spPr>
        <p:txBody>
          <a:bodyPr>
            <a:normAutofit/>
          </a:bodyPr>
          <a:lstStyle/>
          <a:p>
            <a:pPr>
              <a:lnSpc>
                <a:spcPct val="90000"/>
              </a:lnSpc>
            </a:pPr>
            <a:r>
              <a:rPr lang="en-US" sz="2400" dirty="0" err="1"/>
              <a:t>Adonizedek</a:t>
            </a:r>
            <a:r>
              <a:rPr lang="en-US" sz="2400" dirty="0"/>
              <a:t> –  Lord of Righteousness </a:t>
            </a:r>
            <a:br>
              <a:rPr lang="en-US" sz="2400" dirty="0"/>
            </a:br>
            <a:r>
              <a:rPr lang="en-US" sz="2400" dirty="0"/>
              <a:t/>
            </a:r>
            <a:br>
              <a:rPr lang="en-US" sz="2400" dirty="0"/>
            </a:br>
            <a:r>
              <a:rPr lang="en-US" sz="2400" dirty="0"/>
              <a:t>King of Jerusalem  -  Peace </a:t>
            </a:r>
            <a:r>
              <a:rPr lang="en-US" sz="2000" dirty="0"/>
              <a:t/>
            </a:r>
            <a:br>
              <a:rPr lang="en-US" sz="2000" dirty="0"/>
            </a:br>
            <a:endParaRPr lang="lo-LA" sz="2000" dirty="0"/>
          </a:p>
        </p:txBody>
      </p:sp>
      <p:sp>
        <p:nvSpPr>
          <p:cNvPr id="10" name="Content Placeholder 9"/>
          <p:cNvSpPr>
            <a:spLocks noGrp="1"/>
          </p:cNvSpPr>
          <p:nvPr>
            <p:ph idx="1"/>
          </p:nvPr>
        </p:nvSpPr>
        <p:spPr>
          <a:xfrm>
            <a:off x="5981826" y="2792397"/>
            <a:ext cx="6325870" cy="3763582"/>
          </a:xfrm>
        </p:spPr>
        <p:txBody>
          <a:bodyPr>
            <a:normAutofit/>
          </a:bodyPr>
          <a:lstStyle/>
          <a:p>
            <a:endParaRPr lang="en-US" dirty="0"/>
          </a:p>
          <a:p>
            <a:r>
              <a:rPr lang="en-US" sz="2400" dirty="0"/>
              <a:t>Ringleader of all the kings</a:t>
            </a:r>
          </a:p>
          <a:p>
            <a:r>
              <a:rPr lang="en-US" sz="2400" dirty="0"/>
              <a:t>This king is after your peace so that fear disarm your faith</a:t>
            </a:r>
          </a:p>
          <a:p>
            <a:r>
              <a:rPr lang="en-US" sz="2400" dirty="0"/>
              <a:t>Leads people to false peace, fear, guilt and ultimately depression </a:t>
            </a:r>
          </a:p>
        </p:txBody>
      </p:sp>
      <p:sp>
        <p:nvSpPr>
          <p:cNvPr id="5" name="TextBox 4">
            <a:extLst>
              <a:ext uri="{FF2B5EF4-FFF2-40B4-BE49-F238E27FC236}">
                <a16:creationId xmlns:a16="http://schemas.microsoft.com/office/drawing/2014/main" xmlns="" id="{88E9FA6F-A14D-40BD-973E-744E72547922}"/>
              </a:ext>
            </a:extLst>
          </p:cNvPr>
          <p:cNvSpPr txBox="1"/>
          <p:nvPr/>
        </p:nvSpPr>
        <p:spPr>
          <a:xfrm>
            <a:off x="6523075" y="412811"/>
            <a:ext cx="5465135" cy="646331"/>
          </a:xfrm>
          <a:prstGeom prst="rect">
            <a:avLst/>
          </a:prstGeom>
          <a:noFill/>
        </p:spPr>
        <p:txBody>
          <a:bodyPr wrap="square" rtlCol="0">
            <a:spAutoFit/>
          </a:bodyPr>
          <a:lstStyle/>
          <a:p>
            <a:r>
              <a:rPr lang="en-US" sz="3600" dirty="0"/>
              <a:t>Who are the 5 kings?</a:t>
            </a:r>
            <a:endParaRPr lang="lo-LA" sz="3600" dirty="0"/>
          </a:p>
        </p:txBody>
      </p:sp>
    </p:spTree>
    <p:extLst>
      <p:ext uri="{BB962C8B-B14F-4D97-AF65-F5344CB8AC3E}">
        <p14:creationId xmlns:p14="http://schemas.microsoft.com/office/powerpoint/2010/main" val="333591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down)">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down)">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down)">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3F4C104D-5F30-4811-9376-566B26E4719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xmlns="" id="{0815E34B-5D02-4E01-A936-E8E1C0AB6F1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11">
            <a:extLst>
              <a:ext uri="{FF2B5EF4-FFF2-40B4-BE49-F238E27FC236}">
                <a16:creationId xmlns:a16="http://schemas.microsoft.com/office/drawing/2014/main" xmlns="" id="{7DE3414B-B032-4710-A468-D3285E38C5F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erson holding a sign&#10;&#10;Description generated with high confidence">
            <a:extLst>
              <a:ext uri="{FF2B5EF4-FFF2-40B4-BE49-F238E27FC236}">
                <a16:creationId xmlns:a16="http://schemas.microsoft.com/office/drawing/2014/main" xmlns="" id="{7C249FEC-9B45-4F48-B9B6-98F1B38ACFB4}"/>
              </a:ext>
            </a:extLst>
          </p:cNvPr>
          <p:cNvPicPr>
            <a:picLocks noChangeAspect="1"/>
          </p:cNvPicPr>
          <p:nvPr/>
        </p:nvPicPr>
        <p:blipFill>
          <a:blip r:embed="rId2"/>
          <a:stretch>
            <a:fillRect/>
          </a:stretch>
        </p:blipFill>
        <p:spPr>
          <a:xfrm>
            <a:off x="5321583" y="1240238"/>
            <a:ext cx="6735215" cy="4243185"/>
          </a:xfrm>
          <a:prstGeom prst="rect">
            <a:avLst/>
          </a:prstGeom>
        </p:spPr>
      </p:pic>
      <p:sp>
        <p:nvSpPr>
          <p:cNvPr id="2" name="Title 1">
            <a:extLst>
              <a:ext uri="{FF2B5EF4-FFF2-40B4-BE49-F238E27FC236}">
                <a16:creationId xmlns:a16="http://schemas.microsoft.com/office/drawing/2014/main" xmlns="" id="{A7FF1BA3-4BD9-4B70-9B75-3E5A534A7E17}"/>
              </a:ext>
            </a:extLst>
          </p:cNvPr>
          <p:cNvSpPr>
            <a:spLocks noGrp="1"/>
          </p:cNvSpPr>
          <p:nvPr>
            <p:ph type="title"/>
          </p:nvPr>
        </p:nvSpPr>
        <p:spPr>
          <a:xfrm>
            <a:off x="457200" y="473825"/>
            <a:ext cx="4231178" cy="1862159"/>
          </a:xfrm>
        </p:spPr>
        <p:txBody>
          <a:bodyPr>
            <a:normAutofit/>
          </a:bodyPr>
          <a:lstStyle/>
          <a:p>
            <a:pPr>
              <a:lnSpc>
                <a:spcPct val="90000"/>
              </a:lnSpc>
            </a:pPr>
            <a:r>
              <a:rPr lang="en-US" sz="2400" dirty="0" err="1"/>
              <a:t>Hoham</a:t>
            </a:r>
            <a:r>
              <a:rPr lang="en-US" sz="2400" dirty="0"/>
              <a:t> – Jehovah impels  </a:t>
            </a:r>
            <a:br>
              <a:rPr lang="en-US" sz="2400" dirty="0"/>
            </a:br>
            <a:r>
              <a:rPr lang="en-US" sz="2400" dirty="0"/>
              <a:t/>
            </a:r>
            <a:br>
              <a:rPr lang="en-US" sz="2400" dirty="0"/>
            </a:br>
            <a:r>
              <a:rPr lang="en-US" sz="2400" dirty="0"/>
              <a:t>King of Hebron – Binding friendship or association</a:t>
            </a:r>
            <a:r>
              <a:rPr lang="en-US" sz="2000" dirty="0"/>
              <a:t/>
            </a:r>
            <a:br>
              <a:rPr lang="en-US" sz="2000" dirty="0"/>
            </a:br>
            <a:endParaRPr lang="lo-LA" sz="2000" dirty="0"/>
          </a:p>
        </p:txBody>
      </p:sp>
      <p:sp>
        <p:nvSpPr>
          <p:cNvPr id="10" name="Content Placeholder 9"/>
          <p:cNvSpPr>
            <a:spLocks noGrp="1"/>
          </p:cNvSpPr>
          <p:nvPr>
            <p:ph idx="1"/>
          </p:nvPr>
        </p:nvSpPr>
        <p:spPr>
          <a:xfrm>
            <a:off x="465513" y="2003366"/>
            <a:ext cx="4445671" cy="4214552"/>
          </a:xfrm>
        </p:spPr>
        <p:txBody>
          <a:bodyPr>
            <a:normAutofit/>
          </a:bodyPr>
          <a:lstStyle/>
          <a:p>
            <a:pPr>
              <a:lnSpc>
                <a:spcPct val="90000"/>
              </a:lnSpc>
            </a:pPr>
            <a:endParaRPr lang="en-US" sz="1500" dirty="0"/>
          </a:p>
          <a:p>
            <a:pPr>
              <a:lnSpc>
                <a:spcPct val="90000"/>
              </a:lnSpc>
            </a:pPr>
            <a:r>
              <a:rPr lang="en-US" sz="2000" dirty="0"/>
              <a:t>Spirit of religion that gives a sense of belongingness through works  </a:t>
            </a:r>
          </a:p>
          <a:p>
            <a:pPr>
              <a:lnSpc>
                <a:spcPct val="90000"/>
              </a:lnSpc>
            </a:pPr>
            <a:r>
              <a:rPr lang="en-US" sz="2000" dirty="0"/>
              <a:t>The spirit cause people to think or feel they are only accepted by the family, their friends their church if they are good enough, smart enough, good looking enough and so forth </a:t>
            </a:r>
          </a:p>
          <a:p>
            <a:pPr>
              <a:lnSpc>
                <a:spcPct val="90000"/>
              </a:lnSpc>
            </a:pPr>
            <a:r>
              <a:rPr lang="en-US" sz="2000" dirty="0"/>
              <a:t>It impels people to have a performance based mindset </a:t>
            </a:r>
          </a:p>
          <a:p>
            <a:pPr>
              <a:lnSpc>
                <a:spcPct val="90000"/>
              </a:lnSpc>
            </a:pPr>
            <a:endParaRPr lang="en-US" sz="1500" dirty="0"/>
          </a:p>
        </p:txBody>
      </p:sp>
    </p:spTree>
    <p:extLst>
      <p:ext uri="{BB962C8B-B14F-4D97-AF65-F5344CB8AC3E}">
        <p14:creationId xmlns:p14="http://schemas.microsoft.com/office/powerpoint/2010/main" val="371307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down)">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down)">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down)">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xmlns="" id="{FB2A7531-D4BE-4327-9C6D-55EA8CA8A69D}"/>
              </a:ext>
            </a:extLst>
          </p:cNvPr>
          <p:cNvPicPr>
            <a:picLocks noChangeAspect="1"/>
          </p:cNvPicPr>
          <p:nvPr/>
        </p:nvPicPr>
        <p:blipFill>
          <a:blip r:embed="rId2"/>
          <a:stretch>
            <a:fillRect/>
          </a:stretch>
        </p:blipFill>
        <p:spPr>
          <a:xfrm>
            <a:off x="6091916" y="862508"/>
            <a:ext cx="5451627" cy="4812942"/>
          </a:xfrm>
          <a:prstGeom prst="rect">
            <a:avLst/>
          </a:prstGeom>
        </p:spPr>
      </p:pic>
      <p:sp>
        <p:nvSpPr>
          <p:cNvPr id="2" name="Title 1">
            <a:extLst>
              <a:ext uri="{FF2B5EF4-FFF2-40B4-BE49-F238E27FC236}">
                <a16:creationId xmlns:a16="http://schemas.microsoft.com/office/drawing/2014/main" xmlns="" id="{BFC746DD-1C13-400D-8B96-90F87EDD20E3}"/>
              </a:ext>
            </a:extLst>
          </p:cNvPr>
          <p:cNvSpPr>
            <a:spLocks noGrp="1"/>
          </p:cNvSpPr>
          <p:nvPr>
            <p:ph type="title"/>
          </p:nvPr>
        </p:nvSpPr>
        <p:spPr>
          <a:xfrm>
            <a:off x="1691382" y="1071583"/>
            <a:ext cx="4137059" cy="1280890"/>
          </a:xfrm>
        </p:spPr>
        <p:txBody>
          <a:bodyPr>
            <a:normAutofit fontScale="90000"/>
          </a:bodyPr>
          <a:lstStyle/>
          <a:p>
            <a:r>
              <a:rPr lang="en-US" sz="3200" dirty="0" err="1"/>
              <a:t>Piram</a:t>
            </a:r>
            <a:r>
              <a:rPr lang="en-US" sz="3200" dirty="0"/>
              <a:t> – Like a wild ass </a:t>
            </a:r>
            <a:br>
              <a:rPr lang="en-US" sz="3200" dirty="0"/>
            </a:br>
            <a:r>
              <a:rPr lang="en-US" sz="3200" dirty="0"/>
              <a:t>King </a:t>
            </a:r>
            <a:r>
              <a:rPr lang="en-US" sz="3200" dirty="0" err="1"/>
              <a:t>ofJarmuth</a:t>
            </a:r>
            <a:r>
              <a:rPr lang="en-US" sz="3200" dirty="0"/>
              <a:t> – High</a:t>
            </a:r>
            <a:endParaRPr lang="lo-LA" sz="3200" dirty="0"/>
          </a:p>
        </p:txBody>
      </p:sp>
      <p:sp>
        <p:nvSpPr>
          <p:cNvPr id="10" name="Content Placeholder 9"/>
          <p:cNvSpPr>
            <a:spLocks noGrp="1"/>
          </p:cNvSpPr>
          <p:nvPr>
            <p:ph idx="1"/>
          </p:nvPr>
        </p:nvSpPr>
        <p:spPr>
          <a:xfrm>
            <a:off x="1413164" y="2244436"/>
            <a:ext cx="4738254" cy="4035317"/>
          </a:xfrm>
        </p:spPr>
        <p:txBody>
          <a:bodyPr>
            <a:normAutofit/>
          </a:bodyPr>
          <a:lstStyle/>
          <a:p>
            <a:r>
              <a:rPr lang="en-US" sz="2400" dirty="0">
                <a:solidFill>
                  <a:srgbClr val="000000"/>
                </a:solidFill>
              </a:rPr>
              <a:t>This king propagates a spirit of rebellion </a:t>
            </a:r>
          </a:p>
          <a:p>
            <a:r>
              <a:rPr lang="en-US" sz="2400" dirty="0">
                <a:solidFill>
                  <a:srgbClr val="000000"/>
                </a:solidFill>
              </a:rPr>
              <a:t>Leads people to be wild, unbridled, too proud to submit</a:t>
            </a:r>
          </a:p>
          <a:p>
            <a:r>
              <a:rPr lang="en-US" sz="2400" dirty="0">
                <a:solidFill>
                  <a:srgbClr val="000000"/>
                </a:solidFill>
              </a:rPr>
              <a:t>It causes one not to be submitted and find their own way of righteousness </a:t>
            </a:r>
          </a:p>
        </p:txBody>
      </p:sp>
    </p:spTree>
    <p:extLst>
      <p:ext uri="{BB962C8B-B14F-4D97-AF65-F5344CB8AC3E}">
        <p14:creationId xmlns:p14="http://schemas.microsoft.com/office/powerpoint/2010/main" val="197953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down)">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down)">
                                      <p:cBhvr>
                                        <p:cTn id="2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1A44C337-3893-4B29-A265-B1329150B6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 name="Group 14">
            <a:extLst>
              <a:ext uri="{FF2B5EF4-FFF2-40B4-BE49-F238E27FC236}">
                <a16:creationId xmlns:a16="http://schemas.microsoft.com/office/drawing/2014/main" xmlns="" id="{81E0B358-1267-4844-8B3D-B7A279B4175A}"/>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836169" y="228600"/>
            <a:ext cx="2851523" cy="6638625"/>
            <a:chOff x="2487613" y="285750"/>
            <a:chExt cx="2428875" cy="5654676"/>
          </a:xfrm>
        </p:grpSpPr>
        <p:sp>
          <p:nvSpPr>
            <p:cNvPr id="16" name="Freeform 11">
              <a:extLst>
                <a:ext uri="{FF2B5EF4-FFF2-40B4-BE49-F238E27FC236}">
                  <a16:creationId xmlns:a16="http://schemas.microsoft.com/office/drawing/2014/main" xmlns="" id="{B24AA06A-F1A5-4BB3-9486-9AE7A53B3F28}"/>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 name="Freeform 12">
              <a:extLst>
                <a:ext uri="{FF2B5EF4-FFF2-40B4-BE49-F238E27FC236}">
                  <a16:creationId xmlns:a16="http://schemas.microsoft.com/office/drawing/2014/main" xmlns="" id="{BDF97590-C600-44CB-9303-4A3679F5169E}"/>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8" name="Freeform 13">
              <a:extLst>
                <a:ext uri="{FF2B5EF4-FFF2-40B4-BE49-F238E27FC236}">
                  <a16:creationId xmlns:a16="http://schemas.microsoft.com/office/drawing/2014/main" xmlns="" id="{A9BBE156-3FFA-4DC4-8468-35BD28DDC605}"/>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9" name="Freeform 14">
              <a:extLst>
                <a:ext uri="{FF2B5EF4-FFF2-40B4-BE49-F238E27FC236}">
                  <a16:creationId xmlns:a16="http://schemas.microsoft.com/office/drawing/2014/main" xmlns="" id="{F7960DE5-3810-4B1E-B1E2-3BAFEA91EDD4}"/>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 name="Freeform 15">
              <a:extLst>
                <a:ext uri="{FF2B5EF4-FFF2-40B4-BE49-F238E27FC236}">
                  <a16:creationId xmlns:a16="http://schemas.microsoft.com/office/drawing/2014/main" xmlns="" id="{359E957C-CE11-446F-8AA7-B3E98390B89F}"/>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1" name="Freeform 16">
              <a:extLst>
                <a:ext uri="{FF2B5EF4-FFF2-40B4-BE49-F238E27FC236}">
                  <a16:creationId xmlns:a16="http://schemas.microsoft.com/office/drawing/2014/main" xmlns="" id="{A3E9FE34-CA9E-4443-BEBF-D1B9A1C6C24D}"/>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2" name="Freeform 17">
              <a:extLst>
                <a:ext uri="{FF2B5EF4-FFF2-40B4-BE49-F238E27FC236}">
                  <a16:creationId xmlns:a16="http://schemas.microsoft.com/office/drawing/2014/main" xmlns="" id="{4F39D814-8A48-4509-BDEB-826F10659156}"/>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 name="Freeform 18">
              <a:extLst>
                <a:ext uri="{FF2B5EF4-FFF2-40B4-BE49-F238E27FC236}">
                  <a16:creationId xmlns:a16="http://schemas.microsoft.com/office/drawing/2014/main" xmlns="" id="{8C6D08C0-8C49-4B87-9CF4-A1F08714FACF}"/>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4" name="Freeform 19">
              <a:extLst>
                <a:ext uri="{FF2B5EF4-FFF2-40B4-BE49-F238E27FC236}">
                  <a16:creationId xmlns:a16="http://schemas.microsoft.com/office/drawing/2014/main" xmlns="" id="{308C612B-4C0D-4863-B9CD-F86ABAA1B2BC}"/>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5" name="Freeform 20">
              <a:extLst>
                <a:ext uri="{FF2B5EF4-FFF2-40B4-BE49-F238E27FC236}">
                  <a16:creationId xmlns:a16="http://schemas.microsoft.com/office/drawing/2014/main" xmlns="" id="{600B1EC8-1B55-4390-A183-C33B5E2273BB}"/>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6" name="Freeform 21">
              <a:extLst>
                <a:ext uri="{FF2B5EF4-FFF2-40B4-BE49-F238E27FC236}">
                  <a16:creationId xmlns:a16="http://schemas.microsoft.com/office/drawing/2014/main" xmlns="" id="{1790A225-91E1-4BE5-A801-5F1E32721C5B}"/>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7" name="Freeform 22">
              <a:extLst>
                <a:ext uri="{FF2B5EF4-FFF2-40B4-BE49-F238E27FC236}">
                  <a16:creationId xmlns:a16="http://schemas.microsoft.com/office/drawing/2014/main" xmlns="" id="{DFFC46A2-6BBF-47FD-BC17-5EE1DF7CB906}"/>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9" name="Group 28">
            <a:extLst>
              <a:ext uri="{FF2B5EF4-FFF2-40B4-BE49-F238E27FC236}">
                <a16:creationId xmlns:a16="http://schemas.microsoft.com/office/drawing/2014/main" xmlns="" id="{AF44CA9C-80E8-44E1-A79C-D6EBFC73BCA0}"/>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677117" y="-786"/>
            <a:ext cx="2356675" cy="6854040"/>
            <a:chOff x="6627813" y="194833"/>
            <a:chExt cx="1952625" cy="5678918"/>
          </a:xfrm>
        </p:grpSpPr>
        <p:sp>
          <p:nvSpPr>
            <p:cNvPr id="30" name="Freeform 27">
              <a:extLst>
                <a:ext uri="{FF2B5EF4-FFF2-40B4-BE49-F238E27FC236}">
                  <a16:creationId xmlns:a16="http://schemas.microsoft.com/office/drawing/2014/main" xmlns="" id="{8CB9417F-98D9-4998-B00B-A5932E4C7D73}"/>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1" name="Freeform 28">
              <a:extLst>
                <a:ext uri="{FF2B5EF4-FFF2-40B4-BE49-F238E27FC236}">
                  <a16:creationId xmlns:a16="http://schemas.microsoft.com/office/drawing/2014/main" xmlns="" id="{FA79AA3D-583E-4A1E-AF7E-CBD980F5963B}"/>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2" name="Freeform 29">
              <a:extLst>
                <a:ext uri="{FF2B5EF4-FFF2-40B4-BE49-F238E27FC236}">
                  <a16:creationId xmlns:a16="http://schemas.microsoft.com/office/drawing/2014/main" xmlns="" id="{D80C9F17-A6B2-4A12-BC77-F84264A669FA}"/>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3" name="Freeform 30">
              <a:extLst>
                <a:ext uri="{FF2B5EF4-FFF2-40B4-BE49-F238E27FC236}">
                  <a16:creationId xmlns:a16="http://schemas.microsoft.com/office/drawing/2014/main" xmlns="" id="{949C9A53-ED97-44CE-BDD5-ED2489211608}"/>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4" name="Freeform 31">
              <a:extLst>
                <a:ext uri="{FF2B5EF4-FFF2-40B4-BE49-F238E27FC236}">
                  <a16:creationId xmlns:a16="http://schemas.microsoft.com/office/drawing/2014/main" xmlns="" id="{0F9FDAE7-225B-4072-8907-6EAA06174457}"/>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5" name="Freeform 32">
              <a:extLst>
                <a:ext uri="{FF2B5EF4-FFF2-40B4-BE49-F238E27FC236}">
                  <a16:creationId xmlns:a16="http://schemas.microsoft.com/office/drawing/2014/main" xmlns="" id="{9D49818B-8EA3-4B41-9783-EFE0C618C363}"/>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6" name="Freeform 33">
              <a:extLst>
                <a:ext uri="{FF2B5EF4-FFF2-40B4-BE49-F238E27FC236}">
                  <a16:creationId xmlns:a16="http://schemas.microsoft.com/office/drawing/2014/main" xmlns="" id="{01903E65-D822-4457-B0A5-2F4168224164}"/>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7" name="Freeform 34">
              <a:extLst>
                <a:ext uri="{FF2B5EF4-FFF2-40B4-BE49-F238E27FC236}">
                  <a16:creationId xmlns:a16="http://schemas.microsoft.com/office/drawing/2014/main" xmlns="" id="{A5CF9DAB-75BF-43D9-B1E7-817D1FAA0003}"/>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8" name="Freeform 35">
              <a:extLst>
                <a:ext uri="{FF2B5EF4-FFF2-40B4-BE49-F238E27FC236}">
                  <a16:creationId xmlns:a16="http://schemas.microsoft.com/office/drawing/2014/main" xmlns="" id="{BB22916D-4BCF-4A4C-8714-A2564D34C369}"/>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9" name="Freeform 36">
              <a:extLst>
                <a:ext uri="{FF2B5EF4-FFF2-40B4-BE49-F238E27FC236}">
                  <a16:creationId xmlns:a16="http://schemas.microsoft.com/office/drawing/2014/main" xmlns="" id="{4CD9F734-569E-44E7-BD53-6214E0F18C8F}"/>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0" name="Freeform 37">
              <a:extLst>
                <a:ext uri="{FF2B5EF4-FFF2-40B4-BE49-F238E27FC236}">
                  <a16:creationId xmlns:a16="http://schemas.microsoft.com/office/drawing/2014/main" xmlns="" id="{7A5DAACB-2F42-40C8-BF6A-75B79299F902}"/>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1" name="Freeform 38">
              <a:extLst>
                <a:ext uri="{FF2B5EF4-FFF2-40B4-BE49-F238E27FC236}">
                  <a16:creationId xmlns:a16="http://schemas.microsoft.com/office/drawing/2014/main" xmlns="" id="{AD78E0F9-8568-4672-A22F-4ED5B1A96F59}"/>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3" name="Rectangle 42">
            <a:extLst>
              <a:ext uri="{FF2B5EF4-FFF2-40B4-BE49-F238E27FC236}">
                <a16:creationId xmlns:a16="http://schemas.microsoft.com/office/drawing/2014/main" xmlns="" id="{AA5CD610-ED7C-4CED-A9A1-174432C88A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5" name="Freeform 11">
            <a:extLst>
              <a:ext uri="{FF2B5EF4-FFF2-40B4-BE49-F238E27FC236}">
                <a16:creationId xmlns:a16="http://schemas.microsoft.com/office/drawing/2014/main" xmlns="" id="{0C4379BF-8C7A-480A-BC36-DA55D92A935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8" name="Content Placeholder 4">
            <a:extLst>
              <a:ext uri="{FF2B5EF4-FFF2-40B4-BE49-F238E27FC236}">
                <a16:creationId xmlns:a16="http://schemas.microsoft.com/office/drawing/2014/main" xmlns="" id="{C3D3DE71-3AE2-4DCB-9553-11B320C3C628}"/>
              </a:ext>
            </a:extLst>
          </p:cNvPr>
          <p:cNvPicPr>
            <a:picLocks noChangeAspect="1"/>
          </p:cNvPicPr>
          <p:nvPr/>
        </p:nvPicPr>
        <p:blipFill rotWithShape="1">
          <a:blip r:embed="rId2"/>
          <a:srcRect r="4739"/>
          <a:stretch/>
        </p:blipFill>
        <p:spPr>
          <a:xfrm>
            <a:off x="-1555" y="1731"/>
            <a:ext cx="4671091" cy="6858000"/>
          </a:xfrm>
          <a:prstGeom prst="rect">
            <a:avLst/>
          </a:prstGeom>
        </p:spPr>
      </p:pic>
      <p:sp>
        <p:nvSpPr>
          <p:cNvPr id="2" name="Title 1">
            <a:extLst>
              <a:ext uri="{FF2B5EF4-FFF2-40B4-BE49-F238E27FC236}">
                <a16:creationId xmlns:a16="http://schemas.microsoft.com/office/drawing/2014/main" xmlns="" id="{6F279FAF-197C-473B-BBE0-289E5AEC0E34}"/>
              </a:ext>
            </a:extLst>
          </p:cNvPr>
          <p:cNvSpPr>
            <a:spLocks noGrp="1"/>
          </p:cNvSpPr>
          <p:nvPr>
            <p:ph type="title"/>
          </p:nvPr>
        </p:nvSpPr>
        <p:spPr>
          <a:xfrm>
            <a:off x="6483096" y="549295"/>
            <a:ext cx="5592172" cy="1280890"/>
          </a:xfrm>
        </p:spPr>
        <p:txBody>
          <a:bodyPr>
            <a:normAutofit fontScale="90000"/>
          </a:bodyPr>
          <a:lstStyle/>
          <a:p>
            <a:r>
              <a:rPr lang="en-US" dirty="0" err="1"/>
              <a:t>Japhiath</a:t>
            </a:r>
            <a:r>
              <a:rPr lang="en-US" dirty="0"/>
              <a:t> – Shinning thyself </a:t>
            </a:r>
            <a:br>
              <a:rPr lang="en-US" dirty="0"/>
            </a:br>
            <a:r>
              <a:rPr lang="en-US" dirty="0"/>
              <a:t>King of </a:t>
            </a:r>
            <a:r>
              <a:rPr lang="en-US" dirty="0" err="1"/>
              <a:t>Laschish</a:t>
            </a:r>
            <a:r>
              <a:rPr lang="en-US" dirty="0"/>
              <a:t>-  Invincible </a:t>
            </a:r>
            <a:endParaRPr lang="lo-LA" dirty="0"/>
          </a:p>
        </p:txBody>
      </p:sp>
      <p:sp>
        <p:nvSpPr>
          <p:cNvPr id="10" name="Content Placeholder 9"/>
          <p:cNvSpPr>
            <a:spLocks noGrp="1"/>
          </p:cNvSpPr>
          <p:nvPr>
            <p:ph idx="1"/>
          </p:nvPr>
        </p:nvSpPr>
        <p:spPr>
          <a:xfrm>
            <a:off x="6953270" y="2374908"/>
            <a:ext cx="5066419" cy="3777621"/>
          </a:xfrm>
        </p:spPr>
        <p:txBody>
          <a:bodyPr>
            <a:normAutofit/>
          </a:bodyPr>
          <a:lstStyle/>
          <a:p>
            <a:r>
              <a:rPr lang="en-US" sz="2400" dirty="0"/>
              <a:t>This spirit of pride cause people to seek attention and praises for themselves </a:t>
            </a:r>
          </a:p>
          <a:p>
            <a:r>
              <a:rPr lang="en-US" sz="2400" dirty="0"/>
              <a:t>Leads people to think themselves more important than they really are </a:t>
            </a:r>
          </a:p>
          <a:p>
            <a:r>
              <a:rPr lang="en-US" sz="2400" dirty="0"/>
              <a:t>The person ends up taking God’s glory for themselves</a:t>
            </a:r>
          </a:p>
        </p:txBody>
      </p:sp>
    </p:spTree>
    <p:extLst>
      <p:ext uri="{BB962C8B-B14F-4D97-AF65-F5344CB8AC3E}">
        <p14:creationId xmlns:p14="http://schemas.microsoft.com/office/powerpoint/2010/main" val="32667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down)">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down)">
                                      <p:cBhvr>
                                        <p:cTn id="2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B2EC7880-C5D9-40A8-A6B0-3198AD07AD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94543A62-A2AB-454A-878E-D3D9190D5FC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11">
            <a:extLst>
              <a:ext uri="{FF2B5EF4-FFF2-40B4-BE49-F238E27FC236}">
                <a16:creationId xmlns:a16="http://schemas.microsoft.com/office/drawing/2014/main" xmlns="" id="{50553464-41F1-4160-9D02-7C5EC7013BD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xmlns="" id="{2A79B767-3132-48F2-AF16-E9F35BF21174}"/>
              </a:ext>
            </a:extLst>
          </p:cNvPr>
          <p:cNvPicPr>
            <a:picLocks noChangeAspect="1"/>
          </p:cNvPicPr>
          <p:nvPr/>
        </p:nvPicPr>
        <p:blipFill rotWithShape="1">
          <a:blip r:embed="rId2"/>
          <a:srcRect t="11075" r="-1" b="39068"/>
          <a:stretch/>
        </p:blipFill>
        <p:spPr>
          <a:xfrm>
            <a:off x="4776812" y="515389"/>
            <a:ext cx="6953577" cy="5252773"/>
          </a:xfrm>
          <a:prstGeom prst="rect">
            <a:avLst/>
          </a:prstGeom>
        </p:spPr>
      </p:pic>
      <p:sp>
        <p:nvSpPr>
          <p:cNvPr id="2" name="Title 1">
            <a:extLst>
              <a:ext uri="{FF2B5EF4-FFF2-40B4-BE49-F238E27FC236}">
                <a16:creationId xmlns:a16="http://schemas.microsoft.com/office/drawing/2014/main" xmlns="" id="{6B3A1716-54C1-4BDD-B3B6-990717C87293}"/>
              </a:ext>
            </a:extLst>
          </p:cNvPr>
          <p:cNvSpPr>
            <a:spLocks noGrp="1"/>
          </p:cNvSpPr>
          <p:nvPr>
            <p:ph type="title"/>
          </p:nvPr>
        </p:nvSpPr>
        <p:spPr>
          <a:xfrm>
            <a:off x="684784" y="309826"/>
            <a:ext cx="3988816" cy="2046456"/>
          </a:xfrm>
        </p:spPr>
        <p:txBody>
          <a:bodyPr>
            <a:normAutofit fontScale="90000"/>
          </a:bodyPr>
          <a:lstStyle/>
          <a:p>
            <a:r>
              <a:rPr lang="en-US" sz="3100" dirty="0" err="1"/>
              <a:t>Debir</a:t>
            </a:r>
            <a:r>
              <a:rPr lang="en-US" sz="3100" dirty="0"/>
              <a:t> – Oracle or Sanctuary</a:t>
            </a:r>
            <a:br>
              <a:rPr lang="en-US" sz="3100" dirty="0"/>
            </a:br>
            <a:r>
              <a:rPr lang="en-US" sz="3100" dirty="0"/>
              <a:t>King of </a:t>
            </a:r>
            <a:r>
              <a:rPr lang="en-US" sz="3100" dirty="0" err="1"/>
              <a:t>Eglon</a:t>
            </a:r>
            <a:r>
              <a:rPr lang="en-US" sz="3100" dirty="0"/>
              <a:t> – Bull like, calf Ex32:4,24)</a:t>
            </a:r>
            <a:r>
              <a:rPr lang="en-US" dirty="0"/>
              <a:t/>
            </a:r>
            <a:br>
              <a:rPr lang="en-US" dirty="0"/>
            </a:br>
            <a:endParaRPr lang="lo-LA" dirty="0"/>
          </a:p>
        </p:txBody>
      </p:sp>
      <p:sp>
        <p:nvSpPr>
          <p:cNvPr id="10" name="Content Placeholder 9"/>
          <p:cNvSpPr>
            <a:spLocks noGrp="1"/>
          </p:cNvSpPr>
          <p:nvPr>
            <p:ph idx="1"/>
          </p:nvPr>
        </p:nvSpPr>
        <p:spPr>
          <a:xfrm>
            <a:off x="482600" y="2514518"/>
            <a:ext cx="4119880" cy="3388468"/>
          </a:xfrm>
        </p:spPr>
        <p:txBody>
          <a:bodyPr>
            <a:noAutofit/>
          </a:bodyPr>
          <a:lstStyle/>
          <a:p>
            <a:r>
              <a:rPr lang="en-US" sz="2400" dirty="0"/>
              <a:t>Spirit of strange teaching</a:t>
            </a:r>
          </a:p>
          <a:p>
            <a:r>
              <a:rPr lang="en-US" sz="2400" dirty="0"/>
              <a:t>Manifest in lies, slander, accusation, discrediting leaders of God, WOG</a:t>
            </a:r>
          </a:p>
          <a:p>
            <a:r>
              <a:rPr lang="en-US" sz="2400" dirty="0"/>
              <a:t>Leads to division in the church and opting for alternative truth  </a:t>
            </a:r>
          </a:p>
        </p:txBody>
      </p:sp>
    </p:spTree>
    <p:extLst>
      <p:ext uri="{BB962C8B-B14F-4D97-AF65-F5344CB8AC3E}">
        <p14:creationId xmlns:p14="http://schemas.microsoft.com/office/powerpoint/2010/main" val="149791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down)">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down)">
                                      <p:cBhvr>
                                        <p:cTn id="2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C4D83FC-758F-4894-AA68-6C701CABD57C}"/>
              </a:ext>
            </a:extLst>
          </p:cNvPr>
          <p:cNvSpPr>
            <a:spLocks noGrp="1"/>
          </p:cNvSpPr>
          <p:nvPr>
            <p:ph idx="1"/>
          </p:nvPr>
        </p:nvSpPr>
        <p:spPr>
          <a:xfrm>
            <a:off x="1603692" y="1950998"/>
            <a:ext cx="9821228" cy="3347720"/>
          </a:xfrm>
        </p:spPr>
        <p:txBody>
          <a:bodyPr>
            <a:normAutofit lnSpcReduction="10000"/>
          </a:bodyPr>
          <a:lstStyle/>
          <a:p>
            <a:pPr marL="914400" lvl="2" indent="0">
              <a:buNone/>
            </a:pPr>
            <a:endParaRPr lang="en-US" sz="2400" u="sng" dirty="0"/>
          </a:p>
          <a:p>
            <a:pPr lvl="2"/>
            <a:r>
              <a:rPr lang="en-US" sz="2400" u="sng" dirty="0"/>
              <a:t>Psa_18:3</a:t>
            </a:r>
            <a:r>
              <a:rPr lang="en-US" sz="2400" dirty="0"/>
              <a:t>  I will call upon the LORD, </a:t>
            </a:r>
            <a:r>
              <a:rPr lang="en-US" sz="2400" i="1" dirty="0"/>
              <a:t>who is worthy</a:t>
            </a:r>
            <a:r>
              <a:rPr lang="en-US" sz="2400" dirty="0"/>
              <a:t> to be praised: so shall I be saved from mine enemies.</a:t>
            </a:r>
          </a:p>
          <a:p>
            <a:pPr lvl="2"/>
            <a:r>
              <a:rPr lang="en-US" sz="2400" u="sng" dirty="0"/>
              <a:t>Psa_55:16</a:t>
            </a:r>
            <a:r>
              <a:rPr lang="en-US" sz="2400" dirty="0"/>
              <a:t>  As for me, I will call upon God; and the LORD shall save me. </a:t>
            </a:r>
          </a:p>
          <a:p>
            <a:pPr lvl="2"/>
            <a:r>
              <a:rPr lang="en-US" sz="2400" u="sng" dirty="0"/>
              <a:t>Psa_99:6</a:t>
            </a:r>
            <a:r>
              <a:rPr lang="en-US" sz="2400" dirty="0"/>
              <a:t>  Moses and Aaron among his priests, and Samuel among them that call upon his name; they called upon the LORD, and he answered them.</a:t>
            </a:r>
          </a:p>
          <a:p>
            <a:endParaRPr lang="lo-LA" dirty="0"/>
          </a:p>
        </p:txBody>
      </p:sp>
      <p:sp>
        <p:nvSpPr>
          <p:cNvPr id="4" name="TextBox 3">
            <a:extLst>
              <a:ext uri="{FF2B5EF4-FFF2-40B4-BE49-F238E27FC236}">
                <a16:creationId xmlns:a16="http://schemas.microsoft.com/office/drawing/2014/main" xmlns="" id="{A5568392-2D1E-4065-8B55-0ABCD8EB913C}"/>
              </a:ext>
            </a:extLst>
          </p:cNvPr>
          <p:cNvSpPr txBox="1"/>
          <p:nvPr/>
        </p:nvSpPr>
        <p:spPr>
          <a:xfrm>
            <a:off x="2402840" y="782320"/>
            <a:ext cx="9022080" cy="1231106"/>
          </a:xfrm>
          <a:prstGeom prst="rect">
            <a:avLst/>
          </a:prstGeom>
          <a:noFill/>
        </p:spPr>
        <p:txBody>
          <a:bodyPr wrap="square" rtlCol="0">
            <a:spAutoFit/>
          </a:bodyPr>
          <a:lstStyle/>
          <a:p>
            <a:r>
              <a:rPr lang="en-US" sz="2800" dirty="0"/>
              <a:t>KP: Our reaction to spiritual attacks has to always be prayer (to call upon the Lord)</a:t>
            </a:r>
          </a:p>
          <a:p>
            <a:endParaRPr lang="lo-LA" dirty="0"/>
          </a:p>
        </p:txBody>
      </p:sp>
    </p:spTree>
    <p:extLst>
      <p:ext uri="{BB962C8B-B14F-4D97-AF65-F5344CB8AC3E}">
        <p14:creationId xmlns:p14="http://schemas.microsoft.com/office/powerpoint/2010/main" val="2235524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3954</TotalTime>
  <Words>430</Words>
  <Application>Microsoft Office PowerPoint</Application>
  <PresentationFormat>Widescreen</PresentationFormat>
  <Paragraphs>78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DokChampa</vt:lpstr>
      <vt:lpstr>Wingdings 3</vt:lpstr>
      <vt:lpstr>Wisp</vt:lpstr>
      <vt:lpstr>Battling spiritual warfare</vt:lpstr>
      <vt:lpstr>PowerPoint Presentation</vt:lpstr>
      <vt:lpstr>Question for unbelievers? How are you going to respond when you have clearly heard the good of Jesus Christ and the warning of impending judgment?</vt:lpstr>
      <vt:lpstr>Adonizedek –  Lord of Righteousness   King of Jerusalem  -  Peace  </vt:lpstr>
      <vt:lpstr>Hoham – Jehovah impels    King of Hebron – Binding friendship or association </vt:lpstr>
      <vt:lpstr>Piram – Like a wild ass  King ofJarmuth – High</vt:lpstr>
      <vt:lpstr>Japhiath – Shinning thyself  King of Laschish-  Invincible </vt:lpstr>
      <vt:lpstr>Debir – Oracle or Sanctuary King of Eglon – Bull like, calf Ex32:4,24) </vt:lpstr>
      <vt:lpstr>PowerPoint Presentation</vt:lpstr>
      <vt:lpstr>KP: Recognize spiritual battle is going to be difficult and long!</vt:lpstr>
      <vt:lpstr>Like Joshua we need to ascend from Gilgal </vt:lpstr>
      <vt:lpstr>PowerPoint Presentation</vt:lpstr>
      <vt:lpstr>KP: Be encouraged because the real battle belongs to the Lord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Evil Kings</dc:title>
  <dc:creator>Andrew Ong</dc:creator>
  <cp:lastModifiedBy>LFBI</cp:lastModifiedBy>
  <cp:revision>57</cp:revision>
  <cp:lastPrinted>2017-10-08T02:14:04Z</cp:lastPrinted>
  <dcterms:created xsi:type="dcterms:W3CDTF">2017-10-05T19:20:04Z</dcterms:created>
  <dcterms:modified xsi:type="dcterms:W3CDTF">2017-10-13T03:31:53Z</dcterms:modified>
</cp:coreProperties>
</file>