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2"/>
  </p:sldMasterIdLst>
  <p:notesMasterIdLst>
    <p:notesMasterId r:id="rId11"/>
  </p:notesMasterIdLst>
  <p:handoutMasterIdLst>
    <p:handoutMasterId r:id="rId12"/>
  </p:handoutMasterIdLst>
  <p:sldIdLst>
    <p:sldId id="256" r:id="rId3"/>
    <p:sldId id="257"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29" d="100"/>
          <a:sy n="29" d="100"/>
        </p:scale>
        <p:origin x="66" y="750"/>
      </p:cViewPr>
      <p:guideLst>
        <p:guide orient="horz" pos="2160"/>
        <p:guide pos="3840"/>
      </p:guideLst>
    </p:cSldViewPr>
  </p:slideViewPr>
  <p:notesTextViewPr>
    <p:cViewPr>
      <p:scale>
        <a:sx n="3" d="2"/>
        <a:sy n="3" d="2"/>
      </p:scale>
      <p:origin x="0" y="0"/>
    </p:cViewPr>
  </p:notesTextViewPr>
  <p:notesViewPr>
    <p:cSldViewPr snapToGrid="0" showGuides="1">
      <p:cViewPr varScale="1">
        <p:scale>
          <a:sx n="82" d="100"/>
          <a:sy n="82" d="100"/>
        </p:scale>
        <p:origin x="252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07B8596-2424-4EE1-B7D4-EE0B5EFA943D}" type="datetimeFigureOut">
              <a:rPr lang="en-US" smtClean="0"/>
              <a:t>10/26/2017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BB3DF5-E5B6-4B45-B21A-9494872ABC5B}" type="slidenum">
              <a:rPr lang="en-US" smtClean="0"/>
              <a:t>‹#›</a:t>
            </a:fld>
            <a:endParaRPr lang="en-US"/>
          </a:p>
        </p:txBody>
      </p:sp>
    </p:spTree>
    <p:extLst>
      <p:ext uri="{BB962C8B-B14F-4D97-AF65-F5344CB8AC3E}">
        <p14:creationId xmlns:p14="http://schemas.microsoft.com/office/powerpoint/2010/main" val="3067319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862F0-8E30-41EF-92AD-D5FFFDA34703}" type="datetimeFigureOut">
              <a:rPr lang="en-US" smtClean="0"/>
              <a:t>10/26/2017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4C9593-C317-445E-8EA1-13B264B0B555}" type="slidenum">
              <a:rPr lang="en-US" smtClean="0"/>
              <a:t>‹#›</a:t>
            </a:fld>
            <a:endParaRPr lang="en-US"/>
          </a:p>
        </p:txBody>
      </p:sp>
    </p:spTree>
    <p:extLst>
      <p:ext uri="{BB962C8B-B14F-4D97-AF65-F5344CB8AC3E}">
        <p14:creationId xmlns:p14="http://schemas.microsoft.com/office/powerpoint/2010/main" val="866667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4C9593-C317-445E-8EA1-13B264B0B555}" type="slidenum">
              <a:rPr lang="en-US" smtClean="0"/>
              <a:t>1</a:t>
            </a:fld>
            <a:endParaRPr lang="en-US"/>
          </a:p>
        </p:txBody>
      </p:sp>
    </p:spTree>
    <p:extLst>
      <p:ext uri="{BB962C8B-B14F-4D97-AF65-F5344CB8AC3E}">
        <p14:creationId xmlns:p14="http://schemas.microsoft.com/office/powerpoint/2010/main" val="3131919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4C9593-C317-445E-8EA1-13B264B0B555}" type="slidenum">
              <a:rPr lang="en-US" smtClean="0"/>
              <a:t>2</a:t>
            </a:fld>
            <a:endParaRPr lang="en-US"/>
          </a:p>
        </p:txBody>
      </p:sp>
    </p:spTree>
    <p:extLst>
      <p:ext uri="{BB962C8B-B14F-4D97-AF65-F5344CB8AC3E}">
        <p14:creationId xmlns:p14="http://schemas.microsoft.com/office/powerpoint/2010/main" val="1847602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4C9593-C317-445E-8EA1-13B264B0B555}" type="slidenum">
              <a:rPr kumimoji="0" lang="en-US" sz="1200" b="0" i="0" u="none" strike="noStrike" kern="1200" cap="none" spc="0" normalizeH="0" baseline="0" noProof="0" smtClean="0">
                <a:ln>
                  <a:noFill/>
                </a:ln>
                <a:solidFill>
                  <a:prstClr val="black"/>
                </a:solidFill>
                <a:effectLst/>
                <a:uLnTx/>
                <a:uFillTx/>
                <a:latin typeface="Franklin Gothic Book" panose="020B05030201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271677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4C9593-C317-445E-8EA1-13B264B0B555}" type="slidenum">
              <a:rPr kumimoji="0" lang="en-US" sz="1200" b="0" i="0" u="none" strike="noStrike" kern="1200" cap="none" spc="0" normalizeH="0" baseline="0" noProof="0" smtClean="0">
                <a:ln>
                  <a:noFill/>
                </a:ln>
                <a:solidFill>
                  <a:prstClr val="black"/>
                </a:solidFill>
                <a:effectLst/>
                <a:uLnTx/>
                <a:uFillTx/>
                <a:latin typeface="Franklin Gothic Book" panose="020B05030201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537297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4C9593-C317-445E-8EA1-13B264B0B555}" type="slidenum">
              <a:rPr kumimoji="0" lang="en-US" sz="1200" b="0" i="0" u="none" strike="noStrike" kern="1200" cap="none" spc="0" normalizeH="0" baseline="0" noProof="0" smtClean="0">
                <a:ln>
                  <a:noFill/>
                </a:ln>
                <a:solidFill>
                  <a:prstClr val="black"/>
                </a:solidFill>
                <a:effectLst/>
                <a:uLnTx/>
                <a:uFillTx/>
                <a:latin typeface="Franklin Gothic Book" panose="020B05030201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941581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4C9593-C317-445E-8EA1-13B264B0B555}" type="slidenum">
              <a:rPr kumimoji="0" lang="en-US" sz="1200" b="0" i="0" u="none" strike="noStrike" kern="1200" cap="none" spc="0" normalizeH="0" baseline="0" noProof="0" smtClean="0">
                <a:ln>
                  <a:noFill/>
                </a:ln>
                <a:solidFill>
                  <a:prstClr val="black"/>
                </a:solidFill>
                <a:effectLst/>
                <a:uLnTx/>
                <a:uFillTx/>
                <a:latin typeface="Franklin Gothic Book" panose="020B05030201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18748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4C9593-C317-445E-8EA1-13B264B0B555}" type="slidenum">
              <a:rPr kumimoji="0" lang="en-US" sz="1200" b="0" i="0" u="none" strike="noStrike" kern="1200" cap="none" spc="0" normalizeH="0" baseline="0" noProof="0" smtClean="0">
                <a:ln>
                  <a:noFill/>
                </a:ln>
                <a:solidFill>
                  <a:prstClr val="black"/>
                </a:solidFill>
                <a:effectLst/>
                <a:uLnTx/>
                <a:uFillTx/>
                <a:latin typeface="Franklin Gothic Book" panose="020B05030201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98264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4C9593-C317-445E-8EA1-13B264B0B555}" type="slidenum">
              <a:rPr kumimoji="0" lang="en-US" sz="1200" b="0" i="0" u="none" strike="noStrike" kern="1200" cap="none" spc="0" normalizeH="0" baseline="0" noProof="0" smtClean="0">
                <a:ln>
                  <a:noFill/>
                </a:ln>
                <a:solidFill>
                  <a:prstClr val="black"/>
                </a:solidFill>
                <a:effectLst/>
                <a:uLnTx/>
                <a:uFillTx/>
                <a:latin typeface="Franklin Gothic Book" panose="020B05030201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517396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215A58A-A73D-456B-8E2D-982D1E0E9CF5}" type="datetime1">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90119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119FDF-F246-4DE4-AB20-5FB7A1FE58D2}" type="datetime1">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05642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1B9A1F-71BA-4EFB-8F26-2CC8A39A31F6}" type="datetime1">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Vertical Title 1"/>
          <p:cNvSpPr>
            <a:spLocks noGrp="1"/>
          </p:cNvSpPr>
          <p:nvPr>
            <p:ph type="title" orient="vert"/>
          </p:nvPr>
        </p:nvSpPr>
        <p:spPr>
          <a:xfrm>
            <a:off x="8839200" y="274639"/>
            <a:ext cx="2336800" cy="5851525"/>
          </a:xfrm>
        </p:spPr>
        <p:txBody>
          <a:bodyPr vert="eaVert" anchor="b" anchorCtr="0"/>
          <a:lstStyle/>
          <a:p>
            <a:r>
              <a:rPr lang="en-US"/>
              <a:t>Click to edit Master title style</a:t>
            </a:r>
            <a:endParaRPr lang="en-US" dirty="0"/>
          </a:p>
        </p:txBody>
      </p:sp>
    </p:spTree>
    <p:extLst>
      <p:ext uri="{BB962C8B-B14F-4D97-AF65-F5344CB8AC3E}">
        <p14:creationId xmlns:p14="http://schemas.microsoft.com/office/powerpoint/2010/main" val="2038001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7719B7B-2129-4AF2-995E-3F29E352549E}" type="datetime1">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28072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37C4D3C-A410-4C06-A87F-E8E981B616CA}" type="datetime1">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Tree>
    <p:extLst>
      <p:ext uri="{BB962C8B-B14F-4D97-AF65-F5344CB8AC3E}">
        <p14:creationId xmlns:p14="http://schemas.microsoft.com/office/powerpoint/2010/main" val="2146138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23D05EE-1515-421A-8654-FA50C17076AA}" type="datetime1">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0158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A99FF936-19E2-4FB2-803E-21CF5C4C62D6}" type="datetime1">
              <a:rPr lang="en-US" smtClean="0"/>
              <a:t>10/26/2017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 name="Title 1"/>
          <p:cNvSpPr>
            <a:spLocks noGrp="1"/>
          </p:cNvSpPr>
          <p:nvPr>
            <p:ph type="title"/>
          </p:nvPr>
        </p:nvSpPr>
        <p:spPr/>
        <p:txBody>
          <a:bodyPr/>
          <a:lstStyle>
            <a:lvl1pPr>
              <a:defRPr/>
            </a:lvl1pPr>
          </a:lstStyle>
          <a:p>
            <a:r>
              <a:rPr lang="en-US"/>
              <a:t>Click to edit Master title style</a:t>
            </a:r>
          </a:p>
        </p:txBody>
      </p:sp>
    </p:spTree>
    <p:extLst>
      <p:ext uri="{BB962C8B-B14F-4D97-AF65-F5344CB8AC3E}">
        <p14:creationId xmlns:p14="http://schemas.microsoft.com/office/powerpoint/2010/main" val="621102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1392036-C962-487A-A1AE-B5119C4F0D80}" type="datetime1">
              <a:rPr lang="en-US" smtClean="0"/>
              <a:t>10/26/2017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441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D8AD3-CC82-46B3-839C-C6472D637450}" type="datetime1">
              <a:rPr lang="en-US" smtClean="0"/>
              <a:t>10/26/2017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39484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101D2B-B255-4E97-81FB-F96C55172EBC}" type="datetime1">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Tree>
    <p:extLst>
      <p:ext uri="{BB962C8B-B14F-4D97-AF65-F5344CB8AC3E}">
        <p14:creationId xmlns:p14="http://schemas.microsoft.com/office/powerpoint/2010/main" val="337857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02C28661-8676-41D0-ABB8-6C6C468B33B7}" type="datetime1">
              <a:rPr lang="en-US" smtClean="0"/>
              <a:t>10/26/2017</a:t>
            </a:fld>
            <a:endParaRPr lang="en-US"/>
          </a:p>
        </p:txBody>
      </p:sp>
      <p:sp>
        <p:nvSpPr>
          <p:cNvPr id="9" name="Slide Number Placeholder 8"/>
          <p:cNvSpPr>
            <a:spLocks noGrp="1"/>
          </p:cNvSpPr>
          <p:nvPr>
            <p:ph type="sldNum" sz="quarter" idx="11"/>
          </p:nvPr>
        </p:nvSpPr>
        <p:spPr/>
        <p:txBody>
          <a:bodyPr/>
          <a:lstStyle/>
          <a:p>
            <a:fld id="{401CF334-2D5C-4859-84A6-CA7E6E43FAE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445850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1"/>
              </a:solidFill>
            </a:endParaRPr>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1"/>
              </a:solidFill>
            </a:endParaRPr>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fld id="{401CF334-2D5C-4859-84A6-CA7E6E43FAEB}" type="slidenum">
              <a:rPr lang="en-US" smtClean="0"/>
              <a:pPr/>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1"/>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1"/>
                </a:solidFill>
              </a:defRPr>
            </a:lvl1pPr>
          </a:lstStyle>
          <a:p>
            <a:fld id="{AC733B2A-819D-4990-B6F7-40D2F248FE22}" type="datetime1">
              <a:rPr lang="en-US" smtClean="0"/>
              <a:t>10/26/2017</a:t>
            </a:fld>
            <a:endParaRPr lang="en-US"/>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Tree>
    <p:extLst>
      <p:ext uri="{BB962C8B-B14F-4D97-AF65-F5344CB8AC3E}">
        <p14:creationId xmlns:p14="http://schemas.microsoft.com/office/powerpoint/2010/main" val="42196247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600" b="1" dirty="0"/>
              <a:t>2 SAM 3:17-27</a:t>
            </a:r>
          </a:p>
        </p:txBody>
      </p:sp>
      <p:sp>
        <p:nvSpPr>
          <p:cNvPr id="2" name="Title 1"/>
          <p:cNvSpPr>
            <a:spLocks noGrp="1"/>
          </p:cNvSpPr>
          <p:nvPr>
            <p:ph type="ctrTitle"/>
          </p:nvPr>
        </p:nvSpPr>
        <p:spPr>
          <a:xfrm>
            <a:off x="914400" y="1905001"/>
            <a:ext cx="10294070" cy="2593975"/>
          </a:xfrm>
        </p:spPr>
        <p:txBody>
          <a:bodyPr/>
          <a:lstStyle/>
          <a:p>
            <a:r>
              <a:rPr lang="en-US" dirty="0"/>
              <a:t>The Vulnerabilities of a Mighty Man or Woman of God</a:t>
            </a:r>
          </a:p>
        </p:txBody>
      </p:sp>
    </p:spTree>
    <p:extLst>
      <p:ext uri="{BB962C8B-B14F-4D97-AF65-F5344CB8AC3E}">
        <p14:creationId xmlns:p14="http://schemas.microsoft.com/office/powerpoint/2010/main" val="111147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5" y="1442301"/>
            <a:ext cx="11067068" cy="5344997"/>
          </a:xfrm>
        </p:spPr>
        <p:txBody>
          <a:bodyPr>
            <a:normAutofit fontScale="85000" lnSpcReduction="10000"/>
          </a:bodyPr>
          <a:lstStyle/>
          <a:p>
            <a:pPr marL="114300" indent="0">
              <a:buNone/>
            </a:pPr>
            <a:r>
              <a:rPr lang="en-US" sz="3200" b="1" dirty="0"/>
              <a:t>Key point:</a:t>
            </a:r>
            <a:r>
              <a:rPr lang="en-US" sz="3200" dirty="0"/>
              <a:t>		More than anyone, mighty men and women of 				God are vulnerable to failure.</a:t>
            </a:r>
          </a:p>
          <a:p>
            <a:pPr marL="114300" indent="0">
              <a:buNone/>
            </a:pPr>
            <a:endParaRPr lang="en-US" dirty="0"/>
          </a:p>
          <a:p>
            <a:pPr marL="114300" indent="0">
              <a:buNone/>
            </a:pPr>
            <a:r>
              <a:rPr lang="en-US" sz="3200" b="1" dirty="0"/>
              <a:t>Vulnerability #1:</a:t>
            </a:r>
            <a:r>
              <a:rPr lang="en-US" sz="3200" dirty="0"/>
              <a:t> Mighty Men and Women of God are Vulnerable in the Area of </a:t>
            </a:r>
            <a:r>
              <a:rPr lang="en-US" sz="3200" b="1" dirty="0"/>
              <a:t>Spiritual Authority</a:t>
            </a:r>
            <a:r>
              <a:rPr lang="en-US" sz="3200" dirty="0"/>
              <a:t>.</a:t>
            </a:r>
          </a:p>
          <a:p>
            <a:pPr marL="114300" indent="0">
              <a:buNone/>
            </a:pPr>
            <a:endParaRPr lang="en-US" sz="3200" dirty="0"/>
          </a:p>
          <a:p>
            <a:pPr marL="114300" indent="0">
              <a:buNone/>
            </a:pPr>
            <a:r>
              <a:rPr lang="en-US" sz="3200" b="1" dirty="0"/>
              <a:t>Mat 16:21 </a:t>
            </a:r>
            <a:r>
              <a:rPr lang="en-US" sz="3200" dirty="0"/>
              <a:t>From that time forth began Jesus to shew unto his disciples, how that he must go unto Jerusalem, and suffer many things of the elders and chief priests and scribes, and be killed, and be raised again the third day. </a:t>
            </a:r>
            <a:r>
              <a:rPr lang="en-US" sz="3200" b="1" dirty="0"/>
              <a:t>22</a:t>
            </a:r>
            <a:r>
              <a:rPr lang="en-US" sz="3200" dirty="0"/>
              <a:t> </a:t>
            </a:r>
            <a:r>
              <a:rPr lang="en-US" sz="3200" u="sng" dirty="0"/>
              <a:t>Then Peter took him, and began to rebuke him</a:t>
            </a:r>
            <a:r>
              <a:rPr lang="en-US" sz="3200" dirty="0"/>
              <a:t>, saying, Be it far from thee, Lord: this shall not be unto thee. </a:t>
            </a:r>
            <a:r>
              <a:rPr lang="en-US" sz="3200" b="1" dirty="0"/>
              <a:t>23</a:t>
            </a:r>
            <a:r>
              <a:rPr lang="en-US" sz="3200" dirty="0"/>
              <a:t> But he turned, and said unto Peter, Get thee behind me, Satan: thou art an offence unto me: for thou </a:t>
            </a:r>
            <a:r>
              <a:rPr lang="en-US" sz="3200" dirty="0" err="1"/>
              <a:t>savourest</a:t>
            </a:r>
            <a:r>
              <a:rPr lang="en-US" sz="3200" dirty="0"/>
              <a:t> not the things that be of God, but those that be of men. </a:t>
            </a:r>
          </a:p>
          <a:p>
            <a:pPr marL="114300" indent="0">
              <a:buNone/>
            </a:pPr>
            <a:endParaRPr lang="en-US" dirty="0"/>
          </a:p>
        </p:txBody>
      </p:sp>
      <p:sp>
        <p:nvSpPr>
          <p:cNvPr id="2" name="Title 1"/>
          <p:cNvSpPr>
            <a:spLocks noGrp="1"/>
          </p:cNvSpPr>
          <p:nvPr>
            <p:ph type="title"/>
          </p:nvPr>
        </p:nvSpPr>
        <p:spPr>
          <a:xfrm>
            <a:off x="320511" y="133236"/>
            <a:ext cx="10449089" cy="1143000"/>
          </a:xfrm>
        </p:spPr>
        <p:txBody>
          <a:bodyPr/>
          <a:lstStyle/>
          <a:p>
            <a:r>
              <a:rPr lang="en-US" dirty="0"/>
              <a:t>The Vulnerabilities of a Mighty Man or Woman of God</a:t>
            </a:r>
          </a:p>
        </p:txBody>
      </p:sp>
    </p:spTree>
    <p:extLst>
      <p:ext uri="{BB962C8B-B14F-4D97-AF65-F5344CB8AC3E}">
        <p14:creationId xmlns:p14="http://schemas.microsoft.com/office/powerpoint/2010/main" val="264178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5" y="1102937"/>
            <a:ext cx="11067068" cy="5684362"/>
          </a:xfrm>
        </p:spPr>
        <p:txBody>
          <a:bodyPr>
            <a:normAutofit/>
          </a:bodyPr>
          <a:lstStyle/>
          <a:p>
            <a:pPr marL="114300" indent="0">
              <a:buNone/>
            </a:pPr>
            <a:r>
              <a:rPr lang="en-US" sz="3200" dirty="0"/>
              <a:t>1. Whenever you communicate up, do so “carefully.”</a:t>
            </a:r>
          </a:p>
          <a:p>
            <a:pPr marL="114300" indent="0">
              <a:buNone/>
            </a:pPr>
            <a:endParaRPr lang="en-US" dirty="0"/>
          </a:p>
          <a:p>
            <a:pPr marL="114300" indent="0">
              <a:buNone/>
            </a:pPr>
            <a:r>
              <a:rPr lang="en-US" sz="3200" dirty="0"/>
              <a:t>2. Submission to spiritual authority is a gateway to progress.</a:t>
            </a:r>
          </a:p>
          <a:p>
            <a:pPr marL="114300" indent="0">
              <a:buNone/>
            </a:pPr>
            <a:r>
              <a:rPr lang="en-US" sz="3200" b="1" dirty="0"/>
              <a:t>Exo 20:12 </a:t>
            </a:r>
            <a:r>
              <a:rPr lang="en-US" sz="3200" dirty="0" err="1"/>
              <a:t>Honour</a:t>
            </a:r>
            <a:r>
              <a:rPr lang="en-US" sz="3200" dirty="0"/>
              <a:t> thy father and thy mother: </a:t>
            </a:r>
            <a:r>
              <a:rPr lang="en-US" sz="3200" u="sng" dirty="0"/>
              <a:t>that thy days may be long upon the land</a:t>
            </a:r>
            <a:r>
              <a:rPr lang="en-US" sz="3200" dirty="0"/>
              <a:t> which the LORD thy God giveth thee. </a:t>
            </a:r>
          </a:p>
          <a:p>
            <a:pPr marL="114300" indent="0">
              <a:buNone/>
            </a:pPr>
            <a:endParaRPr lang="en-US" sz="3200" dirty="0"/>
          </a:p>
          <a:p>
            <a:pPr marL="114300" indent="0">
              <a:buNone/>
            </a:pPr>
            <a:r>
              <a:rPr lang="en-US" sz="3200" b="1" dirty="0"/>
              <a:t>1 </a:t>
            </a:r>
            <a:r>
              <a:rPr lang="en-US" sz="3200" b="1" dirty="0" err="1"/>
              <a:t>Thes</a:t>
            </a:r>
            <a:r>
              <a:rPr lang="en-US" sz="3200" b="1" dirty="0"/>
              <a:t>. 5:12 </a:t>
            </a:r>
            <a:r>
              <a:rPr lang="en-US" sz="3200" dirty="0"/>
              <a:t>And we beseech you, brethren, to know them which </a:t>
            </a:r>
            <a:r>
              <a:rPr lang="en-US" sz="3200" dirty="0" err="1"/>
              <a:t>labour</a:t>
            </a:r>
            <a:r>
              <a:rPr lang="en-US" sz="3200" dirty="0"/>
              <a:t> among you, and are over you in the Lord, and admonish you; 13 And to esteem them very highly in love for their work's sake. And be at peace among yourselves. </a:t>
            </a:r>
          </a:p>
        </p:txBody>
      </p:sp>
      <p:sp>
        <p:nvSpPr>
          <p:cNvPr id="2" name="Title 1"/>
          <p:cNvSpPr>
            <a:spLocks noGrp="1"/>
          </p:cNvSpPr>
          <p:nvPr>
            <p:ph type="title"/>
          </p:nvPr>
        </p:nvSpPr>
        <p:spPr>
          <a:xfrm>
            <a:off x="609600" y="133236"/>
            <a:ext cx="10160000" cy="1143000"/>
          </a:xfrm>
        </p:spPr>
        <p:txBody>
          <a:bodyPr/>
          <a:lstStyle/>
          <a:p>
            <a:pPr algn="ctr"/>
            <a:r>
              <a:rPr lang="en-US" dirty="0"/>
              <a:t>Spiritual Authority</a:t>
            </a:r>
          </a:p>
        </p:txBody>
      </p:sp>
    </p:spTree>
    <p:extLst>
      <p:ext uri="{BB962C8B-B14F-4D97-AF65-F5344CB8AC3E}">
        <p14:creationId xmlns:p14="http://schemas.microsoft.com/office/powerpoint/2010/main" val="351006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5" y="1753385"/>
            <a:ext cx="11067068" cy="5033913"/>
          </a:xfrm>
        </p:spPr>
        <p:txBody>
          <a:bodyPr>
            <a:normAutofit/>
          </a:bodyPr>
          <a:lstStyle/>
          <a:p>
            <a:pPr marL="114300" indent="0">
              <a:buNone/>
            </a:pPr>
            <a:r>
              <a:rPr lang="en-US" sz="3200" dirty="0"/>
              <a:t>1. Whenever you communicate up, do so “carefully.”</a:t>
            </a:r>
          </a:p>
          <a:p>
            <a:pPr marL="114300" indent="0">
              <a:buNone/>
            </a:pPr>
            <a:endParaRPr lang="en-US" dirty="0"/>
          </a:p>
          <a:p>
            <a:pPr marL="114300" indent="0">
              <a:buNone/>
            </a:pPr>
            <a:r>
              <a:rPr lang="en-US" sz="3200" dirty="0"/>
              <a:t>2. Submission to spiritual authority is a gateway to progress.</a:t>
            </a:r>
          </a:p>
          <a:p>
            <a:pPr marL="114300" indent="0">
              <a:buNone/>
            </a:pPr>
            <a:endParaRPr lang="en-US" sz="3200" dirty="0"/>
          </a:p>
          <a:p>
            <a:pPr marL="114300" indent="0">
              <a:buNone/>
            </a:pPr>
            <a:r>
              <a:rPr lang="en-US" sz="3200" dirty="0"/>
              <a:t>3. Spiritual leaders are not perfect and neither are you.</a:t>
            </a:r>
          </a:p>
        </p:txBody>
      </p:sp>
      <p:sp>
        <p:nvSpPr>
          <p:cNvPr id="2" name="Title 1"/>
          <p:cNvSpPr>
            <a:spLocks noGrp="1"/>
          </p:cNvSpPr>
          <p:nvPr>
            <p:ph type="title"/>
          </p:nvPr>
        </p:nvSpPr>
        <p:spPr>
          <a:xfrm>
            <a:off x="609600" y="133236"/>
            <a:ext cx="10160000" cy="1143000"/>
          </a:xfrm>
        </p:spPr>
        <p:txBody>
          <a:bodyPr/>
          <a:lstStyle/>
          <a:p>
            <a:pPr algn="ctr"/>
            <a:r>
              <a:rPr lang="en-US" dirty="0"/>
              <a:t>Spiritual Authority</a:t>
            </a:r>
          </a:p>
        </p:txBody>
      </p:sp>
    </p:spTree>
    <p:extLst>
      <p:ext uri="{BB962C8B-B14F-4D97-AF65-F5344CB8AC3E}">
        <p14:creationId xmlns:p14="http://schemas.microsoft.com/office/powerpoint/2010/main" val="1670325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5" y="1696825"/>
            <a:ext cx="11067068" cy="5090473"/>
          </a:xfrm>
        </p:spPr>
        <p:txBody>
          <a:bodyPr>
            <a:normAutofit/>
          </a:bodyPr>
          <a:lstStyle/>
          <a:p>
            <a:pPr marL="114300" indent="0">
              <a:buNone/>
            </a:pPr>
            <a:r>
              <a:rPr lang="en-US" sz="3200" b="1" dirty="0"/>
              <a:t>Vulnerability #1:</a:t>
            </a:r>
            <a:r>
              <a:rPr lang="en-US" sz="3200" dirty="0"/>
              <a:t> Mighty Men and Women of God are Vulnerable in the Area of </a:t>
            </a:r>
            <a:r>
              <a:rPr lang="en-US" sz="3200" b="1" dirty="0"/>
              <a:t>Spiritual Authority</a:t>
            </a:r>
            <a:r>
              <a:rPr lang="en-US" sz="3200" dirty="0"/>
              <a:t>.</a:t>
            </a:r>
          </a:p>
          <a:p>
            <a:pPr marL="114300" indent="0">
              <a:buNone/>
            </a:pPr>
            <a:endParaRPr lang="en-US" sz="3200" dirty="0"/>
          </a:p>
          <a:p>
            <a:pPr marL="114300" indent="0">
              <a:buNone/>
            </a:pPr>
            <a:r>
              <a:rPr lang="en-US" sz="3200" b="1" dirty="0"/>
              <a:t>Vulnerability 2:</a:t>
            </a:r>
            <a:r>
              <a:rPr lang="en-US" sz="3200" dirty="0"/>
              <a:t> Mighty Men and Women are Vulnerable in the Area of being </a:t>
            </a:r>
            <a:r>
              <a:rPr lang="en-US" sz="3200" b="1" dirty="0"/>
              <a:t>Self-Willed</a:t>
            </a:r>
            <a:r>
              <a:rPr lang="en-US" sz="3200" dirty="0"/>
              <a:t>.</a:t>
            </a:r>
          </a:p>
          <a:p>
            <a:pPr marL="114300" indent="0">
              <a:buNone/>
            </a:pPr>
            <a:endParaRPr lang="en-US" sz="3200" dirty="0"/>
          </a:p>
          <a:p>
            <a:pPr marL="114300" indent="0">
              <a:buNone/>
            </a:pPr>
            <a:r>
              <a:rPr lang="en-US" sz="3200" b="1" dirty="0"/>
              <a:t>Tit 1:7 </a:t>
            </a:r>
            <a:r>
              <a:rPr lang="en-US" sz="3200" dirty="0"/>
              <a:t>For a bishop must be blameless, as the steward of God; not </a:t>
            </a:r>
            <a:r>
              <a:rPr lang="en-US" sz="3200" u="sng" dirty="0" err="1"/>
              <a:t>selfwilled</a:t>
            </a:r>
            <a:r>
              <a:rPr lang="en-US" sz="3200" dirty="0"/>
              <a:t>, not soon angry, not given to wine, no striker, not given to filthy lucre; </a:t>
            </a:r>
          </a:p>
        </p:txBody>
      </p:sp>
      <p:sp>
        <p:nvSpPr>
          <p:cNvPr id="2" name="Title 1"/>
          <p:cNvSpPr>
            <a:spLocks noGrp="1"/>
          </p:cNvSpPr>
          <p:nvPr>
            <p:ph type="title"/>
          </p:nvPr>
        </p:nvSpPr>
        <p:spPr>
          <a:xfrm>
            <a:off x="282804" y="133236"/>
            <a:ext cx="10486796" cy="1143000"/>
          </a:xfrm>
        </p:spPr>
        <p:txBody>
          <a:bodyPr/>
          <a:lstStyle/>
          <a:p>
            <a:r>
              <a:rPr lang="en-US" dirty="0"/>
              <a:t>The Vulnerabilities of a Mighty Man or Woman of God</a:t>
            </a:r>
          </a:p>
        </p:txBody>
      </p:sp>
    </p:spTree>
    <p:extLst>
      <p:ext uri="{BB962C8B-B14F-4D97-AF65-F5344CB8AC3E}">
        <p14:creationId xmlns:p14="http://schemas.microsoft.com/office/powerpoint/2010/main" val="425832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5" y="1376313"/>
            <a:ext cx="11067068" cy="5410986"/>
          </a:xfrm>
        </p:spPr>
        <p:txBody>
          <a:bodyPr>
            <a:normAutofit/>
          </a:bodyPr>
          <a:lstStyle/>
          <a:p>
            <a:pPr marL="114300" indent="0">
              <a:buNone/>
            </a:pPr>
            <a:r>
              <a:rPr lang="en-US" sz="3200" dirty="0"/>
              <a:t>1. Search the Scriptures.</a:t>
            </a:r>
            <a:endParaRPr lang="en-US" dirty="0"/>
          </a:p>
          <a:p>
            <a:pPr marL="114300" indent="0">
              <a:buNone/>
            </a:pPr>
            <a:r>
              <a:rPr lang="en-US" sz="3200" dirty="0"/>
              <a:t>2. Sincerely pray about it.</a:t>
            </a:r>
          </a:p>
          <a:p>
            <a:pPr marL="114300" indent="0">
              <a:buNone/>
            </a:pPr>
            <a:r>
              <a:rPr lang="en-US" sz="3200" dirty="0"/>
              <a:t>3. Respectfully approach the pastor/leader “if necessary.”</a:t>
            </a:r>
          </a:p>
          <a:p>
            <a:pPr marL="114300" indent="0">
              <a:buNone/>
            </a:pPr>
            <a:endParaRPr lang="en-US" sz="3200" dirty="0"/>
          </a:p>
          <a:p>
            <a:pPr marL="114300" indent="0">
              <a:buNone/>
            </a:pPr>
            <a:r>
              <a:rPr lang="en-US" sz="3200" b="1" dirty="0"/>
              <a:t>1 Tim. 5:19 </a:t>
            </a:r>
            <a:r>
              <a:rPr lang="en-US" sz="3200" dirty="0"/>
              <a:t>Against an elder receive not an accusation, but before two or three witnesses. </a:t>
            </a:r>
          </a:p>
          <a:p>
            <a:pPr marL="114300" indent="0">
              <a:buNone/>
            </a:pPr>
            <a:r>
              <a:rPr lang="en-US" sz="3200" b="1" dirty="0"/>
              <a:t>John 8:29 </a:t>
            </a:r>
            <a:r>
              <a:rPr lang="en-US" sz="3200" dirty="0"/>
              <a:t>And he that sent me is with me: the Father hath not left me alone; for I do always those things that please him. </a:t>
            </a:r>
          </a:p>
        </p:txBody>
      </p:sp>
      <p:sp>
        <p:nvSpPr>
          <p:cNvPr id="2" name="Title 1"/>
          <p:cNvSpPr>
            <a:spLocks noGrp="1"/>
          </p:cNvSpPr>
          <p:nvPr>
            <p:ph type="title"/>
          </p:nvPr>
        </p:nvSpPr>
        <p:spPr>
          <a:xfrm>
            <a:off x="609600" y="133236"/>
            <a:ext cx="10160000" cy="1143000"/>
          </a:xfrm>
        </p:spPr>
        <p:txBody>
          <a:bodyPr/>
          <a:lstStyle/>
          <a:p>
            <a:pPr algn="ctr"/>
            <a:r>
              <a:rPr lang="en-US" dirty="0"/>
              <a:t>Spiritual Authority and Disagreements</a:t>
            </a:r>
          </a:p>
        </p:txBody>
      </p:sp>
    </p:spTree>
    <p:extLst>
      <p:ext uri="{BB962C8B-B14F-4D97-AF65-F5344CB8AC3E}">
        <p14:creationId xmlns:p14="http://schemas.microsoft.com/office/powerpoint/2010/main" val="4284323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5" y="1696825"/>
            <a:ext cx="11067068" cy="5090473"/>
          </a:xfrm>
        </p:spPr>
        <p:txBody>
          <a:bodyPr>
            <a:normAutofit/>
          </a:bodyPr>
          <a:lstStyle/>
          <a:p>
            <a:pPr marL="114300" indent="0">
              <a:buNone/>
            </a:pPr>
            <a:r>
              <a:rPr lang="en-US" sz="3200" b="1" dirty="0"/>
              <a:t>Vulnerability #1:</a:t>
            </a:r>
            <a:r>
              <a:rPr lang="en-US" sz="3200" dirty="0"/>
              <a:t> Mighty Men and Women of God are Vulnerable in the Area of </a:t>
            </a:r>
            <a:r>
              <a:rPr lang="en-US" sz="3200" b="1" dirty="0"/>
              <a:t>Spiritual Authority</a:t>
            </a:r>
            <a:r>
              <a:rPr lang="en-US" sz="3200" dirty="0"/>
              <a:t>.</a:t>
            </a:r>
          </a:p>
          <a:p>
            <a:pPr marL="114300" indent="0">
              <a:buNone/>
            </a:pPr>
            <a:endParaRPr lang="en-US" sz="3200" dirty="0"/>
          </a:p>
          <a:p>
            <a:pPr marL="114300" indent="0">
              <a:buNone/>
            </a:pPr>
            <a:r>
              <a:rPr lang="en-US" sz="3200" b="1" dirty="0"/>
              <a:t>Vulnerability 2:</a:t>
            </a:r>
            <a:r>
              <a:rPr lang="en-US" sz="3200" dirty="0"/>
              <a:t> Mighty Men and Women are Vulnerable in the Area of being </a:t>
            </a:r>
            <a:r>
              <a:rPr lang="en-US" sz="3200" b="1" dirty="0"/>
              <a:t>Self-Willed</a:t>
            </a:r>
            <a:r>
              <a:rPr lang="en-US" sz="3200" dirty="0"/>
              <a:t>.</a:t>
            </a:r>
          </a:p>
          <a:p>
            <a:pPr marL="114300" indent="0">
              <a:buNone/>
            </a:pPr>
            <a:endParaRPr lang="en-US" sz="3200" dirty="0"/>
          </a:p>
          <a:p>
            <a:pPr marL="114300" lvl="0" indent="0">
              <a:buClr>
                <a:srgbClr val="94B6D2"/>
              </a:buClr>
              <a:buNone/>
            </a:pPr>
            <a:r>
              <a:rPr lang="en-US" sz="3200" b="1" dirty="0">
                <a:solidFill>
                  <a:prstClr val="black"/>
                </a:solidFill>
              </a:rPr>
              <a:t>Vulnerability 3:</a:t>
            </a:r>
            <a:r>
              <a:rPr lang="en-US" sz="3200" dirty="0">
                <a:solidFill>
                  <a:prstClr val="black"/>
                </a:solidFill>
              </a:rPr>
              <a:t> Mighty Men and Women are Vulnerable in the Area of </a:t>
            </a:r>
            <a:r>
              <a:rPr lang="en-US" sz="3200" b="1" dirty="0">
                <a:solidFill>
                  <a:prstClr val="black"/>
                </a:solidFill>
              </a:rPr>
              <a:t>Shady Character</a:t>
            </a:r>
            <a:r>
              <a:rPr lang="en-US" sz="3200" dirty="0">
                <a:solidFill>
                  <a:prstClr val="black"/>
                </a:solidFill>
              </a:rPr>
              <a:t>.</a:t>
            </a:r>
          </a:p>
        </p:txBody>
      </p:sp>
      <p:sp>
        <p:nvSpPr>
          <p:cNvPr id="2" name="Title 1"/>
          <p:cNvSpPr>
            <a:spLocks noGrp="1"/>
          </p:cNvSpPr>
          <p:nvPr>
            <p:ph type="title"/>
          </p:nvPr>
        </p:nvSpPr>
        <p:spPr>
          <a:xfrm>
            <a:off x="273377" y="133236"/>
            <a:ext cx="10496223" cy="1143000"/>
          </a:xfrm>
        </p:spPr>
        <p:txBody>
          <a:bodyPr/>
          <a:lstStyle/>
          <a:p>
            <a:r>
              <a:rPr lang="en-US" dirty="0"/>
              <a:t>The Vulnerabilities of a Mighty Man or Woman of God</a:t>
            </a:r>
          </a:p>
        </p:txBody>
      </p:sp>
    </p:spTree>
    <p:extLst>
      <p:ext uri="{BB962C8B-B14F-4D97-AF65-F5344CB8AC3E}">
        <p14:creationId xmlns:p14="http://schemas.microsoft.com/office/powerpoint/2010/main" val="3295382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5" y="1696825"/>
            <a:ext cx="11067068" cy="5090473"/>
          </a:xfrm>
        </p:spPr>
        <p:txBody>
          <a:bodyPr>
            <a:normAutofit/>
          </a:bodyPr>
          <a:lstStyle/>
          <a:p>
            <a:pPr marL="114300" indent="0">
              <a:buNone/>
            </a:pPr>
            <a:r>
              <a:rPr lang="en-US" sz="3200" b="1" dirty="0"/>
              <a:t>1Ki 2:5 </a:t>
            </a:r>
            <a:r>
              <a:rPr lang="en-US" sz="3200" dirty="0"/>
              <a:t>Moreover thou </a:t>
            </a:r>
            <a:r>
              <a:rPr lang="en-US" sz="3200" dirty="0" err="1"/>
              <a:t>knowest</a:t>
            </a:r>
            <a:r>
              <a:rPr lang="en-US" sz="3200" dirty="0"/>
              <a:t> also what Joab the son of </a:t>
            </a:r>
            <a:r>
              <a:rPr lang="en-US" sz="3200" dirty="0" err="1"/>
              <a:t>Zeruiah</a:t>
            </a:r>
            <a:r>
              <a:rPr lang="en-US" sz="3200" dirty="0"/>
              <a:t> did to me, and what he did to the two captains of the hosts of Israel, unto Abner the son of </a:t>
            </a:r>
            <a:r>
              <a:rPr lang="en-US" sz="3200" dirty="0" err="1"/>
              <a:t>Ner</a:t>
            </a:r>
            <a:r>
              <a:rPr lang="en-US" sz="3200" dirty="0"/>
              <a:t>, and unto </a:t>
            </a:r>
            <a:r>
              <a:rPr lang="en-US" sz="3200" dirty="0" err="1"/>
              <a:t>Amasa</a:t>
            </a:r>
            <a:r>
              <a:rPr lang="en-US" sz="3200" dirty="0"/>
              <a:t> the son of </a:t>
            </a:r>
            <a:r>
              <a:rPr lang="en-US" sz="3200" dirty="0" err="1"/>
              <a:t>Jether</a:t>
            </a:r>
            <a:r>
              <a:rPr lang="en-US" sz="3200" dirty="0"/>
              <a:t>, whom he slew, and shed the blood of war in peace, and put the blood of war upon his girdle that was about his loins, and in his shoes that were on his feet. </a:t>
            </a:r>
            <a:r>
              <a:rPr lang="en-US" sz="3200" b="1" dirty="0"/>
              <a:t>6 </a:t>
            </a:r>
            <a:r>
              <a:rPr lang="en-US" sz="3200" dirty="0"/>
              <a:t>Do therefore according to thy wisdom, and let not his hoar head go down to the grave in peace. </a:t>
            </a:r>
            <a:endParaRPr lang="en-US" sz="3200" dirty="0">
              <a:solidFill>
                <a:prstClr val="black"/>
              </a:solidFill>
            </a:endParaRPr>
          </a:p>
        </p:txBody>
      </p:sp>
      <p:sp>
        <p:nvSpPr>
          <p:cNvPr id="2" name="Title 1"/>
          <p:cNvSpPr>
            <a:spLocks noGrp="1"/>
          </p:cNvSpPr>
          <p:nvPr>
            <p:ph type="title"/>
          </p:nvPr>
        </p:nvSpPr>
        <p:spPr>
          <a:xfrm>
            <a:off x="329938" y="133236"/>
            <a:ext cx="10439662" cy="1143000"/>
          </a:xfrm>
        </p:spPr>
        <p:txBody>
          <a:bodyPr/>
          <a:lstStyle/>
          <a:p>
            <a:r>
              <a:rPr lang="en-US" dirty="0"/>
              <a:t>The Vulnerabilities of a Mighty Man or Woman of God</a:t>
            </a:r>
          </a:p>
        </p:txBody>
      </p:sp>
    </p:spTree>
    <p:extLst>
      <p:ext uri="{BB962C8B-B14F-4D97-AF65-F5344CB8AC3E}">
        <p14:creationId xmlns:p14="http://schemas.microsoft.com/office/powerpoint/2010/main" val="1445000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ent Bill of Rights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spDef>
      <a:spPr/>
      <a:bodyPr rtlCol="0" anchor="ctr"/>
      <a:lstStyle>
        <a:defPPr algn="ctr">
          <a:defRPr dirty="0"/>
        </a:defPPr>
      </a:lstStyle>
      <a:style>
        <a:lnRef idx="3">
          <a:schemeClr val="l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Parent Bill of Rights presentation" id="{FFB8DD09-E889-436C-9890-EDCB8B87C37D}" vid="{0650B77A-9CFB-47E5-9969-37AE0A32A9A6}"/>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stantia-Franklin Gothic Book">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stantia-Franklin Gothic Book">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E507829-6D7C-4C56-8D46-9575E34331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Parent Bill of Rights presentation</Template>
  <TotalTime>0</TotalTime>
  <Words>508</Words>
  <Application>Microsoft Office PowerPoint</Application>
  <PresentationFormat>Widescreen</PresentationFormat>
  <Paragraphs>50</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Franklin Gothic Book</vt:lpstr>
      <vt:lpstr>Parent Bill of Rights presentation</vt:lpstr>
      <vt:lpstr>The Vulnerabilities of a Mighty Man or Woman of God</vt:lpstr>
      <vt:lpstr>The Vulnerabilities of a Mighty Man or Woman of God</vt:lpstr>
      <vt:lpstr>Spiritual Authority</vt:lpstr>
      <vt:lpstr>Spiritual Authority</vt:lpstr>
      <vt:lpstr>The Vulnerabilities of a Mighty Man or Woman of God</vt:lpstr>
      <vt:lpstr>Spiritual Authority and Disagreements</vt:lpstr>
      <vt:lpstr>The Vulnerabilities of a Mighty Man or Woman of God</vt:lpstr>
      <vt:lpstr>The Vulnerabilities of a Mighty Man or Woman of God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2017-10-20T20:50:58Z</dcterms:created>
  <dcterms:modified xsi:type="dcterms:W3CDTF">2017-10-26T05:31:16Z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TC034605539991</vt:lpwstr>
  </property>
</Properties>
</file>