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8"/>
  </p:notesMasterIdLst>
  <p:sldIdLst>
    <p:sldId id="294" r:id="rId2"/>
    <p:sldId id="306" r:id="rId3"/>
    <p:sldId id="307" r:id="rId4"/>
    <p:sldId id="335" r:id="rId5"/>
    <p:sldId id="308" r:id="rId6"/>
    <p:sldId id="336" r:id="rId7"/>
    <p:sldId id="309" r:id="rId8"/>
    <p:sldId id="337" r:id="rId9"/>
    <p:sldId id="338" r:id="rId10"/>
    <p:sldId id="339" r:id="rId11"/>
    <p:sldId id="310" r:id="rId12"/>
    <p:sldId id="340" r:id="rId13"/>
    <p:sldId id="311" r:id="rId14"/>
    <p:sldId id="341" r:id="rId15"/>
    <p:sldId id="342" r:id="rId16"/>
    <p:sldId id="343" r:id="rId17"/>
    <p:sldId id="344" r:id="rId18"/>
    <p:sldId id="345" r:id="rId19"/>
    <p:sldId id="312" r:id="rId20"/>
    <p:sldId id="346" r:id="rId21"/>
    <p:sldId id="313" r:id="rId22"/>
    <p:sldId id="347" r:id="rId23"/>
    <p:sldId id="348" r:id="rId24"/>
    <p:sldId id="349" r:id="rId25"/>
    <p:sldId id="350" r:id="rId26"/>
    <p:sldId id="351" r:id="rId27"/>
    <p:sldId id="314" r:id="rId28"/>
    <p:sldId id="315" r:id="rId29"/>
    <p:sldId id="316" r:id="rId30"/>
    <p:sldId id="317" r:id="rId31"/>
    <p:sldId id="318" r:id="rId32"/>
    <p:sldId id="319" r:id="rId33"/>
    <p:sldId id="320" r:id="rId34"/>
    <p:sldId id="322" r:id="rId35"/>
    <p:sldId id="321" r:id="rId36"/>
    <p:sldId id="323" r:id="rId37"/>
    <p:sldId id="324" r:id="rId38"/>
    <p:sldId id="326" r:id="rId39"/>
    <p:sldId id="325" r:id="rId40"/>
    <p:sldId id="327" r:id="rId41"/>
    <p:sldId id="328" r:id="rId42"/>
    <p:sldId id="329" r:id="rId43"/>
    <p:sldId id="330" r:id="rId44"/>
    <p:sldId id="331" r:id="rId45"/>
    <p:sldId id="332" r:id="rId46"/>
    <p:sldId id="333" r:id="rId47"/>
  </p:sldIdLst>
  <p:sldSz cx="9144000" cy="5143500" type="screen16x9"/>
  <p:notesSz cx="6858000" cy="9144000"/>
  <p:embeddedFontLst>
    <p:embeddedFont>
      <p:font typeface="Oswald" panose="020B0604020202020204" charset="0"/>
      <p:regular r:id="rId49"/>
      <p:bold r:id="rId50"/>
    </p:embeddedFont>
    <p:embeddedFont>
      <p:font typeface="Source Code Pro" panose="020B0604020202020204" charset="0"/>
      <p:regular r:id="rId51"/>
      <p:bold r:id="rId5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54"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2.fntdata"/><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3.fntdata"/><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23915666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8" name="Shape 2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53386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50"/>
            <a:ext cx="691800"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2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400"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400" cy="1260600"/>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430800" y="1889700"/>
            <a:ext cx="8282400" cy="1516500"/>
          </a:xfrm>
          <a:prstGeom prst="rect">
            <a:avLst/>
          </a:prstGeom>
        </p:spPr>
        <p:txBody>
          <a:bodyPr lIns="91425" tIns="91425" rIns="91425" bIns="91425" anchor="ctr" anchorCtr="0"/>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a:endParaRPr/>
          </a:p>
        </p:txBody>
      </p:sp>
      <p:sp>
        <p:nvSpPr>
          <p:cNvPr id="18" name="Shape 1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100"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600" cy="7335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900"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900"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600" cy="7335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100"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8000"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100" cy="4085700"/>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500"/>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200"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200"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500"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600" cy="733500"/>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600"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ctrTitle"/>
          </p:nvPr>
        </p:nvSpPr>
        <p:spPr>
          <a:xfrm>
            <a:off x="411175" y="644300"/>
            <a:ext cx="8282400" cy="2109000"/>
          </a:xfrm>
          <a:prstGeom prst="rect">
            <a:avLst/>
          </a:prstGeom>
        </p:spPr>
        <p:txBody>
          <a:bodyPr lIns="91425" tIns="91425" rIns="91425" bIns="91425" anchor="b" anchorCtr="0">
            <a:noAutofit/>
          </a:bodyPr>
          <a:lstStyle/>
          <a:p>
            <a:r>
              <a:rPr lang="en-US" b="1" u="sng" dirty="0"/>
              <a:t>Reforming Our Worship </a:t>
            </a:r>
            <a:r>
              <a:rPr lang="en-US" dirty="0"/>
              <a:t/>
            </a:r>
            <a:br>
              <a:rPr lang="en-US" dirty="0"/>
            </a:br>
            <a:r>
              <a:rPr lang="en-US" b="1" u="sng" dirty="0"/>
              <a:t>for the Sake of </a:t>
            </a:r>
            <a:r>
              <a:rPr lang="en-US" b="1" u="sng" dirty="0" smtClean="0"/>
              <a:t>Revival</a:t>
            </a:r>
            <a:endParaRPr lang="en" dirty="0"/>
          </a:p>
        </p:txBody>
      </p:sp>
      <p:sp>
        <p:nvSpPr>
          <p:cNvPr id="291" name="Shape 291"/>
          <p:cNvSpPr txBox="1">
            <a:spLocks noGrp="1"/>
          </p:cNvSpPr>
          <p:nvPr>
            <p:ph type="subTitle" idx="1"/>
          </p:nvPr>
        </p:nvSpPr>
        <p:spPr>
          <a:xfrm>
            <a:off x="411175" y="3398250"/>
            <a:ext cx="8282400" cy="1260600"/>
          </a:xfrm>
          <a:prstGeom prst="rect">
            <a:avLst/>
          </a:prstGeom>
        </p:spPr>
        <p:txBody>
          <a:bodyPr lIns="91425" tIns="91425" rIns="91425" bIns="91425" anchor="ctr" anchorCtr="0">
            <a:noAutofit/>
          </a:bodyPr>
          <a:lstStyle/>
          <a:p>
            <a:pPr lvl="0" rtl="0">
              <a:spcBef>
                <a:spcPts val="0"/>
              </a:spcBef>
              <a:buNone/>
            </a:pPr>
            <a:r>
              <a:rPr lang="en" dirty="0" smtClean="0"/>
              <a:t>Judges 6</a:t>
            </a:r>
            <a:endParaRPr lang="e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585871"/>
          </a:xfrm>
          <a:prstGeom prst="rect">
            <a:avLst/>
          </a:prstGeom>
          <a:noFill/>
        </p:spPr>
        <p:txBody>
          <a:bodyPr wrap="square" rtlCol="0">
            <a:spAutoFit/>
          </a:bodyPr>
          <a:lstStyle/>
          <a:p>
            <a:r>
              <a:rPr lang="en-US" sz="2800" dirty="0" smtClean="0"/>
              <a:t>Their chastisement…</a:t>
            </a:r>
          </a:p>
          <a:p>
            <a:pPr marL="514350" indent="-514350">
              <a:buAutoNum type="arabicParenR"/>
            </a:pPr>
            <a:r>
              <a:rPr lang="en-US" sz="2800" dirty="0" smtClean="0"/>
              <a:t>Oppressed </a:t>
            </a:r>
          </a:p>
          <a:p>
            <a:pPr marL="514350" indent="-514350">
              <a:buAutoNum type="arabicParenR"/>
            </a:pPr>
            <a:r>
              <a:rPr lang="en-US" sz="2800" dirty="0" smtClean="0"/>
              <a:t>Out of Food</a:t>
            </a:r>
          </a:p>
          <a:p>
            <a:pPr marL="514350" indent="-514350">
              <a:buAutoNum type="arabicParenR"/>
            </a:pPr>
            <a:r>
              <a:rPr lang="en-US" sz="2800" dirty="0" smtClean="0"/>
              <a:t>Overwhelmed</a:t>
            </a:r>
          </a:p>
          <a:p>
            <a:endParaRPr lang="en-US" sz="2800" dirty="0" smtClean="0"/>
          </a:p>
          <a:p>
            <a:endParaRPr lang="en-US" sz="2800" dirty="0"/>
          </a:p>
          <a:p>
            <a:r>
              <a:rPr lang="en-US" sz="2800" dirty="0" smtClean="0"/>
              <a:t>So they did the only thing they knew how to do, cry.</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376863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790414"/>
            <a:ext cx="8663552" cy="5693866"/>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a:t>Key Point 3: When his people cry out to Him we stir his mercy</a:t>
            </a:r>
            <a:r>
              <a:rPr lang="en-US" sz="3600" dirty="0"/>
              <a:t/>
            </a:r>
            <a:br>
              <a:rPr lang="en-US" sz="3600" dirty="0"/>
            </a:b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3967576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71960"/>
            <a:ext cx="8663552" cy="6247864"/>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a:t>Key Question: </a:t>
            </a:r>
            <a:endParaRPr lang="en-US" sz="3600" b="1" dirty="0" smtClean="0"/>
          </a:p>
          <a:p>
            <a:r>
              <a:rPr lang="en-US" sz="3600" b="1" dirty="0" smtClean="0"/>
              <a:t>What </a:t>
            </a:r>
            <a:r>
              <a:rPr lang="en-US" sz="3600" b="1" dirty="0"/>
              <a:t>fears have ruled over you? What false idols have stolen God’s worship?</a:t>
            </a:r>
            <a:r>
              <a:rPr lang="en-US" sz="3600" dirty="0"/>
              <a:t/>
            </a:r>
            <a:br>
              <a:rPr lang="en-US" sz="3600" dirty="0"/>
            </a:b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4035168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093976"/>
          </a:xfrm>
          <a:prstGeom prst="rect">
            <a:avLst/>
          </a:prstGeom>
          <a:noFill/>
        </p:spPr>
        <p:txBody>
          <a:bodyPr wrap="square" rtlCol="0">
            <a:spAutoFit/>
          </a:bodyPr>
          <a:lstStyle/>
          <a:p>
            <a:r>
              <a:rPr lang="en-US" sz="3200" b="1" u="sng" dirty="0"/>
              <a:t>God’s </a:t>
            </a:r>
            <a:r>
              <a:rPr lang="en-US" sz="3200" b="1" u="sng" dirty="0" smtClean="0"/>
              <a:t>Solution </a:t>
            </a:r>
            <a:r>
              <a:rPr lang="en-US" sz="3200" b="1" u="sng" dirty="0"/>
              <a:t>is </a:t>
            </a:r>
            <a:r>
              <a:rPr lang="en-US" sz="3200" b="1" u="sng" dirty="0" smtClean="0"/>
              <a:t>in Worship</a:t>
            </a:r>
            <a:r>
              <a:rPr lang="en-US" sz="3200" dirty="0"/>
              <a:t/>
            </a:r>
            <a:br>
              <a:rPr lang="en-US" sz="3200" dirty="0"/>
            </a:br>
            <a:r>
              <a:rPr lang="en-US" sz="1800" i="1" dirty="0" err="1"/>
              <a:t>Jdg</a:t>
            </a:r>
            <a:r>
              <a:rPr lang="en-US" sz="1800" i="1" dirty="0"/>
              <a:t> 6:11 And there came an angel of the LORD, and sat under an oak which [was] in </a:t>
            </a:r>
            <a:r>
              <a:rPr lang="en-US" sz="1800" i="1" dirty="0" err="1"/>
              <a:t>Ophrah</a:t>
            </a:r>
            <a:r>
              <a:rPr lang="en-US" sz="1800" i="1" dirty="0"/>
              <a:t>, that [pertained] unto </a:t>
            </a:r>
            <a:r>
              <a:rPr lang="en-US" sz="1800" i="1" dirty="0" err="1"/>
              <a:t>Joash</a:t>
            </a:r>
            <a:r>
              <a:rPr lang="en-US" sz="1800" i="1" dirty="0"/>
              <a:t> the </a:t>
            </a:r>
            <a:r>
              <a:rPr lang="en-US" sz="1800" i="1" dirty="0" err="1"/>
              <a:t>Abiezrite</a:t>
            </a:r>
            <a:r>
              <a:rPr lang="en-US" sz="1800" i="1" dirty="0"/>
              <a:t>: and his son Gideon threshed wheat by the winepress, to hide [it] from the Midianites. 12 And the angel of the LORD appeared unto him, and said unto him, The LORD [is] with thee, thou mighty man of </a:t>
            </a:r>
            <a:r>
              <a:rPr lang="en-US" sz="1800" i="1" dirty="0" err="1"/>
              <a:t>valour</a:t>
            </a:r>
            <a:r>
              <a:rPr lang="en-US" sz="1800" i="1" dirty="0"/>
              <a:t>. 13 And Gideon said unto him, Oh my Lord, if the LORD be with us, why then is all this befallen us? and where [be] all his miracles which our fathers told us of, saying, Did not the LORD bring us up from Egypt? but now the LORD hath forsaken us, and delivered us into the hands of the Midianites. 14 And the LORD looked upon him, and said, Go in this thy might, and thou shalt save Israel from the hand of the Midianites: have not I sent thee? 15 And he said unto him, Oh my Lord, wherewith shall I save Israel? behold, my family [is] poor in Manasseh, and I [am] the least in my father's house. 16 And the LORD said unto him, Surely I will be with thee, and thou shalt smite the Midianites as one man.</a:t>
            </a:r>
            <a:endParaRPr lang="en-US" sz="18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112929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3908762"/>
          </a:xfrm>
          <a:prstGeom prst="rect">
            <a:avLst/>
          </a:prstGeom>
          <a:noFill/>
        </p:spPr>
        <p:txBody>
          <a:bodyPr wrap="square" rtlCol="0">
            <a:spAutoFit/>
          </a:bodyPr>
          <a:lstStyle/>
          <a:p>
            <a:r>
              <a:rPr lang="en-US" sz="3200" b="1" u="sng" dirty="0"/>
              <a:t>God’s </a:t>
            </a:r>
            <a:r>
              <a:rPr lang="en-US" sz="3200" b="1" u="sng" dirty="0" smtClean="0"/>
              <a:t>Solution is in Worship</a:t>
            </a:r>
            <a:r>
              <a:rPr lang="en-US" sz="3200" dirty="0"/>
              <a:t/>
            </a:r>
            <a:br>
              <a:rPr lang="en-US" sz="3200" dirty="0"/>
            </a:br>
            <a:r>
              <a:rPr lang="en-US" sz="2000" i="1" dirty="0" err="1"/>
              <a:t>Jdg</a:t>
            </a:r>
            <a:r>
              <a:rPr lang="en-US" sz="2000" i="1" dirty="0"/>
              <a:t> 6:22 And when Gideon perceived that he [was] an angel of the LORD, Gideon said, Alas, O Lord GOD! for because I have seen an angel of the LORD face to face. 23 And the LORD said unto him, Peace [be] unto thee; fear not: thou shalt not die. 24 Then Gideon built an altar there unto the LORD, and called it </a:t>
            </a:r>
            <a:r>
              <a:rPr lang="en-US" sz="2000" i="1" dirty="0" err="1"/>
              <a:t>Jehovahshalom</a:t>
            </a:r>
            <a:r>
              <a:rPr lang="en-US" sz="2000" i="1" dirty="0"/>
              <a:t>: unto this day it [is] yet in </a:t>
            </a:r>
            <a:r>
              <a:rPr lang="en-US" sz="2000" i="1" dirty="0" err="1"/>
              <a:t>Ophrah</a:t>
            </a:r>
            <a:r>
              <a:rPr lang="en-US" sz="2000" i="1" dirty="0"/>
              <a:t> of the </a:t>
            </a:r>
            <a:r>
              <a:rPr lang="en-US" sz="2000" i="1" dirty="0" err="1"/>
              <a:t>Abiezrites</a:t>
            </a:r>
            <a:r>
              <a:rPr lang="en-US" sz="2000" i="1" dirty="0"/>
              <a:t>.</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25297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001643"/>
          </a:xfrm>
          <a:prstGeom prst="rect">
            <a:avLst/>
          </a:prstGeom>
          <a:noFill/>
        </p:spPr>
        <p:txBody>
          <a:bodyPr wrap="square" rtlCol="0">
            <a:spAutoFit/>
          </a:bodyPr>
          <a:lstStyle/>
          <a:p>
            <a:endParaRPr lang="en-US" sz="3600" b="1" dirty="0" smtClean="0"/>
          </a:p>
          <a:p>
            <a:endParaRPr lang="en-US" sz="3600" b="1" dirty="0"/>
          </a:p>
          <a:p>
            <a:endParaRPr lang="en-US" sz="3600" b="1" dirty="0" smtClean="0"/>
          </a:p>
          <a:p>
            <a:r>
              <a:rPr lang="en-US" sz="3600" b="1" dirty="0" smtClean="0"/>
              <a:t>Key </a:t>
            </a:r>
            <a:r>
              <a:rPr lang="en-US" sz="3600" b="1" dirty="0"/>
              <a:t>Point 4: </a:t>
            </a:r>
            <a:endParaRPr lang="en-US" sz="3600" b="1" dirty="0" smtClean="0"/>
          </a:p>
          <a:p>
            <a:r>
              <a:rPr lang="en-US" sz="3600" b="1" i="1" dirty="0"/>
              <a:t>d</a:t>
            </a:r>
            <a:r>
              <a:rPr lang="en-US" sz="3600" b="1" i="1" dirty="0" smtClean="0"/>
              <a:t>ef. </a:t>
            </a:r>
            <a:r>
              <a:rPr lang="en-US" sz="3600" b="1" dirty="0" smtClean="0"/>
              <a:t>Worship </a:t>
            </a:r>
            <a:r>
              <a:rPr lang="en-US" sz="3600" b="1" dirty="0"/>
              <a:t>is the fearless act of glorifying God. </a:t>
            </a:r>
            <a:endParaRPr lang="en-US" sz="3600" b="1" dirty="0" smtClean="0"/>
          </a:p>
          <a:p>
            <a:r>
              <a:rPr lang="en-US" sz="3600" b="1" i="1" dirty="0"/>
              <a:t>d</a:t>
            </a:r>
            <a:r>
              <a:rPr lang="en-US" sz="3600" b="1" i="1" dirty="0" smtClean="0"/>
              <a:t>ef. </a:t>
            </a:r>
            <a:r>
              <a:rPr lang="en-US" sz="3600" b="1" dirty="0" smtClean="0"/>
              <a:t>The </a:t>
            </a:r>
            <a:r>
              <a:rPr lang="en-US" sz="3600" b="1" dirty="0"/>
              <a:t>Mission is the fearless result of worship realized.</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04251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001643"/>
          </a:xfrm>
          <a:prstGeom prst="rect">
            <a:avLst/>
          </a:prstGeom>
          <a:noFill/>
        </p:spPr>
        <p:txBody>
          <a:bodyPr wrap="square" rtlCol="0">
            <a:spAutoFit/>
          </a:bodyPr>
          <a:lstStyle/>
          <a:p>
            <a:r>
              <a:rPr lang="en-US" sz="2400" i="1" dirty="0" err="1"/>
              <a:t>Jdg</a:t>
            </a:r>
            <a:r>
              <a:rPr lang="en-US" sz="2400" i="1" dirty="0"/>
              <a:t> </a:t>
            </a:r>
            <a:r>
              <a:rPr lang="en-US" sz="2400" i="1" dirty="0" smtClean="0"/>
              <a:t>6:25And </a:t>
            </a:r>
            <a:r>
              <a:rPr lang="en-US" sz="2400" i="1" dirty="0"/>
              <a:t>it came to pass the same night, that the LORD said unto him, Take thy father's young bullock, even the second bullock of seven years old, and </a:t>
            </a:r>
            <a:r>
              <a:rPr lang="en-US" sz="2400" i="1" u="sng" dirty="0"/>
              <a:t>throw down the altar of Baal that thy father hath</a:t>
            </a:r>
            <a:r>
              <a:rPr lang="en-US" sz="2400" i="1" dirty="0"/>
              <a:t>, and cut down the grove that [is] by it: 26 And build an altar unto the LORD thy God upon the top of this rock, in the ordered place, and take the second bullock, and offer a burnt sacrifice with the wood of the grove which thou shalt cut down. 27 Then Gideon took ten men of his servants, and did as the LORD had said unto him: and [so] it was, because he feared his father's household, and the men of the city, that he could not do [it] by day, that he did [it] by night. </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07044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893647"/>
          </a:xfrm>
          <a:prstGeom prst="rect">
            <a:avLst/>
          </a:prstGeom>
          <a:noFill/>
        </p:spPr>
        <p:txBody>
          <a:bodyPr wrap="square" rtlCol="0">
            <a:spAutoFit/>
          </a:bodyPr>
          <a:lstStyle/>
          <a:p>
            <a:r>
              <a:rPr lang="en-US" sz="2400" i="1" dirty="0"/>
              <a:t>28 And when the men of the city arose early in the morning, behold, the altar of Baal was cast down, and the grove was cut down that [was] by it, and the second bullock was offered upon the altar [that was] built. 29 And they said one to another, Who hath done this thing? And when they enquired and asked, they said, Gideon the son of </a:t>
            </a:r>
            <a:r>
              <a:rPr lang="en-US" sz="2400" i="1" dirty="0" err="1"/>
              <a:t>Joash</a:t>
            </a:r>
            <a:r>
              <a:rPr lang="en-US" sz="2400" i="1" dirty="0"/>
              <a:t> hath done this thing. 30 Then the men of the city said unto </a:t>
            </a:r>
            <a:r>
              <a:rPr lang="en-US" sz="2400" i="1" dirty="0" err="1"/>
              <a:t>Joash</a:t>
            </a:r>
            <a:r>
              <a:rPr lang="en-US" sz="2400" i="1" dirty="0"/>
              <a:t>, Bring out thy son, that he may die: because he hath cast down the altar of Baal, and because he hath cut down the grove that [was] by it. </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642505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154984"/>
          </a:xfrm>
          <a:prstGeom prst="rect">
            <a:avLst/>
          </a:prstGeom>
          <a:noFill/>
        </p:spPr>
        <p:txBody>
          <a:bodyPr wrap="square" rtlCol="0">
            <a:spAutoFit/>
          </a:bodyPr>
          <a:lstStyle/>
          <a:p>
            <a:r>
              <a:rPr lang="en-US" sz="2400" i="1" dirty="0"/>
              <a:t>31 And </a:t>
            </a:r>
            <a:r>
              <a:rPr lang="en-US" sz="2400" i="1" dirty="0" err="1"/>
              <a:t>Joash</a:t>
            </a:r>
            <a:r>
              <a:rPr lang="en-US" sz="2400" i="1" dirty="0"/>
              <a:t> said unto all that stood against him, Will ye plead for Baal? will ye save him? he that will plead for him, let him be put to death whilst [it is yet] morning: if he [be] a god, let him plead for himself, because [one] hath cast down his altar. 32 Therefore on that day he called him </a:t>
            </a:r>
            <a:r>
              <a:rPr lang="en-US" sz="2400" i="1" dirty="0" err="1"/>
              <a:t>Jerubbaal</a:t>
            </a:r>
            <a:r>
              <a:rPr lang="en-US" sz="2400" i="1" dirty="0"/>
              <a:t>, saying, Let Baal plead against him, because he hath thrown down his altar.</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3871223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986528"/>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r>
              <a:rPr lang="en-US" sz="3600" b="1" dirty="0" smtClean="0"/>
              <a:t>Key </a:t>
            </a:r>
            <a:r>
              <a:rPr lang="en-US" sz="3600" b="1" dirty="0"/>
              <a:t>Point 5: Our mission is to reform the world’s worship!</a:t>
            </a:r>
            <a:br>
              <a:rPr lang="en-US" sz="3600" b="1" dirty="0"/>
            </a:br>
            <a:endParaRPr lang="en-US" sz="3600" b="1"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61021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3293209"/>
          </a:xfrm>
          <a:prstGeom prst="rect">
            <a:avLst/>
          </a:prstGeom>
          <a:noFill/>
        </p:spPr>
        <p:txBody>
          <a:bodyPr wrap="square" rtlCol="0">
            <a:spAutoFit/>
          </a:bodyPr>
          <a:lstStyle/>
          <a:p>
            <a:r>
              <a:rPr lang="en-US" sz="2800" b="1" u="sng" dirty="0" smtClean="0"/>
              <a:t>Israel in Worship</a:t>
            </a:r>
          </a:p>
          <a:p>
            <a:endParaRPr lang="en-US" sz="2800" dirty="0"/>
          </a:p>
          <a:p>
            <a:r>
              <a:rPr lang="en-US" sz="2800" i="1" dirty="0"/>
              <a:t>Judges 5:31 So let all thine enemies perish, O LORD: but [let] them that love him [be] as the sun when he </a:t>
            </a:r>
            <a:r>
              <a:rPr lang="en-US" sz="2800" i="1" dirty="0" err="1"/>
              <a:t>goeth</a:t>
            </a:r>
            <a:r>
              <a:rPr lang="en-US" sz="2800" i="1" dirty="0"/>
              <a:t> forth in his might. And the land had rest forty years.</a:t>
            </a: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123817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139869"/>
          </a:xfrm>
          <a:prstGeom prst="rect">
            <a:avLst/>
          </a:prstGeom>
          <a:noFill/>
        </p:spPr>
        <p:txBody>
          <a:bodyPr wrap="square" rtlCol="0">
            <a:spAutoFit/>
          </a:bodyPr>
          <a:lstStyle/>
          <a:p>
            <a:pPr fontAlgn="base"/>
            <a:r>
              <a:rPr lang="en-US" sz="3200" dirty="0" smtClean="0"/>
              <a:t>The battle strategy:</a:t>
            </a:r>
            <a:r>
              <a:rPr lang="en-US" sz="3200" dirty="0"/>
              <a:t/>
            </a:r>
            <a:br>
              <a:rPr lang="en-US" sz="3200" dirty="0"/>
            </a:br>
            <a:r>
              <a:rPr lang="en-US" sz="3200" i="1" dirty="0" err="1"/>
              <a:t>Psa</a:t>
            </a:r>
            <a:r>
              <a:rPr lang="en-US" sz="3200" i="1" dirty="0"/>
              <a:t> 98:6 With trumpets and sound of cornet make a joyful noise before the LORD, the King.</a:t>
            </a:r>
            <a:endParaRPr lang="en-US" sz="3200" dirty="0"/>
          </a:p>
          <a:p>
            <a:r>
              <a:rPr lang="en-US" sz="3600" dirty="0"/>
              <a:t/>
            </a:r>
            <a:br>
              <a:rPr lang="en-US" sz="3600" dirty="0"/>
            </a:br>
            <a:r>
              <a:rPr lang="en-US" sz="3600" b="1" dirty="0"/>
              <a:t/>
            </a:r>
            <a:br>
              <a:rPr lang="en-US" sz="3600" b="1" dirty="0"/>
            </a:br>
            <a:endParaRPr lang="en-US" sz="3600" b="1"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308259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755422"/>
          </a:xfrm>
          <a:prstGeom prst="rect">
            <a:avLst/>
          </a:prstGeom>
          <a:noFill/>
        </p:spPr>
        <p:txBody>
          <a:bodyPr wrap="square" rtlCol="0">
            <a:spAutoFit/>
          </a:bodyPr>
          <a:lstStyle/>
          <a:p>
            <a:pPr fontAlgn="base"/>
            <a:r>
              <a:rPr lang="en-US" sz="2000" i="1" dirty="0" err="1"/>
              <a:t>Jdg</a:t>
            </a:r>
            <a:r>
              <a:rPr lang="en-US" sz="2000" i="1" dirty="0"/>
              <a:t> 7:1919 So Gideon, and the hundred men that [were] with him, came unto the outside of the camp in the beginning of the middle watch; and they had but newly set the watch: and they blew the trumpets, and brake the pitchers that [were] in their hands. 20 And the three companies blew the trumpets, and brake the pitchers, </a:t>
            </a:r>
            <a:r>
              <a:rPr lang="en-US" sz="2000" i="1" u="sng" dirty="0"/>
              <a:t>and held the lamps in their left hands, and the trumpets in their right hands to blow [withal]: </a:t>
            </a:r>
            <a:r>
              <a:rPr lang="en-US" sz="2000" i="1" dirty="0"/>
              <a:t>and they cried, The sword of the LORD, and of Gideon. 21 And they stood every man in his place round about the camp: and all the host ran, and cried, and fled. 22 And the three hundred blew the trumpets, and the LORD </a:t>
            </a:r>
            <a:r>
              <a:rPr lang="en-US" sz="2000" i="1" u="sng" dirty="0"/>
              <a:t>set every man's sword against his fellow</a:t>
            </a:r>
            <a:r>
              <a:rPr lang="en-US" sz="2000" i="1" dirty="0"/>
              <a:t>, even throughout all the host: and the host fled to </a:t>
            </a:r>
            <a:r>
              <a:rPr lang="en-US" sz="2000" i="1" dirty="0" err="1"/>
              <a:t>Bethshittah</a:t>
            </a:r>
            <a:r>
              <a:rPr lang="en-US" sz="2000" i="1" dirty="0"/>
              <a:t> in </a:t>
            </a:r>
            <a:r>
              <a:rPr lang="en-US" sz="2000" i="1" dirty="0" err="1"/>
              <a:t>Zererath</a:t>
            </a:r>
            <a:r>
              <a:rPr lang="en-US" sz="2000" i="1" dirty="0"/>
              <a:t>, [and] to the border of </a:t>
            </a:r>
            <a:r>
              <a:rPr lang="en-US" sz="2000" i="1" dirty="0" err="1"/>
              <a:t>Abelmeholah</a:t>
            </a:r>
            <a:r>
              <a:rPr lang="en-US" sz="2000" i="1" dirty="0"/>
              <a:t>, unto </a:t>
            </a:r>
            <a:r>
              <a:rPr lang="en-US" sz="2000" i="1" dirty="0" err="1"/>
              <a:t>Tabbath</a:t>
            </a:r>
            <a:r>
              <a:rPr lang="en-US" sz="2000" i="1" dirty="0"/>
              <a:t>.</a:t>
            </a:r>
            <a:r>
              <a:rPr lang="en-US" sz="2800" dirty="0"/>
              <a:t/>
            </a:r>
            <a:br>
              <a:rPr lang="en-US" sz="2800" dirty="0"/>
            </a:br>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962315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693593"/>
          </a:xfrm>
          <a:prstGeom prst="rect">
            <a:avLst/>
          </a:prstGeom>
          <a:noFill/>
        </p:spPr>
        <p:txBody>
          <a:bodyPr wrap="square" rtlCol="0">
            <a:spAutoFit/>
          </a:bodyPr>
          <a:lstStyle/>
          <a:p>
            <a:r>
              <a:rPr lang="en-US" sz="2300" i="1" dirty="0"/>
              <a:t>Act 16:16 And it came to pass, as we went to prayer, a certain damsel possessed with a spirit of divination met us, which brought her masters much gain by soothsaying: 17 The same followed Paul and us, and cried, saying, These men are the servants of the most high God, which shew unto us the way of salvation. 18 And this did she many days. But Paul, being grieved, turned and said to the spirit, I command thee in the name of Jesus Christ to come out of her. And he came out the same hour. 19 And when her masters saw that the hope of their gains was gone, they caught Paul and Silas, and drew [them] into the marketplace unto the rulers, 20 And brought them to the magistrates, saying, These men, being Jews, do exceedingly trouble our city, </a:t>
            </a:r>
            <a:endParaRPr lang="en-US" sz="2300" dirty="0"/>
          </a:p>
        </p:txBody>
      </p:sp>
    </p:spTree>
    <p:extLst>
      <p:ext uri="{BB962C8B-B14F-4D97-AF65-F5344CB8AC3E}">
        <p14:creationId xmlns:p14="http://schemas.microsoft.com/office/powerpoint/2010/main" val="3582112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55641"/>
          </a:xfrm>
          <a:prstGeom prst="rect">
            <a:avLst/>
          </a:prstGeom>
          <a:noFill/>
        </p:spPr>
        <p:txBody>
          <a:bodyPr wrap="square" rtlCol="0">
            <a:spAutoFit/>
          </a:bodyPr>
          <a:lstStyle/>
          <a:p>
            <a:r>
              <a:rPr lang="en-US" sz="2400" i="1" dirty="0"/>
              <a:t>21 And teach customs, which are not lawful for us to receive, neither to observe, being Romans. 22 And the multitude rose up together against them: and the magistrates rent off their clothes, and commanded to beat [them]. 23 And when they had laid many stripes upon them, they cast [them] into prison, charging the jailor to keep them safely: 24 Who, having received such a charge, thrust them into the inner prison, and made their feet fast in the stocks. </a:t>
            </a:r>
            <a:endParaRPr lang="en-US" sz="2400" dirty="0"/>
          </a:p>
          <a:p>
            <a:r>
              <a:rPr lang="en-US" sz="2400" dirty="0"/>
              <a:t/>
            </a:r>
            <a:br>
              <a:rPr lang="en-US" sz="2400" dirty="0"/>
            </a:br>
            <a:r>
              <a:rPr lang="en-US" sz="3200" dirty="0"/>
              <a:t/>
            </a:r>
            <a:br>
              <a:rPr lang="en-US" sz="3200" dirty="0"/>
            </a:br>
            <a:endParaRPr lang="en-US" sz="2800" dirty="0"/>
          </a:p>
          <a:p>
            <a:r>
              <a:rPr lang="en-US" sz="3200" dirty="0"/>
              <a:t/>
            </a:r>
            <a:br>
              <a:rPr lang="en-US" sz="3200" dirty="0"/>
            </a:br>
            <a:r>
              <a:rPr lang="en-US" sz="3200" dirty="0"/>
              <a:t/>
            </a:r>
            <a:br>
              <a:rPr lang="en-US" sz="3200" dirty="0"/>
            </a:br>
            <a:endParaRPr lang="en-US" sz="3200" dirty="0"/>
          </a:p>
          <a:p>
            <a:r>
              <a:rPr lang="en-US" sz="2400" dirty="0"/>
              <a:t/>
            </a:r>
            <a:br>
              <a:rPr lang="en-US" sz="2400" dirty="0"/>
            </a:br>
            <a:endParaRPr lang="en-US" sz="2400" dirty="0"/>
          </a:p>
        </p:txBody>
      </p:sp>
    </p:spTree>
    <p:extLst>
      <p:ext uri="{BB962C8B-B14F-4D97-AF65-F5344CB8AC3E}">
        <p14:creationId xmlns:p14="http://schemas.microsoft.com/office/powerpoint/2010/main" val="430605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816977"/>
          </a:xfrm>
          <a:prstGeom prst="rect">
            <a:avLst/>
          </a:prstGeom>
          <a:noFill/>
        </p:spPr>
        <p:txBody>
          <a:bodyPr wrap="square" rtlCol="0">
            <a:spAutoFit/>
          </a:bodyPr>
          <a:lstStyle/>
          <a:p>
            <a:r>
              <a:rPr lang="en-US" sz="2400" i="1" dirty="0" smtClean="0"/>
              <a:t>25 </a:t>
            </a:r>
            <a:r>
              <a:rPr lang="en-US" sz="2400" i="1" dirty="0"/>
              <a:t>And at midnight Paul and Silas prayed, and sang praises unto God: and the prisoners heard them. 26 And suddenly there was a great earthquake, so that the foundations of the prison were shaken: and immediately all the doors were opened, and every one's bands were loosed. </a:t>
            </a:r>
            <a:endParaRPr lang="en-US" sz="2400" dirty="0"/>
          </a:p>
          <a:p>
            <a:r>
              <a:rPr lang="en-US" sz="2400" dirty="0"/>
              <a:t/>
            </a:r>
            <a:br>
              <a:rPr lang="en-US" sz="2400" dirty="0"/>
            </a:br>
            <a:r>
              <a:rPr lang="en-US" sz="2400" dirty="0"/>
              <a:t/>
            </a:r>
            <a:br>
              <a:rPr lang="en-US" sz="2400" dirty="0"/>
            </a:br>
            <a:r>
              <a:rPr lang="en-US" sz="3200" dirty="0"/>
              <a:t/>
            </a:r>
            <a:br>
              <a:rPr lang="en-US" sz="3200" dirty="0"/>
            </a:br>
            <a:endParaRPr lang="en-US" sz="2800" dirty="0"/>
          </a:p>
          <a:p>
            <a:r>
              <a:rPr lang="en-US" sz="3200" dirty="0"/>
              <a:t/>
            </a:r>
            <a:br>
              <a:rPr lang="en-US" sz="3200" dirty="0"/>
            </a:br>
            <a:r>
              <a:rPr lang="en-US" sz="3200" dirty="0"/>
              <a:t/>
            </a:r>
            <a:br>
              <a:rPr lang="en-US" sz="3200" dirty="0"/>
            </a:br>
            <a:endParaRPr lang="en-US" sz="3200" dirty="0"/>
          </a:p>
          <a:p>
            <a:r>
              <a:rPr lang="en-US" sz="2400" dirty="0"/>
              <a:t/>
            </a:r>
            <a:br>
              <a:rPr lang="en-US" sz="2400" dirty="0"/>
            </a:br>
            <a:endParaRPr lang="en-US" sz="2400" dirty="0"/>
          </a:p>
        </p:txBody>
      </p:sp>
    </p:spTree>
    <p:extLst>
      <p:ext uri="{BB962C8B-B14F-4D97-AF65-F5344CB8AC3E}">
        <p14:creationId xmlns:p14="http://schemas.microsoft.com/office/powerpoint/2010/main" val="2419757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8340745"/>
          </a:xfrm>
          <a:prstGeom prst="rect">
            <a:avLst/>
          </a:prstGeom>
          <a:noFill/>
        </p:spPr>
        <p:txBody>
          <a:bodyPr wrap="square" rtlCol="0">
            <a:spAutoFit/>
          </a:bodyPr>
          <a:lstStyle/>
          <a:p>
            <a:r>
              <a:rPr lang="en-US" sz="2200" i="1" dirty="0"/>
              <a:t>27 And the keeper of the prison awaking out of his sleep, and seeing the prison doors open, he drew out his sword, and would have killed himself, supposing that the prisoners had been fled. 28 But Paul cried with a loud voice, saying, Do thyself no harm: for we are all here. 29 Then he called for a light, and sprang in, and came trembling, and fell down before Paul and Silas, 30 And brought them out, and said, Sirs, what must I do to be saved? 31 And they said, Believe on the Lord Jesus Christ, and thou shalt be saved, and thy house. 32 And they </a:t>
            </a:r>
            <a:r>
              <a:rPr lang="en-US" sz="2200" i="1" dirty="0" err="1"/>
              <a:t>spake</a:t>
            </a:r>
            <a:r>
              <a:rPr lang="en-US" sz="2200" i="1" dirty="0"/>
              <a:t> unto him the word of the Lord, and to all that were in his house. 33 And he took them the same hour of the night, and washed [their] stripes; and was baptized, he and all his, straightway. 34 And when he had brought them into his house, he set meat before them, and rejoiced, believing in God with all his house.</a:t>
            </a:r>
            <a:r>
              <a:rPr lang="en-US" sz="2400" dirty="0"/>
              <a:t/>
            </a:r>
            <a:br>
              <a:rPr lang="en-US" sz="2400" dirty="0"/>
            </a:br>
            <a:r>
              <a:rPr lang="en-US" sz="2400" dirty="0"/>
              <a:t/>
            </a:r>
            <a:br>
              <a:rPr lang="en-US" sz="2400" dirty="0"/>
            </a:br>
            <a:r>
              <a:rPr lang="en-US" sz="3200" dirty="0"/>
              <a:t/>
            </a:r>
            <a:br>
              <a:rPr lang="en-US" sz="3200" dirty="0"/>
            </a:br>
            <a:endParaRPr lang="en-US" sz="2800" dirty="0"/>
          </a:p>
          <a:p>
            <a:r>
              <a:rPr lang="en-US" sz="3200" dirty="0"/>
              <a:t/>
            </a:r>
            <a:br>
              <a:rPr lang="en-US" sz="3200" dirty="0"/>
            </a:br>
            <a:r>
              <a:rPr lang="en-US" sz="3200" dirty="0"/>
              <a:t/>
            </a:r>
            <a:br>
              <a:rPr lang="en-US" sz="3200" dirty="0"/>
            </a:br>
            <a:endParaRPr lang="en-US" sz="3200" dirty="0"/>
          </a:p>
          <a:p>
            <a:r>
              <a:rPr lang="en-US" sz="2400" dirty="0"/>
              <a:t/>
            </a:r>
            <a:br>
              <a:rPr lang="en-US" sz="2400" dirty="0"/>
            </a:br>
            <a:endParaRPr lang="en-US" sz="2400" dirty="0"/>
          </a:p>
        </p:txBody>
      </p:sp>
    </p:spTree>
    <p:extLst>
      <p:ext uri="{BB962C8B-B14F-4D97-AF65-F5344CB8AC3E}">
        <p14:creationId xmlns:p14="http://schemas.microsoft.com/office/powerpoint/2010/main" val="2681830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8340745"/>
          </a:xfrm>
          <a:prstGeom prst="rect">
            <a:avLst/>
          </a:prstGeom>
          <a:noFill/>
        </p:spPr>
        <p:txBody>
          <a:bodyPr wrap="square" rtlCol="0">
            <a:spAutoFit/>
          </a:bodyPr>
          <a:lstStyle/>
          <a:p>
            <a:r>
              <a:rPr lang="en-US" sz="2200" i="1" dirty="0"/>
              <a:t>27 And the keeper of the prison awaking out of his sleep, and seeing the prison doors open, he drew out his sword, and would have killed himself, supposing that the prisoners had been fled. 28 But Paul cried with a loud voice, saying, Do thyself no harm: for we are all here. 29 Then he called for a light, and sprang in, and came trembling, and fell down before Paul and Silas, 30 And brought them out, and said, Sirs, what must I do to be saved? 31 And they said, Believe on the Lord Jesus Christ, and thou shalt be saved, and thy house. 32 And they </a:t>
            </a:r>
            <a:r>
              <a:rPr lang="en-US" sz="2200" i="1" dirty="0" err="1"/>
              <a:t>spake</a:t>
            </a:r>
            <a:r>
              <a:rPr lang="en-US" sz="2200" i="1" dirty="0"/>
              <a:t> unto him the word of the Lord, and to all that were in his house. 33 And he took them the same hour of the night, and washed [their] stripes; and was baptized, he and all his, straightway. 34 And when he had brought them into his house, he set meat before them, and rejoiced, believing in God with all his house.</a:t>
            </a:r>
            <a:r>
              <a:rPr lang="en-US" sz="2400" dirty="0"/>
              <a:t/>
            </a:r>
            <a:br>
              <a:rPr lang="en-US" sz="2400" dirty="0"/>
            </a:br>
            <a:r>
              <a:rPr lang="en-US" sz="2400" dirty="0"/>
              <a:t/>
            </a:r>
            <a:br>
              <a:rPr lang="en-US" sz="2400" dirty="0"/>
            </a:br>
            <a:r>
              <a:rPr lang="en-US" sz="3200" dirty="0"/>
              <a:t/>
            </a:r>
            <a:br>
              <a:rPr lang="en-US" sz="3200" dirty="0"/>
            </a:br>
            <a:endParaRPr lang="en-US" sz="2800" dirty="0"/>
          </a:p>
          <a:p>
            <a:r>
              <a:rPr lang="en-US" sz="3200" dirty="0"/>
              <a:t/>
            </a:r>
            <a:br>
              <a:rPr lang="en-US" sz="3200" dirty="0"/>
            </a:br>
            <a:r>
              <a:rPr lang="en-US" sz="3200" dirty="0"/>
              <a:t/>
            </a:r>
            <a:br>
              <a:rPr lang="en-US" sz="3200" dirty="0"/>
            </a:br>
            <a:endParaRPr lang="en-US" sz="3200" dirty="0"/>
          </a:p>
          <a:p>
            <a:r>
              <a:rPr lang="en-US" sz="2400" dirty="0"/>
              <a:t/>
            </a:r>
            <a:br>
              <a:rPr lang="en-US" sz="2400" dirty="0"/>
            </a:br>
            <a:endParaRPr lang="en-US" sz="2400" dirty="0"/>
          </a:p>
        </p:txBody>
      </p:sp>
    </p:spTree>
    <p:extLst>
      <p:ext uri="{BB962C8B-B14F-4D97-AF65-F5344CB8AC3E}">
        <p14:creationId xmlns:p14="http://schemas.microsoft.com/office/powerpoint/2010/main" val="2377609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262979"/>
          </a:xfrm>
          <a:prstGeom prst="rect">
            <a:avLst/>
          </a:prstGeom>
          <a:noFill/>
        </p:spPr>
        <p:txBody>
          <a:bodyPr wrap="square" rtlCol="0">
            <a:spAutoFit/>
          </a:bodyPr>
          <a:lstStyle/>
          <a:p>
            <a:pPr fontAlgn="base"/>
            <a:endParaRPr lang="en-US" sz="2400" b="1" dirty="0" smtClean="0"/>
          </a:p>
          <a:p>
            <a:pPr fontAlgn="base"/>
            <a:endParaRPr lang="en-US" sz="2400" b="1" dirty="0" smtClean="0"/>
          </a:p>
          <a:p>
            <a:pPr fontAlgn="base"/>
            <a:endParaRPr lang="en-US" sz="2400" b="1" dirty="0"/>
          </a:p>
          <a:p>
            <a:pPr marL="342900" indent="-342900" fontAlgn="base">
              <a:buFont typeface="Arial" panose="020B0604020202020204" pitchFamily="34" charset="0"/>
              <a:buChar char="•"/>
            </a:pPr>
            <a:r>
              <a:rPr lang="en-US" sz="2400" b="1" dirty="0" smtClean="0"/>
              <a:t>What </a:t>
            </a:r>
            <a:r>
              <a:rPr lang="en-US" sz="2400" b="1" dirty="0"/>
              <a:t>fears are standing in the way of your worship</a:t>
            </a:r>
            <a:r>
              <a:rPr lang="en-US" sz="2400" b="1" dirty="0" smtClean="0"/>
              <a:t>?</a:t>
            </a:r>
          </a:p>
          <a:p>
            <a:pPr fontAlgn="base"/>
            <a:endParaRPr lang="en-US" sz="2400" b="1" dirty="0"/>
          </a:p>
          <a:p>
            <a:pPr marL="342900" indent="-342900" fontAlgn="base">
              <a:buFont typeface="Arial" panose="020B0604020202020204" pitchFamily="34" charset="0"/>
              <a:buChar char="•"/>
            </a:pPr>
            <a:r>
              <a:rPr lang="en-US" sz="2400" b="1" dirty="0"/>
              <a:t>What idols must be torn down before you can call yourself a mission-minded believer</a:t>
            </a:r>
            <a:r>
              <a:rPr lang="en-US" sz="2400" b="1" dirty="0" smtClean="0"/>
              <a:t>?</a:t>
            </a:r>
          </a:p>
          <a:p>
            <a:pPr fontAlgn="base"/>
            <a:endParaRPr lang="en-US" sz="2400" b="1" dirty="0"/>
          </a:p>
          <a:p>
            <a:pPr marL="342900" indent="-342900" fontAlgn="base">
              <a:buFont typeface="Arial" panose="020B0604020202020204" pitchFamily="34" charset="0"/>
              <a:buChar char="•"/>
            </a:pPr>
            <a:r>
              <a:rPr lang="en-US" sz="2400" b="1" dirty="0"/>
              <a:t>You don’t have fruit? Your mission is failing? Begin with </a:t>
            </a:r>
            <a:r>
              <a:rPr lang="en-US" sz="2400" b="1" dirty="0" err="1"/>
              <a:t>with</a:t>
            </a:r>
            <a:r>
              <a:rPr lang="en-US" sz="2400" b="1" dirty="0"/>
              <a:t> your </a:t>
            </a:r>
            <a:r>
              <a:rPr lang="en-US" sz="2400" b="1" dirty="0" smtClean="0"/>
              <a:t>worship</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527635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7171194"/>
          </a:xfrm>
          <a:prstGeom prst="rect">
            <a:avLst/>
          </a:prstGeom>
          <a:noFill/>
        </p:spPr>
        <p:txBody>
          <a:bodyPr wrap="square" rtlCol="0">
            <a:spAutoFit/>
          </a:bodyPr>
          <a:lstStyle/>
          <a:p>
            <a:pPr fontAlgn="base"/>
            <a:r>
              <a:rPr lang="en-US" sz="2400" b="1" u="sng" dirty="0"/>
              <a:t>Ministry Requires Accountability</a:t>
            </a:r>
            <a:r>
              <a:rPr lang="en-US" sz="2400" dirty="0"/>
              <a:t> - </a:t>
            </a:r>
            <a:r>
              <a:rPr lang="en-US" sz="2400" b="1" dirty="0"/>
              <a:t>he wants leaders that challenge and encourage one another</a:t>
            </a:r>
            <a:r>
              <a:rPr lang="en-US" sz="2400" b="1" dirty="0" smtClean="0"/>
              <a:t>.</a:t>
            </a:r>
          </a:p>
          <a:p>
            <a:pPr fontAlgn="base"/>
            <a:endParaRPr lang="en-US" sz="2400" dirty="0"/>
          </a:p>
          <a:p>
            <a:r>
              <a:rPr lang="en-US" sz="2400" i="1" dirty="0" smtClean="0"/>
              <a:t>Pro </a:t>
            </a:r>
            <a:r>
              <a:rPr lang="en-US" sz="2400" i="1" dirty="0"/>
              <a:t>27:17 Iron </a:t>
            </a:r>
            <a:r>
              <a:rPr lang="en-US" sz="2400" i="1" dirty="0" err="1"/>
              <a:t>sharpeneth</a:t>
            </a:r>
            <a:r>
              <a:rPr lang="en-US" sz="2400" i="1" dirty="0"/>
              <a:t> iron; so a man </a:t>
            </a:r>
            <a:r>
              <a:rPr lang="en-US" sz="2400" i="1" dirty="0" err="1"/>
              <a:t>sharpeneth</a:t>
            </a:r>
            <a:r>
              <a:rPr lang="en-US" sz="2400" i="1" dirty="0"/>
              <a:t> the countenance of his friend.</a:t>
            </a:r>
            <a:endParaRPr lang="en-US" sz="2400" dirty="0"/>
          </a:p>
          <a:p>
            <a:r>
              <a:rPr lang="en-US" sz="2400" dirty="0"/>
              <a:t/>
            </a:r>
            <a:br>
              <a:rPr lang="en-US" sz="2400" dirty="0"/>
            </a:br>
            <a:r>
              <a:rPr lang="en-US" sz="2400" i="1" dirty="0"/>
              <a:t>Isa 35:3 Strengthen ye the weak hands, and confirm the feeble knees. 4 Say to them [that are] of a fearful heart, Be strong, fear not: behold, your God will come [with] vengeance, [even] God [with] a </a:t>
            </a:r>
            <a:r>
              <a:rPr lang="en-US" sz="2400" i="1" dirty="0" err="1"/>
              <a:t>recompence</a:t>
            </a:r>
            <a:r>
              <a:rPr lang="en-US" sz="2400" i="1" dirty="0"/>
              <a:t>; he will come and save you.</a:t>
            </a:r>
            <a:endParaRPr lang="en-US" sz="2400" dirty="0"/>
          </a:p>
          <a:p>
            <a:r>
              <a:rPr lang="en-US" sz="2400" dirty="0"/>
              <a:t/>
            </a:r>
            <a:br>
              <a:rPr lang="en-US" sz="2400" dirty="0"/>
            </a:br>
            <a:r>
              <a:rPr lang="en-US" sz="2400" i="1" dirty="0" err="1"/>
              <a:t>Heb</a:t>
            </a:r>
            <a:r>
              <a:rPr lang="en-US" sz="2400" i="1" dirty="0"/>
              <a:t> 10:24 And let us consider one another to provoke unto love and to good works:</a:t>
            </a:r>
            <a:endParaRPr lang="en-US" sz="2400" dirty="0"/>
          </a:p>
          <a:p>
            <a:r>
              <a:rPr lang="en-US" sz="2400" dirty="0"/>
              <a:t/>
            </a:r>
            <a:br>
              <a:rPr lang="en-US" sz="2400" dirty="0"/>
            </a:b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844987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462760"/>
          </a:xfrm>
          <a:prstGeom prst="rect">
            <a:avLst/>
          </a:prstGeom>
          <a:noFill/>
        </p:spPr>
        <p:txBody>
          <a:bodyPr wrap="square" rtlCol="0">
            <a:spAutoFit/>
          </a:bodyPr>
          <a:lstStyle/>
          <a:p>
            <a:r>
              <a:rPr lang="en-US" sz="2800" dirty="0"/>
              <a:t>The call is </a:t>
            </a:r>
            <a:r>
              <a:rPr lang="en-US" sz="2800" dirty="0" smtClean="0"/>
              <a:t>a </a:t>
            </a:r>
            <a:r>
              <a:rPr lang="en-US" sz="2800" b="1" u="sng" dirty="0" smtClean="0"/>
              <a:t>Partnership</a:t>
            </a:r>
            <a:endParaRPr lang="en-US" sz="2800" dirty="0"/>
          </a:p>
          <a:p>
            <a:r>
              <a:rPr lang="en-US" sz="2400" i="1" dirty="0"/>
              <a:t>7 And he called [unto him] the </a:t>
            </a:r>
            <a:r>
              <a:rPr lang="en-US" sz="2400" i="1" dirty="0" err="1"/>
              <a:t>twelve,and</a:t>
            </a:r>
            <a:r>
              <a:rPr lang="en-US" sz="2400" i="1" dirty="0"/>
              <a:t> began to send them forth by two and two; </a:t>
            </a:r>
            <a:endParaRPr lang="en-US" sz="2400" dirty="0"/>
          </a:p>
          <a:p>
            <a:endParaRPr lang="en-US" sz="2800" dirty="0" smtClean="0"/>
          </a:p>
          <a:p>
            <a:pPr marL="457200" indent="-457200">
              <a:buFont typeface="Arial" panose="020B0604020202020204" pitchFamily="34" charset="0"/>
              <a:buChar char="•"/>
            </a:pPr>
            <a:r>
              <a:rPr lang="en-US" sz="2800" dirty="0" smtClean="0"/>
              <a:t>Ministry Requires Unity – Mat 18:19-22</a:t>
            </a:r>
          </a:p>
          <a:p>
            <a:pPr marL="457200" indent="-457200">
              <a:buFont typeface="Arial" panose="020B0604020202020204" pitchFamily="34" charset="0"/>
              <a:buChar char="•"/>
            </a:pPr>
            <a:r>
              <a:rPr lang="en-US" sz="2800" dirty="0" smtClean="0"/>
              <a:t>Ministry Requires Accountability – </a:t>
            </a:r>
            <a:r>
              <a:rPr lang="en-US" sz="2800" dirty="0" err="1" smtClean="0"/>
              <a:t>Prov</a:t>
            </a:r>
            <a:r>
              <a:rPr lang="en-US" sz="2800" dirty="0" smtClean="0"/>
              <a:t> 27:17</a:t>
            </a:r>
          </a:p>
          <a:p>
            <a:pPr marL="457200" indent="-457200">
              <a:buFont typeface="Arial" panose="020B0604020202020204" pitchFamily="34" charset="0"/>
              <a:buChar char="•"/>
            </a:pPr>
            <a:r>
              <a:rPr lang="en-US" sz="2800" dirty="0" smtClean="0"/>
              <a:t>Ministry Requires Discipleship – Acts 16:1-5</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909625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816977"/>
          </a:xfrm>
          <a:prstGeom prst="rect">
            <a:avLst/>
          </a:prstGeom>
          <a:noFill/>
        </p:spPr>
        <p:txBody>
          <a:bodyPr wrap="square" rtlCol="0">
            <a:spAutoFit/>
          </a:bodyPr>
          <a:lstStyle/>
          <a:p>
            <a:r>
              <a:rPr lang="en-US" sz="3200" b="1" u="sng" dirty="0"/>
              <a:t>Israel’s Problem</a:t>
            </a:r>
            <a:r>
              <a:rPr lang="en-US" sz="3200" b="1" dirty="0"/>
              <a:t> - Judges 6:1-5</a:t>
            </a:r>
            <a:endParaRPr lang="en-US" sz="3200" b="1" u="sng" dirty="0" smtClean="0"/>
          </a:p>
          <a:p>
            <a:endParaRPr lang="en-US" sz="2400" b="1" u="sng" dirty="0"/>
          </a:p>
          <a:p>
            <a:pPr marL="285750" indent="-285750" fontAlgn="base">
              <a:buFont typeface="Arial" panose="020B0604020202020204" pitchFamily="34" charset="0"/>
              <a:buChar char="•"/>
            </a:pPr>
            <a:r>
              <a:rPr lang="en-US" sz="2400" b="1" u="sng" dirty="0"/>
              <a:t>They were an offense to God - v. 1</a:t>
            </a:r>
            <a:endParaRPr lang="en-US" sz="2400" b="1" dirty="0"/>
          </a:p>
          <a:p>
            <a:r>
              <a:rPr lang="en-US" sz="2400" i="1" dirty="0" err="1"/>
              <a:t>Jdg</a:t>
            </a:r>
            <a:r>
              <a:rPr lang="en-US" sz="2400" i="1" dirty="0"/>
              <a:t> 6:1 And the children of Israel did evil in the sight of the LORD: and the LORD delivered them into the hand of Midian seven years. </a:t>
            </a:r>
            <a:endParaRPr lang="en-US" sz="2400" i="1" dirty="0" smtClean="0"/>
          </a:p>
          <a:p>
            <a:endParaRPr lang="en-US" sz="2400" i="1" dirty="0"/>
          </a:p>
          <a:p>
            <a:endParaRPr lang="en-US" sz="2400" i="1" dirty="0" smtClean="0"/>
          </a:p>
          <a:p>
            <a:r>
              <a:rPr lang="en-US" sz="2400" i="1" dirty="0" smtClean="0"/>
              <a:t>How did they get there?</a:t>
            </a:r>
            <a:endParaRPr lang="en-US" sz="2400" dirty="0"/>
          </a:p>
          <a:p>
            <a:r>
              <a:rPr lang="en-US" sz="2400" dirty="0"/>
              <a:t/>
            </a:r>
            <a:br>
              <a:rPr lang="en-US" sz="2400" dirty="0"/>
            </a:b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40454760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570756"/>
          </a:xfrm>
          <a:prstGeom prst="rect">
            <a:avLst/>
          </a:prstGeom>
          <a:noFill/>
        </p:spPr>
        <p:txBody>
          <a:bodyPr wrap="square" rtlCol="0">
            <a:spAutoFit/>
          </a:bodyPr>
          <a:lstStyle/>
          <a:p>
            <a:r>
              <a:rPr lang="en-US" sz="2400" b="1" u="sng" dirty="0"/>
              <a:t>Ministry Requires Discipleship</a:t>
            </a:r>
            <a:r>
              <a:rPr lang="en-US" sz="2400" dirty="0"/>
              <a:t> - </a:t>
            </a:r>
            <a:r>
              <a:rPr lang="en-US" sz="2400" b="1" dirty="0"/>
              <a:t>he wants leaders that train one another. </a:t>
            </a:r>
            <a:endParaRPr lang="en-US" sz="2400" b="1" dirty="0" smtClean="0"/>
          </a:p>
          <a:p>
            <a:endParaRPr lang="en-US" sz="2800" b="1" dirty="0"/>
          </a:p>
          <a:p>
            <a:r>
              <a:rPr lang="en-US" sz="2000" i="1" dirty="0"/>
              <a:t>Act 16:1 Then came he to </a:t>
            </a:r>
            <a:r>
              <a:rPr lang="en-US" sz="2000" i="1" dirty="0" err="1"/>
              <a:t>Derbe</a:t>
            </a:r>
            <a:r>
              <a:rPr lang="en-US" sz="2000" i="1" dirty="0"/>
              <a:t> and </a:t>
            </a:r>
            <a:r>
              <a:rPr lang="en-US" sz="2000" i="1" dirty="0" err="1"/>
              <a:t>Lystra</a:t>
            </a:r>
            <a:r>
              <a:rPr lang="en-US" sz="2000" i="1" dirty="0"/>
              <a:t>: and, behold, a certain disciple was there, named Timotheus, the son of a certain woman, which was a Jewess, and believed; but his father [was] a Greek: 2 Which was well reported of by the brethren that were at </a:t>
            </a:r>
            <a:r>
              <a:rPr lang="en-US" sz="2000" i="1" dirty="0" err="1"/>
              <a:t>Lystra</a:t>
            </a:r>
            <a:r>
              <a:rPr lang="en-US" sz="2000" i="1" dirty="0"/>
              <a:t> and </a:t>
            </a:r>
            <a:r>
              <a:rPr lang="en-US" sz="2000" i="1" dirty="0" err="1"/>
              <a:t>Iconium</a:t>
            </a:r>
            <a:r>
              <a:rPr lang="en-US" sz="2000" i="1" dirty="0"/>
              <a:t>. 3 Him would Paul have to go forth with him; and took and circumcised him because of the Jews which were in those quarters: for they knew all that his father was a Greek. 4 And as they went through the cities, they delivered them the decrees for to keep, that were ordained of the apostles and elders which were at Jerusalem. 5 And so were the churches established in the faith, and increased in number daily.</a:t>
            </a:r>
            <a:r>
              <a:rPr lang="en-US" sz="2000" dirty="0"/>
              <a:t/>
            </a:r>
            <a:br>
              <a:rPr lang="en-US" sz="2000" dirty="0"/>
            </a:br>
            <a:r>
              <a:rPr lang="en-US" sz="2000" dirty="0"/>
              <a:t/>
            </a:r>
            <a:br>
              <a:rPr lang="en-US" sz="2000" dirty="0"/>
            </a:br>
            <a:endParaRPr lang="en-US" sz="2000" dirty="0"/>
          </a:p>
          <a:p>
            <a:r>
              <a:rPr lang="en-US" sz="2000" dirty="0"/>
              <a:t/>
            </a:r>
            <a:br>
              <a:rPr lang="en-US" sz="2000" dirty="0"/>
            </a:br>
            <a:endParaRPr lang="en-US" sz="2000" dirty="0"/>
          </a:p>
        </p:txBody>
      </p:sp>
    </p:spTree>
    <p:extLst>
      <p:ext uri="{BB962C8B-B14F-4D97-AF65-F5344CB8AC3E}">
        <p14:creationId xmlns:p14="http://schemas.microsoft.com/office/powerpoint/2010/main" val="2337349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247864"/>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r>
              <a:rPr lang="en-US" sz="3600" b="1" dirty="0" smtClean="0"/>
              <a:t>Key </a:t>
            </a:r>
            <a:r>
              <a:rPr lang="en-US" sz="3600" b="1" dirty="0"/>
              <a:t>Point #2 </a:t>
            </a:r>
            <a:r>
              <a:rPr lang="en-US" sz="3600" b="1" dirty="0" smtClean="0"/>
              <a:t>: </a:t>
            </a:r>
            <a:r>
              <a:rPr lang="en-US" sz="3600" b="1" dirty="0"/>
              <a:t>Ministry is the partnership of disciples going in faith.</a:t>
            </a:r>
            <a:r>
              <a:rPr lang="en-US" sz="3600" dirty="0"/>
              <a:t/>
            </a:r>
            <a:br>
              <a:rPr lang="en-US" sz="3600" dirty="0"/>
            </a:b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2311134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708981"/>
          </a:xfrm>
          <a:prstGeom prst="rect">
            <a:avLst/>
          </a:prstGeom>
          <a:noFill/>
        </p:spPr>
        <p:txBody>
          <a:bodyPr wrap="square" rtlCol="0">
            <a:spAutoFit/>
          </a:bodyPr>
          <a:lstStyle/>
          <a:p>
            <a:r>
              <a:rPr lang="en-US" sz="2800" dirty="0"/>
              <a:t>The calling comes </a:t>
            </a:r>
            <a:r>
              <a:rPr lang="en-US" sz="2800" dirty="0" smtClean="0"/>
              <a:t>with </a:t>
            </a:r>
            <a:r>
              <a:rPr lang="en-US" sz="2800" b="1" u="sng" dirty="0" smtClean="0"/>
              <a:t>Power</a:t>
            </a:r>
            <a:endParaRPr lang="en-US" sz="2800" dirty="0"/>
          </a:p>
          <a:p>
            <a:r>
              <a:rPr lang="en-US" sz="2400" dirty="0"/>
              <a:t/>
            </a:r>
            <a:br>
              <a:rPr lang="en-US" sz="2400" dirty="0"/>
            </a:br>
            <a:endParaRPr lang="en-US" sz="2400" b="1" dirty="0"/>
          </a:p>
          <a:p>
            <a:r>
              <a:rPr lang="en-US" sz="2400" i="1" dirty="0"/>
              <a:t>Act 1:7 And he said unto them, It is not for you to know the times or the seasons, which the Father hath put in his own power. 8 But ye shall receive power, after that the Holy Ghost is come upon you: and ye shall be witnesses unto me both in Jerusalem, and in all Judaea, and in Samaria, and unto the uttermost part of the earth.</a:t>
            </a:r>
            <a:r>
              <a:rPr lang="en-US" sz="2000" dirty="0"/>
              <a:t/>
            </a:r>
            <a:br>
              <a:rPr lang="en-US" sz="2000" dirty="0"/>
            </a:br>
            <a:r>
              <a:rPr lang="en-US" sz="2000" dirty="0"/>
              <a:t/>
            </a:r>
            <a:br>
              <a:rPr lang="en-US" sz="2000" dirty="0"/>
            </a:br>
            <a:endParaRPr lang="en-US" sz="2000" dirty="0"/>
          </a:p>
          <a:p>
            <a:r>
              <a:rPr lang="en-US" sz="2000" dirty="0"/>
              <a:t/>
            </a:r>
            <a:br>
              <a:rPr lang="en-US" sz="2000" dirty="0"/>
            </a:br>
            <a:endParaRPr lang="en-US" sz="2000" dirty="0"/>
          </a:p>
        </p:txBody>
      </p:sp>
    </p:spTree>
    <p:extLst>
      <p:ext uri="{BB962C8B-B14F-4D97-AF65-F5344CB8AC3E}">
        <p14:creationId xmlns:p14="http://schemas.microsoft.com/office/powerpoint/2010/main" val="293599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693866"/>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#3 : </a:t>
            </a:r>
            <a:r>
              <a:rPr lang="en-US" sz="3600" b="1" dirty="0"/>
              <a:t>Power is always given by God to do things that would otherwise be impossible</a:t>
            </a: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3193948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955203"/>
          </a:xfrm>
          <a:prstGeom prst="rect">
            <a:avLst/>
          </a:prstGeom>
          <a:noFill/>
        </p:spPr>
        <p:txBody>
          <a:bodyPr wrap="square" rtlCol="0">
            <a:spAutoFit/>
          </a:bodyPr>
          <a:lstStyle/>
          <a:p>
            <a:r>
              <a:rPr lang="en-US" sz="2000" i="1" dirty="0" smtClean="0"/>
              <a:t>Mat </a:t>
            </a:r>
            <a:r>
              <a:rPr lang="en-US" sz="2000" i="1" dirty="0"/>
              <a:t>17:15 Lord, have mercy on my son: for he is </a:t>
            </a:r>
            <a:r>
              <a:rPr lang="en-US" sz="2000" i="1" dirty="0" err="1"/>
              <a:t>lunatick</a:t>
            </a:r>
            <a:r>
              <a:rPr lang="en-US" sz="2000" i="1" dirty="0"/>
              <a:t>, and sore vexed: for </a:t>
            </a:r>
            <a:r>
              <a:rPr lang="en-US" sz="2000" i="1" dirty="0" err="1"/>
              <a:t>ofttimes</a:t>
            </a:r>
            <a:r>
              <a:rPr lang="en-US" sz="2000" i="1" dirty="0"/>
              <a:t> he </a:t>
            </a:r>
            <a:r>
              <a:rPr lang="en-US" sz="2000" i="1" dirty="0" err="1"/>
              <a:t>falleth</a:t>
            </a:r>
            <a:r>
              <a:rPr lang="en-US" sz="2000" i="1" dirty="0"/>
              <a:t> into the fire, and oft into the water. 16 And I brought him to thy disciples, and they could not cure him. 17 Then Jesus answered and said, O faithless and perverse generation, how long shall I be with you? how long shall I suffer you? bring him hither to me. 18 And Jesus rebuked the devil; and he departed out of him: and the child was cured from that very hour. </a:t>
            </a:r>
            <a:r>
              <a:rPr lang="en-US" sz="2000" b="1" i="1" dirty="0"/>
              <a:t>19 </a:t>
            </a:r>
            <a:r>
              <a:rPr lang="en-US" sz="2000" b="1" i="1" u="sng" dirty="0"/>
              <a:t>Then came the disciples to Jesus apart, and said, Why could not we cast him out? </a:t>
            </a:r>
            <a:r>
              <a:rPr lang="en-US" sz="2000" i="1" u="sng" dirty="0"/>
              <a:t>20 And Jesus said unto them, Because of your unbelief: for verily I say unto you, If ye have faith as a grain of mustard seed, ye shall say unto this mountain, Remove hence to yonder place; and it shall remove; and nothing shall be impossible unto you. 21 Howbeit this kind </a:t>
            </a:r>
            <a:r>
              <a:rPr lang="en-US" sz="2000" i="1" u="sng" dirty="0" err="1"/>
              <a:t>goeth</a:t>
            </a:r>
            <a:r>
              <a:rPr lang="en-US" sz="2000" i="1" u="sng" dirty="0"/>
              <a:t> not out but by prayer and fasting.</a:t>
            </a: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2966261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693866"/>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#4 : God’s </a:t>
            </a:r>
            <a:r>
              <a:rPr lang="en-US" sz="3600" b="1" dirty="0"/>
              <a:t>power over the impossible is tapped by faith and request</a:t>
            </a: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3440117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708981"/>
          </a:xfrm>
          <a:prstGeom prst="rect">
            <a:avLst/>
          </a:prstGeom>
          <a:noFill/>
        </p:spPr>
        <p:txBody>
          <a:bodyPr wrap="square" rtlCol="0">
            <a:spAutoFit/>
          </a:bodyPr>
          <a:lstStyle/>
          <a:p>
            <a:r>
              <a:rPr lang="en-US" sz="2800" dirty="0"/>
              <a:t>The calling demands </a:t>
            </a:r>
            <a:r>
              <a:rPr lang="en-US" sz="2800" b="1" u="sng" dirty="0" smtClean="0"/>
              <a:t>Preparation</a:t>
            </a:r>
          </a:p>
          <a:p>
            <a:endParaRPr lang="en-US" sz="2800" b="1" u="sng" dirty="0"/>
          </a:p>
          <a:p>
            <a:r>
              <a:rPr lang="en-US" sz="2400" i="1" dirty="0"/>
              <a:t>8 And commanded them that they should take nothing for [their] journey, save a staff only; no scrip, no bread, no money in [their] purse: 9 But [be] shod with sandals; and not put on two coats. </a:t>
            </a:r>
            <a:endParaRPr lang="en-US" sz="2400" dirty="0"/>
          </a:p>
          <a:p>
            <a:r>
              <a:rPr lang="en-US" sz="3600" dirty="0"/>
              <a:t/>
            </a:r>
            <a:br>
              <a:rPr lang="en-US" sz="3600" dirty="0"/>
            </a:b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1714409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478423"/>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a:t>
            </a:r>
            <a:r>
              <a:rPr lang="en-US" sz="2400" b="1" dirty="0"/>
              <a:t>not to take</a:t>
            </a:r>
            <a:r>
              <a:rPr lang="en-US" sz="2400" b="1" dirty="0" smtClean="0"/>
              <a:t>:</a:t>
            </a:r>
            <a:endParaRPr lang="en-US" sz="2400" dirty="0" smtClean="0"/>
          </a:p>
          <a:p>
            <a:pPr marL="285750" lvl="5" indent="-285750" fontAlgn="base">
              <a:buFont typeface="Arial" panose="020B0604020202020204" pitchFamily="34" charset="0"/>
              <a:buChar char="•"/>
            </a:pPr>
            <a:r>
              <a:rPr lang="en-US" sz="2400" dirty="0" smtClean="0"/>
              <a:t>No </a:t>
            </a:r>
            <a:r>
              <a:rPr lang="en-US" sz="2400" dirty="0"/>
              <a:t>Scrip </a:t>
            </a:r>
          </a:p>
          <a:p>
            <a:pPr marL="285750" lvl="3" indent="-285750" fontAlgn="base">
              <a:buFont typeface="Arial" panose="020B0604020202020204" pitchFamily="34" charset="0"/>
              <a:buChar char="•"/>
            </a:pPr>
            <a:r>
              <a:rPr lang="en-US" sz="2400" dirty="0" smtClean="0"/>
              <a:t>No </a:t>
            </a:r>
            <a:r>
              <a:rPr lang="en-US" sz="2400" dirty="0"/>
              <a:t>Bread </a:t>
            </a:r>
          </a:p>
          <a:p>
            <a:pPr marL="285750" lvl="3" indent="-285750" fontAlgn="base">
              <a:buFont typeface="Arial" panose="020B0604020202020204" pitchFamily="34" charset="0"/>
              <a:buChar char="•"/>
            </a:pPr>
            <a:r>
              <a:rPr lang="en-US" sz="2400" dirty="0" smtClean="0"/>
              <a:t>No </a:t>
            </a:r>
            <a:r>
              <a:rPr lang="en-US" sz="2400" dirty="0"/>
              <a:t>Money </a:t>
            </a:r>
            <a:endParaRPr lang="en-US" sz="2400" dirty="0" smtClean="0"/>
          </a:p>
          <a:p>
            <a:pPr marL="285750" lvl="3" indent="-285750" fontAlgn="base">
              <a:buFont typeface="Arial" panose="020B0604020202020204" pitchFamily="34" charset="0"/>
              <a:buChar char="•"/>
            </a:pPr>
            <a:r>
              <a:rPr lang="en-US" sz="2400" dirty="0" smtClean="0"/>
              <a:t>Don’t </a:t>
            </a:r>
            <a:r>
              <a:rPr lang="en-US" sz="2400" dirty="0"/>
              <a:t>put on two </a:t>
            </a:r>
            <a:r>
              <a:rPr lang="en-US" sz="2400" dirty="0" smtClean="0"/>
              <a:t>coats.</a:t>
            </a:r>
            <a:endParaRPr lang="en-US" sz="2400" dirty="0"/>
          </a:p>
          <a:p>
            <a:pPr marL="285750" lvl="3" indent="-285750" fontAlgn="base">
              <a:buFont typeface="Arial" panose="020B0604020202020204" pitchFamily="34" charset="0"/>
              <a:buChar char="•"/>
            </a:pPr>
            <a:endParaRPr lang="en-US" sz="2400" dirty="0"/>
          </a:p>
          <a:p>
            <a:pPr lvl="3" fontAlgn="base"/>
            <a:endParaRPr lang="en-US" sz="2400" dirty="0"/>
          </a:p>
          <a:p>
            <a:pPr lvl="3" fontAlgn="base"/>
            <a:r>
              <a:rPr lang="en-US" sz="3200" b="1" dirty="0" smtClean="0"/>
              <a:t>Key Point #5: Our limitations demand faith and reliance</a:t>
            </a: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14677288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047536"/>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to </a:t>
            </a:r>
            <a:r>
              <a:rPr lang="en-US" sz="2400" b="1" dirty="0"/>
              <a:t>take</a:t>
            </a:r>
            <a:r>
              <a:rPr lang="en-US" sz="2400" b="1" dirty="0" smtClean="0"/>
              <a:t>:</a:t>
            </a:r>
            <a:endParaRPr lang="en-US" sz="2400" dirty="0" smtClean="0"/>
          </a:p>
          <a:p>
            <a:pPr marL="285750" lvl="3" indent="-285750" fontAlgn="base">
              <a:buFont typeface="Arial" panose="020B0604020202020204" pitchFamily="34" charset="0"/>
              <a:buChar char="•"/>
            </a:pPr>
            <a:r>
              <a:rPr lang="en-US" sz="2400" dirty="0" smtClean="0"/>
              <a:t>Staff (Word of God)</a:t>
            </a:r>
          </a:p>
          <a:p>
            <a:pPr lvl="3" fontAlgn="base"/>
            <a:r>
              <a:rPr lang="en-US" sz="2400" i="1" dirty="0" err="1"/>
              <a:t>Psa</a:t>
            </a:r>
            <a:r>
              <a:rPr lang="en-US" sz="2400" i="1" dirty="0"/>
              <a:t> 23:4 Yea, though I walk through the valley of the shadow of death, I will fear no evil: for thou [art] with me; thy rod and thy staff they comfort me</a:t>
            </a:r>
            <a:r>
              <a:rPr lang="en-US" sz="2400" i="1" dirty="0" smtClean="0"/>
              <a:t>.</a:t>
            </a:r>
          </a:p>
          <a:p>
            <a:pPr lvl="3" fontAlgn="base"/>
            <a:endParaRPr lang="en-US" sz="2400" dirty="0" smtClean="0"/>
          </a:p>
          <a:p>
            <a:pPr lvl="3" fontAlgn="base"/>
            <a:endParaRPr lang="en-US" sz="24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2756012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24863"/>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to </a:t>
            </a:r>
            <a:r>
              <a:rPr lang="en-US" sz="2400" b="1" dirty="0"/>
              <a:t>take</a:t>
            </a:r>
            <a:r>
              <a:rPr lang="en-US" sz="2400" b="1" dirty="0" smtClean="0"/>
              <a:t>:</a:t>
            </a:r>
            <a:endParaRPr lang="en-US" sz="2400" dirty="0" smtClean="0"/>
          </a:p>
          <a:p>
            <a:pPr marL="285750" lvl="3" indent="-285750" fontAlgn="base">
              <a:buFont typeface="Arial" panose="020B0604020202020204" pitchFamily="34" charset="0"/>
              <a:buChar char="•"/>
            </a:pPr>
            <a:r>
              <a:rPr lang="en-US" sz="2400" dirty="0" smtClean="0"/>
              <a:t>Staff (Word of God)</a:t>
            </a:r>
          </a:p>
          <a:p>
            <a:pPr lvl="3" fontAlgn="base"/>
            <a:r>
              <a:rPr lang="en-US" sz="2400" i="1" dirty="0" err="1"/>
              <a:t>Psa</a:t>
            </a:r>
            <a:r>
              <a:rPr lang="en-US" sz="2400" i="1" dirty="0"/>
              <a:t> 23:4 Yea, though I walk through the valley of the shadow of death, I will fear no evil: for thou [art] with me; thy rod and thy staff they comfort me</a:t>
            </a:r>
            <a:r>
              <a:rPr lang="en-US" sz="2400" i="1" dirty="0" smtClean="0"/>
              <a:t>.</a:t>
            </a:r>
          </a:p>
          <a:p>
            <a:pPr lvl="3" fontAlgn="base"/>
            <a:endParaRPr lang="en-US" sz="2400" dirty="0" smtClean="0"/>
          </a:p>
          <a:p>
            <a:pPr marL="285750" lvl="3" indent="-285750" fontAlgn="base">
              <a:buFont typeface="Arial" panose="020B0604020202020204" pitchFamily="34" charset="0"/>
              <a:buChar char="•"/>
            </a:pPr>
            <a:r>
              <a:rPr lang="en-US" sz="2400" dirty="0" smtClean="0"/>
              <a:t>Shod feet (a ready messenger)</a:t>
            </a:r>
          </a:p>
          <a:p>
            <a:pPr lvl="3" fontAlgn="base"/>
            <a:r>
              <a:rPr lang="en-US" sz="2400" i="1" dirty="0" err="1"/>
              <a:t>Eph</a:t>
            </a:r>
            <a:r>
              <a:rPr lang="en-US" sz="2400" i="1" dirty="0"/>
              <a:t> 6:14 Stand therefore, having your loins girt about with truth, and having on the breastplate of righteousness; </a:t>
            </a:r>
            <a:r>
              <a:rPr lang="en-US" sz="2400" i="1" dirty="0" smtClean="0"/>
              <a:t>15 </a:t>
            </a:r>
            <a:r>
              <a:rPr lang="en-US" sz="2400" i="1" dirty="0"/>
              <a:t>And your feet shod with the preparation of the gospel of peace;</a:t>
            </a:r>
            <a:endParaRPr lang="en-US" sz="2400" dirty="0" smtClean="0"/>
          </a:p>
          <a:p>
            <a:pPr lvl="3" fontAlgn="base"/>
            <a:endParaRPr lang="en-US" sz="24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580624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063198"/>
          </a:xfrm>
          <a:prstGeom prst="rect">
            <a:avLst/>
          </a:prstGeom>
          <a:noFill/>
        </p:spPr>
        <p:txBody>
          <a:bodyPr wrap="square" rtlCol="0">
            <a:spAutoFit/>
          </a:bodyPr>
          <a:lstStyle/>
          <a:p>
            <a:pPr fontAlgn="base"/>
            <a:r>
              <a:rPr lang="en-US" sz="3200" b="1" u="sng" dirty="0" smtClean="0"/>
              <a:t>Their offense </a:t>
            </a:r>
            <a:r>
              <a:rPr lang="en-US" sz="3200" b="1" u="sng" dirty="0"/>
              <a:t>to God is two fold: </a:t>
            </a:r>
          </a:p>
          <a:p>
            <a:pPr marL="514350" indent="-514350" fontAlgn="base">
              <a:buAutoNum type="arabicParenR"/>
            </a:pPr>
            <a:r>
              <a:rPr lang="en-US" sz="3200" b="1" dirty="0" smtClean="0"/>
              <a:t>Fear </a:t>
            </a:r>
          </a:p>
          <a:p>
            <a:pPr marL="514350" indent="-514350" fontAlgn="base">
              <a:buAutoNum type="arabicParenR"/>
            </a:pPr>
            <a:r>
              <a:rPr lang="en-US" sz="3200" b="1" dirty="0" smtClean="0"/>
              <a:t>False Idols</a:t>
            </a:r>
            <a:endParaRPr lang="en-US" sz="3200" b="1" dirty="0"/>
          </a:p>
          <a:p>
            <a:r>
              <a:rPr lang="en-US" sz="2400" i="1" dirty="0"/>
              <a:t>8 ...Thus </a:t>
            </a:r>
            <a:r>
              <a:rPr lang="en-US" sz="2400" i="1" dirty="0" err="1"/>
              <a:t>saith</a:t>
            </a:r>
            <a:r>
              <a:rPr lang="en-US" sz="2400" i="1" dirty="0"/>
              <a:t> the LORD God of Israel, I brought you up from Egypt, and brought you forth out of the house of bondage; 9 And I delivered you out of the hand of the Egyptians, and out of the hand of all that oppressed you, and </a:t>
            </a:r>
            <a:r>
              <a:rPr lang="en-US" sz="2400" i="1" dirty="0" err="1"/>
              <a:t>drave</a:t>
            </a:r>
            <a:r>
              <a:rPr lang="en-US" sz="2400" i="1" dirty="0"/>
              <a:t> them out from before you, and gave you their land; 10 </a:t>
            </a:r>
            <a:r>
              <a:rPr lang="en-US" sz="2400" i="1" u="sng" dirty="0"/>
              <a:t>And I said unto you, I [am] the LORD your God; fear not the gods of the Amorites, in whose land ye dwell: but ye have not obeyed my voice.</a:t>
            </a:r>
            <a:r>
              <a:rPr lang="en-US" sz="2400" dirty="0"/>
              <a:t/>
            </a:r>
            <a:br>
              <a:rPr lang="en-US" sz="2400" dirty="0"/>
            </a:b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9316000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24863"/>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to </a:t>
            </a:r>
            <a:r>
              <a:rPr lang="en-US" sz="2400" b="1" dirty="0"/>
              <a:t>take</a:t>
            </a:r>
            <a:r>
              <a:rPr lang="en-US" sz="2400" b="1" dirty="0" smtClean="0"/>
              <a:t>:</a:t>
            </a:r>
            <a:endParaRPr lang="en-US" sz="2400" dirty="0" smtClean="0"/>
          </a:p>
          <a:p>
            <a:pPr marL="285750" lvl="3" indent="-285750" fontAlgn="base">
              <a:buFont typeface="Arial" panose="020B0604020202020204" pitchFamily="34" charset="0"/>
              <a:buChar char="•"/>
            </a:pPr>
            <a:r>
              <a:rPr lang="en-US" sz="2400" dirty="0" smtClean="0"/>
              <a:t>Staff (Word of God)</a:t>
            </a:r>
          </a:p>
          <a:p>
            <a:pPr lvl="3" fontAlgn="base"/>
            <a:r>
              <a:rPr lang="en-US" sz="2400" i="1" dirty="0" err="1"/>
              <a:t>Psa</a:t>
            </a:r>
            <a:r>
              <a:rPr lang="en-US" sz="2400" i="1" dirty="0"/>
              <a:t> 23:4 Yea, though I walk through the valley of the shadow of death, I will fear no evil: for thou [art] with me; thy rod and thy staff they comfort me</a:t>
            </a:r>
            <a:r>
              <a:rPr lang="en-US" sz="2400" i="1" dirty="0" smtClean="0"/>
              <a:t>.</a:t>
            </a:r>
          </a:p>
          <a:p>
            <a:pPr lvl="3" fontAlgn="base"/>
            <a:endParaRPr lang="en-US" sz="2400" dirty="0" smtClean="0"/>
          </a:p>
          <a:p>
            <a:pPr marL="285750" lvl="3" indent="-285750" fontAlgn="base">
              <a:buFont typeface="Arial" panose="020B0604020202020204" pitchFamily="34" charset="0"/>
              <a:buChar char="•"/>
            </a:pPr>
            <a:r>
              <a:rPr lang="en-US" sz="2400" dirty="0" smtClean="0"/>
              <a:t>Shod feet (a ready messenger)</a:t>
            </a:r>
          </a:p>
          <a:p>
            <a:pPr lvl="3" fontAlgn="base"/>
            <a:r>
              <a:rPr lang="en-US" sz="2400" i="1" dirty="0" err="1"/>
              <a:t>Eph</a:t>
            </a:r>
            <a:r>
              <a:rPr lang="en-US" sz="2400" i="1" dirty="0"/>
              <a:t> 6:14 Stand therefore, having your loins girt about with truth, and having on the breastplate of righteousness; </a:t>
            </a:r>
            <a:r>
              <a:rPr lang="en-US" sz="2400" i="1" dirty="0" smtClean="0"/>
              <a:t>15 </a:t>
            </a:r>
            <a:r>
              <a:rPr lang="en-US" sz="2400" i="1" dirty="0"/>
              <a:t>And your feet shod with the preparation of the gospel of peace;</a:t>
            </a:r>
            <a:endParaRPr lang="en-US" sz="2400" dirty="0" smtClean="0"/>
          </a:p>
          <a:p>
            <a:pPr lvl="3" fontAlgn="base"/>
            <a:endParaRPr lang="en-US" sz="24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515866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124754"/>
          </a:xfrm>
          <a:prstGeom prst="rect">
            <a:avLst/>
          </a:prstGeom>
          <a:noFill/>
        </p:spPr>
        <p:txBody>
          <a:bodyPr wrap="square" rtlCol="0">
            <a:spAutoFit/>
          </a:bodyPr>
          <a:lstStyle/>
          <a:p>
            <a:endParaRPr lang="en-US" sz="4000" b="1" dirty="0" smtClean="0"/>
          </a:p>
          <a:p>
            <a:endParaRPr lang="en-US" sz="4000" b="1" dirty="0"/>
          </a:p>
          <a:p>
            <a:endParaRPr lang="en-US" sz="4000" b="1" dirty="0" smtClean="0"/>
          </a:p>
          <a:p>
            <a:endParaRPr lang="en-US" sz="4000" b="1" dirty="0"/>
          </a:p>
          <a:p>
            <a:r>
              <a:rPr lang="en-US" sz="4000" b="1" dirty="0" smtClean="0"/>
              <a:t>Key Point #6 : </a:t>
            </a:r>
            <a:r>
              <a:rPr lang="en-US" sz="4000" b="1" dirty="0"/>
              <a:t>A prepared disciple is dependent on God’s Word and is going out to deliver it.</a:t>
            </a:r>
            <a:endParaRPr lang="en-US" sz="40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427134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324535"/>
          </a:xfrm>
          <a:prstGeom prst="rect">
            <a:avLst/>
          </a:prstGeom>
          <a:noFill/>
        </p:spPr>
        <p:txBody>
          <a:bodyPr wrap="square" rtlCol="0">
            <a:spAutoFit/>
          </a:bodyPr>
          <a:lstStyle/>
          <a:p>
            <a:r>
              <a:rPr lang="en-US" sz="2800" dirty="0"/>
              <a:t>The calling requires </a:t>
            </a:r>
            <a:r>
              <a:rPr lang="en-US" sz="2800" dirty="0" smtClean="0"/>
              <a:t>a </a:t>
            </a:r>
            <a:r>
              <a:rPr lang="en-US" sz="2800" b="1" u="sng" dirty="0" smtClean="0"/>
              <a:t>Plan</a:t>
            </a:r>
          </a:p>
          <a:p>
            <a:endParaRPr lang="en-US" sz="4000" dirty="0"/>
          </a:p>
          <a:p>
            <a:r>
              <a:rPr lang="en-US" sz="2000" i="1" dirty="0"/>
              <a:t>10 And he said unto them, In what place </a:t>
            </a:r>
            <a:r>
              <a:rPr lang="en-US" sz="2000" i="1" dirty="0" err="1"/>
              <a:t>soever</a:t>
            </a:r>
            <a:r>
              <a:rPr lang="en-US" sz="2000" i="1" dirty="0"/>
              <a:t> ye enter into an house, there abide till ye depart from that place. 11 And whosoever shall not receive you, nor hear you, when ye depart thence, shake off the dust under your feet for a testimony against them. Verily I say unto you, It shall be more tolerable for Sodom and </a:t>
            </a:r>
            <a:r>
              <a:rPr lang="en-US" sz="2000" i="1" dirty="0" err="1"/>
              <a:t>Gomorrha</a:t>
            </a:r>
            <a:r>
              <a:rPr lang="en-US" sz="2000" i="1" dirty="0"/>
              <a:t> in the day of judgment, than for that city. </a:t>
            </a:r>
            <a:endParaRPr lang="en-US" sz="2000" dirty="0"/>
          </a:p>
          <a:p>
            <a:r>
              <a:rPr lang="en-US" sz="4000" dirty="0"/>
              <a:t/>
            </a:r>
            <a:br>
              <a:rPr lang="en-US" sz="4000" dirty="0"/>
            </a:b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1251398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247864"/>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#7 : </a:t>
            </a:r>
            <a:r>
              <a:rPr lang="en-US" sz="3600" b="1" dirty="0"/>
              <a:t>A disciple makes time for faithful men and women, not unfaithful men and women</a:t>
            </a:r>
            <a:r>
              <a:rPr lang="en-US" sz="4000" dirty="0"/>
              <a:t/>
            </a:r>
            <a:br>
              <a:rPr lang="en-US" sz="4000" dirty="0"/>
            </a:b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4606179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324535"/>
          </a:xfrm>
          <a:prstGeom prst="rect">
            <a:avLst/>
          </a:prstGeom>
          <a:noFill/>
        </p:spPr>
        <p:txBody>
          <a:bodyPr wrap="square" rtlCol="0">
            <a:spAutoFit/>
          </a:bodyPr>
          <a:lstStyle/>
          <a:p>
            <a:r>
              <a:rPr lang="en-US" sz="2800" dirty="0"/>
              <a:t>The calling requires </a:t>
            </a:r>
            <a:r>
              <a:rPr lang="en-US" sz="2800" dirty="0" smtClean="0"/>
              <a:t>a </a:t>
            </a:r>
            <a:r>
              <a:rPr lang="en-US" sz="2800" b="1" u="sng" dirty="0" smtClean="0"/>
              <a:t>Purpose</a:t>
            </a:r>
          </a:p>
          <a:p>
            <a:endParaRPr lang="en-US" sz="4000" dirty="0"/>
          </a:p>
          <a:p>
            <a:r>
              <a:rPr lang="en-US" sz="2000" i="1" dirty="0"/>
              <a:t>10 And he said unto them, In what place </a:t>
            </a:r>
            <a:r>
              <a:rPr lang="en-US" sz="2000" i="1" dirty="0" err="1"/>
              <a:t>soever</a:t>
            </a:r>
            <a:r>
              <a:rPr lang="en-US" sz="2000" i="1" dirty="0"/>
              <a:t> ye enter into an house, there abide till ye depart from that place. 11 And whosoever shall not receive you, nor hear you, when ye depart thence, shake off the dust under your feet for a testimony against them. Verily I say unto you, It shall be more tolerable for Sodom and </a:t>
            </a:r>
            <a:r>
              <a:rPr lang="en-US" sz="2000" i="1" dirty="0" err="1"/>
              <a:t>Gomorrha</a:t>
            </a:r>
            <a:r>
              <a:rPr lang="en-US" sz="2000" i="1" dirty="0"/>
              <a:t> in the day of judgment, than for that city. </a:t>
            </a:r>
            <a:endParaRPr lang="en-US" sz="2000" dirty="0"/>
          </a:p>
          <a:p>
            <a:r>
              <a:rPr lang="en-US" sz="4000" dirty="0"/>
              <a:t/>
            </a:r>
            <a:br>
              <a:rPr lang="en-US" sz="4000" dirty="0"/>
            </a:b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89022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472" y="650929"/>
            <a:ext cx="8663552" cy="5940088"/>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#7 : </a:t>
            </a:r>
            <a:r>
              <a:rPr lang="en-US" sz="4000" b="1" dirty="0" smtClean="0"/>
              <a:t>A </a:t>
            </a:r>
            <a:r>
              <a:rPr lang="en-US" sz="4000" b="1" dirty="0"/>
              <a:t>disciple preaches </a:t>
            </a:r>
            <a:r>
              <a:rPr lang="en-US" sz="4000" b="1" dirty="0" smtClean="0"/>
              <a:t>repentance</a:t>
            </a:r>
            <a:r>
              <a:rPr lang="en-US" sz="4000" dirty="0"/>
              <a:t/>
            </a:r>
            <a:br>
              <a:rPr lang="en-US" sz="4000" dirty="0"/>
            </a:br>
            <a:r>
              <a:rPr lang="en-US" sz="4000" dirty="0" smtClean="0"/>
              <a:t/>
            </a:r>
            <a:br>
              <a:rPr lang="en-US" sz="4000" dirty="0" smtClean="0"/>
            </a:br>
            <a:endParaRPr lang="en-US" sz="4000" dirty="0" smtClean="0"/>
          </a:p>
          <a:p>
            <a:r>
              <a:rPr lang="en-US" sz="2000" dirty="0"/>
              <a:t/>
            </a:r>
            <a:br>
              <a:rPr lang="en-US" sz="2000" dirty="0"/>
            </a:br>
            <a:endParaRPr lang="en-US" sz="2000" dirty="0"/>
          </a:p>
        </p:txBody>
      </p:sp>
    </p:spTree>
    <p:extLst>
      <p:ext uri="{BB962C8B-B14F-4D97-AF65-F5344CB8AC3E}">
        <p14:creationId xmlns:p14="http://schemas.microsoft.com/office/powerpoint/2010/main" val="17831169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472" y="-480447"/>
            <a:ext cx="8663552" cy="6370975"/>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200" b="1" dirty="0"/>
              <a:t>Are you a disciple of Christ?</a:t>
            </a:r>
            <a:endParaRPr lang="en-US" sz="3200" dirty="0"/>
          </a:p>
          <a:p>
            <a:r>
              <a:rPr lang="en-US" sz="3600" dirty="0"/>
              <a:t/>
            </a:r>
            <a:br>
              <a:rPr lang="en-US" sz="3600" dirty="0"/>
            </a:br>
            <a:r>
              <a:rPr lang="en-US" sz="4000" dirty="0"/>
              <a:t/>
            </a:r>
            <a:br>
              <a:rPr lang="en-US" sz="4000" dirty="0"/>
            </a:br>
            <a:r>
              <a:rPr lang="en-US" sz="4000" dirty="0" smtClean="0"/>
              <a:t/>
            </a:r>
            <a:br>
              <a:rPr lang="en-US" sz="4000" dirty="0" smtClean="0"/>
            </a:br>
            <a:endParaRPr lang="en-US" sz="4000" dirty="0" smtClean="0"/>
          </a:p>
          <a:p>
            <a:r>
              <a:rPr lang="en-US" sz="2000" dirty="0"/>
              <a:t/>
            </a:r>
            <a:br>
              <a:rPr lang="en-US" sz="2000" dirty="0"/>
            </a:br>
            <a:endParaRPr lang="en-US" sz="2000" dirty="0"/>
          </a:p>
        </p:txBody>
      </p:sp>
    </p:spTree>
    <p:extLst>
      <p:ext uri="{BB962C8B-B14F-4D97-AF65-F5344CB8AC3E}">
        <p14:creationId xmlns:p14="http://schemas.microsoft.com/office/powerpoint/2010/main" val="6075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55641"/>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r>
              <a:rPr lang="en-US" sz="3600" b="1" dirty="0" smtClean="0"/>
              <a:t>Key </a:t>
            </a:r>
            <a:r>
              <a:rPr lang="en-US" sz="3600" b="1" dirty="0"/>
              <a:t>Point 1: When we fear the world, we forget God’s strength</a:t>
            </a:r>
          </a:p>
          <a:p>
            <a:r>
              <a:rPr lang="en-US" sz="3600" b="1" dirty="0"/>
              <a:t/>
            </a:r>
            <a:br>
              <a:rPr lang="en-US" sz="3600" b="1"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934226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969" y="309966"/>
            <a:ext cx="8663552" cy="6001643"/>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r>
              <a:rPr lang="en-US" sz="3600" b="1" dirty="0"/>
              <a:t>Key Point 2: God will chastise us for our fears and idolatry</a:t>
            </a:r>
            <a:br>
              <a:rPr lang="en-US" sz="3600" b="1"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3909517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708981"/>
          </a:xfrm>
          <a:prstGeom prst="rect">
            <a:avLst/>
          </a:prstGeom>
          <a:noFill/>
        </p:spPr>
        <p:txBody>
          <a:bodyPr wrap="square" rtlCol="0">
            <a:spAutoFit/>
          </a:bodyPr>
          <a:lstStyle/>
          <a:p>
            <a:r>
              <a:rPr lang="en-US" sz="2800" dirty="0" smtClean="0"/>
              <a:t>Their chastisement…</a:t>
            </a:r>
          </a:p>
          <a:p>
            <a:pPr marL="514350" indent="-514350">
              <a:buAutoNum type="arabicParenR"/>
            </a:pPr>
            <a:r>
              <a:rPr lang="en-US" sz="2800" dirty="0" smtClean="0"/>
              <a:t>Oppressed </a:t>
            </a:r>
          </a:p>
          <a:p>
            <a:r>
              <a:rPr lang="en-US" sz="2400" i="1" dirty="0"/>
              <a:t>2 And the hand of Midian prevailed against Israel: [and] because of the Midianites the children of Israel made them the dens which [are] in the mountains, and caves, and strong holds. </a:t>
            </a:r>
            <a:endParaRPr lang="en-US" sz="2400" dirty="0"/>
          </a:p>
          <a:p>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24547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509200"/>
          </a:xfrm>
          <a:prstGeom prst="rect">
            <a:avLst/>
          </a:prstGeom>
          <a:noFill/>
        </p:spPr>
        <p:txBody>
          <a:bodyPr wrap="square" rtlCol="0">
            <a:spAutoFit/>
          </a:bodyPr>
          <a:lstStyle/>
          <a:p>
            <a:r>
              <a:rPr lang="en-US" sz="2800" dirty="0" smtClean="0"/>
              <a:t>Their chastisement…</a:t>
            </a:r>
          </a:p>
          <a:p>
            <a:pPr marL="514350" indent="-514350">
              <a:buAutoNum type="arabicParenR"/>
            </a:pPr>
            <a:r>
              <a:rPr lang="en-US" sz="2800" dirty="0" smtClean="0"/>
              <a:t>Oppressed </a:t>
            </a:r>
          </a:p>
          <a:p>
            <a:pPr marL="514350" indent="-514350">
              <a:buAutoNum type="arabicParenR"/>
            </a:pPr>
            <a:r>
              <a:rPr lang="en-US" sz="2800" dirty="0" smtClean="0"/>
              <a:t>Out of Food</a:t>
            </a:r>
          </a:p>
          <a:p>
            <a:r>
              <a:rPr lang="en-US" sz="2400" i="1" dirty="0"/>
              <a:t>3 And [so] it was, when Israel had sown, that the Midianites came up, and the Amalekites, and the children of the east, even they came up against them; 4 And they encamped against them, and destroyed the increase of the earth, till thou come unto Gaza, and left no sustenance for Israel, neither sheep, nor ox, nor ass. </a:t>
            </a:r>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63850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770537"/>
          </a:xfrm>
          <a:prstGeom prst="rect">
            <a:avLst/>
          </a:prstGeom>
          <a:noFill/>
        </p:spPr>
        <p:txBody>
          <a:bodyPr wrap="square" rtlCol="0">
            <a:spAutoFit/>
          </a:bodyPr>
          <a:lstStyle/>
          <a:p>
            <a:r>
              <a:rPr lang="en-US" sz="2800" dirty="0" smtClean="0"/>
              <a:t>Their chastisement…</a:t>
            </a:r>
          </a:p>
          <a:p>
            <a:pPr marL="514350" indent="-514350">
              <a:buAutoNum type="arabicParenR"/>
            </a:pPr>
            <a:r>
              <a:rPr lang="en-US" sz="2800" dirty="0" smtClean="0"/>
              <a:t>Oppressed </a:t>
            </a:r>
          </a:p>
          <a:p>
            <a:pPr marL="514350" indent="-514350">
              <a:buAutoNum type="arabicParenR"/>
            </a:pPr>
            <a:r>
              <a:rPr lang="en-US" sz="2800" dirty="0" smtClean="0"/>
              <a:t>Out of Food</a:t>
            </a:r>
          </a:p>
          <a:p>
            <a:pPr marL="514350" indent="-514350">
              <a:buAutoNum type="arabicParenR"/>
            </a:pPr>
            <a:r>
              <a:rPr lang="en-US" sz="2800" dirty="0" smtClean="0"/>
              <a:t>Overwhelmed</a:t>
            </a:r>
          </a:p>
          <a:p>
            <a:r>
              <a:rPr lang="en-US" sz="2400" i="1" dirty="0"/>
              <a:t>5 For they came up with their cattle and their tents, and they came as grasshoppers for multitude; [for] both they and their camels were without number: and they entered into the land to destroy it.</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598378979"/>
      </p:ext>
    </p:extLst>
  </p:cSld>
  <p:clrMapOvr>
    <a:masterClrMapping/>
  </p:clrMapOvr>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2910</Words>
  <Application>Microsoft Office PowerPoint</Application>
  <PresentationFormat>On-screen Show (16:9)</PresentationFormat>
  <Paragraphs>268</Paragraphs>
  <Slides>46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Oswald</vt:lpstr>
      <vt:lpstr>Arial</vt:lpstr>
      <vt:lpstr>Source Code Pro</vt:lpstr>
      <vt:lpstr>modern-writer</vt:lpstr>
      <vt:lpstr>Reforming Our Worship  for the Sake of Revival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the Church</dc:title>
  <dc:creator>Brandon Briscoe</dc:creator>
  <cp:lastModifiedBy>LFBI</cp:lastModifiedBy>
  <cp:revision>20</cp:revision>
  <dcterms:modified xsi:type="dcterms:W3CDTF">2017-10-26T05:42:41Z</dcterms:modified>
</cp:coreProperties>
</file>