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4" r:id="rId2"/>
    <p:sldId id="668" r:id="rId3"/>
    <p:sldId id="666" r:id="rId4"/>
    <p:sldId id="670" r:id="rId5"/>
    <p:sldId id="671" r:id="rId6"/>
    <p:sldId id="672" r:id="rId7"/>
    <p:sldId id="673" r:id="rId8"/>
    <p:sldId id="661" r:id="rId9"/>
    <p:sldId id="674" r:id="rId10"/>
    <p:sldId id="675" r:id="rId11"/>
    <p:sldId id="676" r:id="rId12"/>
    <p:sldId id="677" r:id="rId13"/>
    <p:sldId id="678" r:id="rId14"/>
    <p:sldId id="679" r:id="rId15"/>
    <p:sldId id="680" r:id="rId16"/>
    <p:sldId id="681" r:id="rId17"/>
    <p:sldId id="682" r:id="rId18"/>
    <p:sldId id="683" r:id="rId19"/>
    <p:sldId id="684" r:id="rId20"/>
    <p:sldId id="685" r:id="rId21"/>
    <p:sldId id="686" r:id="rId22"/>
    <p:sldId id="687" r:id="rId23"/>
    <p:sldId id="688" r:id="rId24"/>
    <p:sldId id="690" r:id="rId25"/>
    <p:sldId id="691" r:id="rId26"/>
    <p:sldId id="689" r:id="rId27"/>
    <p:sldId id="692"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41" d="100"/>
          <a:sy n="41" d="100"/>
        </p:scale>
        <p:origin x="54" y="6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10/29/2017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85015"/>
            <a:ext cx="8211824" cy="3821452"/>
          </a:xfrm>
        </p:spPr>
        <p:txBody>
          <a:bodyPr>
            <a:noAutofit/>
          </a:bodyPr>
          <a:lstStyle/>
          <a:p>
            <a:r>
              <a:rPr lang="en-US" dirty="0"/>
              <a:t>The </a:t>
            </a:r>
            <a:r>
              <a:rPr lang="en-US" dirty="0" smtClean="0"/>
              <a:t>question of Romans 9 is</a:t>
            </a:r>
            <a:r>
              <a:rPr lang="en-US" b="1" i="1" dirty="0" smtClean="0"/>
              <a:t> </a:t>
            </a:r>
          </a:p>
          <a:p>
            <a:r>
              <a:rPr lang="en-US" b="1" i="1" dirty="0" smtClean="0"/>
              <a:t>“</a:t>
            </a:r>
            <a:r>
              <a:rPr lang="en-US" b="1" i="1" dirty="0"/>
              <a:t>H</a:t>
            </a:r>
            <a:r>
              <a:rPr lang="en-US" b="1" i="1" dirty="0" smtClean="0"/>
              <a:t>as </a:t>
            </a:r>
            <a:r>
              <a:rPr lang="en-US" b="1" i="1" dirty="0"/>
              <a:t>God kept his promise to Israel in light of Gentile salvation?”</a:t>
            </a:r>
            <a:endParaRPr lang="en-US" sz="2000" dirty="0"/>
          </a:p>
          <a:p>
            <a:r>
              <a:rPr lang="en-US" sz="2000" dirty="0"/>
              <a:t/>
            </a:r>
            <a:br>
              <a:rPr lang="en-US" sz="2000" dirty="0"/>
            </a:br>
            <a:r>
              <a:rPr lang="en-US" sz="2000" dirty="0"/>
              <a:t/>
            </a:r>
            <a:br>
              <a:rPr lang="en-US" sz="2000" dirty="0"/>
            </a:br>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smtClean="0"/>
              <a:t>Review</a:t>
            </a:r>
            <a:endParaRPr lang="en-US" sz="2400" b="1" dirty="0"/>
          </a:p>
        </p:txBody>
      </p:sp>
    </p:spTree>
    <p:extLst>
      <p:ext uri="{BB962C8B-B14F-4D97-AF65-F5344CB8AC3E}">
        <p14:creationId xmlns:p14="http://schemas.microsoft.com/office/powerpoint/2010/main" val="3419879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66519"/>
            <a:ext cx="8160063" cy="4354160"/>
          </a:xfrm>
        </p:spPr>
        <p:txBody>
          <a:bodyPr>
            <a:noAutofit/>
          </a:bodyPr>
          <a:lstStyle/>
          <a:p>
            <a:pPr algn="l"/>
            <a:endParaRPr lang="en-US" sz="4000" b="1" dirty="0" smtClean="0"/>
          </a:p>
          <a:p>
            <a:pPr algn="l"/>
            <a:r>
              <a:rPr lang="en-US" b="1" u="sng" dirty="0"/>
              <a:t>A Question of Fear</a:t>
            </a:r>
            <a:endParaRPr lang="en-US" sz="4000" dirty="0"/>
          </a:p>
          <a:p>
            <a:pPr algn="l"/>
            <a:r>
              <a:rPr lang="en-US" i="1" dirty="0"/>
              <a:t>Rom 9:19 Thou wilt say then unto me, Why doth he yet find fault? For who hath resisted his will? </a:t>
            </a:r>
            <a:endParaRPr lang="en-US" i="1" dirty="0" smtClean="0"/>
          </a:p>
          <a:p>
            <a:pPr algn="l"/>
            <a:endParaRPr lang="en-US" i="1" dirty="0"/>
          </a:p>
          <a:p>
            <a:pPr algn="l"/>
            <a:r>
              <a:rPr lang="en-US" b="1" u="sng" dirty="0" smtClean="0"/>
              <a:t>Their potential concern </a:t>
            </a:r>
            <a:r>
              <a:rPr lang="en-US" b="1" u="sng" dirty="0"/>
              <a:t>is that God has hardened the hearts of the </a:t>
            </a:r>
            <a:r>
              <a:rPr lang="en-US" b="1" u="sng" dirty="0" smtClean="0"/>
              <a:t>Nation </a:t>
            </a:r>
            <a:r>
              <a:rPr lang="en-US" b="1" u="sng" dirty="0"/>
              <a:t>of Israel, just like </a:t>
            </a:r>
            <a:r>
              <a:rPr lang="en-US" b="1" u="sng" dirty="0" smtClean="0"/>
              <a:t>Pharaoh’s. That God has abandoned them on </a:t>
            </a:r>
            <a:r>
              <a:rPr lang="en-US" b="1" u="sng" dirty="0"/>
              <a:t>a whim.</a:t>
            </a:r>
            <a:endParaRPr lang="en-US" dirty="0"/>
          </a:p>
          <a:p>
            <a:pPr algn="l"/>
            <a:endParaRPr lang="en-US" i="1" dirty="0" smtClean="0"/>
          </a:p>
          <a:p>
            <a:pPr algn="l"/>
            <a:endParaRPr lang="en-US" sz="4000" dirty="0"/>
          </a:p>
          <a:p>
            <a:pPr algn="l"/>
            <a:r>
              <a:rPr lang="en-US" sz="4000" dirty="0"/>
              <a:t/>
            </a:r>
            <a:br>
              <a:rPr lang="en-US" sz="4000" dirty="0"/>
            </a:br>
            <a:r>
              <a:rPr lang="en-US" dirty="0"/>
              <a:t/>
            </a:r>
            <a:br>
              <a:rPr lang="en-US" dirty="0"/>
            </a:br>
            <a:endParaRPr lang="en-US" sz="3200" b="1" dirty="0"/>
          </a:p>
        </p:txBody>
      </p:sp>
    </p:spTree>
    <p:extLst>
      <p:ext uri="{BB962C8B-B14F-4D97-AF65-F5344CB8AC3E}">
        <p14:creationId xmlns:p14="http://schemas.microsoft.com/office/powerpoint/2010/main" val="225606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032566"/>
            <a:ext cx="8160063" cy="4354160"/>
          </a:xfrm>
        </p:spPr>
        <p:txBody>
          <a:bodyPr>
            <a:noAutofit/>
          </a:bodyPr>
          <a:lstStyle/>
          <a:p>
            <a:pPr algn="l"/>
            <a:endParaRPr lang="en-US" sz="4000" b="1" dirty="0" smtClean="0"/>
          </a:p>
          <a:p>
            <a:pPr algn="l"/>
            <a:r>
              <a:rPr lang="en-US" b="1" u="sng" dirty="0" smtClean="0"/>
              <a:t>It Began With Israel’s Rejection</a:t>
            </a:r>
            <a:endParaRPr lang="en-US" sz="4000" dirty="0"/>
          </a:p>
          <a:p>
            <a:pPr algn="l"/>
            <a:r>
              <a:rPr lang="en-US" i="1" dirty="0"/>
              <a:t>20 Nay but, O man, who art thou that </a:t>
            </a:r>
            <a:r>
              <a:rPr lang="en-US" i="1" dirty="0" err="1"/>
              <a:t>repliest</a:t>
            </a:r>
            <a:r>
              <a:rPr lang="en-US" i="1" dirty="0"/>
              <a:t> against God? Shall the thing formed say to him that formed [it], Why hast thou made me thus? 21  Hath not the potter power over the clay, of the same lump to make one vessel unto </a:t>
            </a:r>
            <a:r>
              <a:rPr lang="en-US" i="1" dirty="0" err="1"/>
              <a:t>honour</a:t>
            </a:r>
            <a:r>
              <a:rPr lang="en-US" i="1" dirty="0"/>
              <a:t>, and another unto </a:t>
            </a:r>
            <a:r>
              <a:rPr lang="en-US" i="1" dirty="0" err="1"/>
              <a:t>dishonour</a:t>
            </a:r>
            <a:r>
              <a:rPr lang="en-US" i="1" dirty="0"/>
              <a:t>? </a:t>
            </a:r>
            <a:endParaRPr lang="en-US" i="1" dirty="0" smtClean="0"/>
          </a:p>
          <a:p>
            <a:pPr algn="l"/>
            <a:endParaRPr lang="en-US" sz="4000" dirty="0"/>
          </a:p>
          <a:p>
            <a:pPr algn="l"/>
            <a:r>
              <a:rPr lang="en-US" sz="4000" dirty="0"/>
              <a:t/>
            </a:r>
            <a:br>
              <a:rPr lang="en-US" sz="4000" dirty="0"/>
            </a:br>
            <a:r>
              <a:rPr lang="en-US" dirty="0"/>
              <a:t/>
            </a:r>
            <a:br>
              <a:rPr lang="en-US" dirty="0"/>
            </a:br>
            <a:endParaRPr lang="en-US" sz="3200" b="1" dirty="0"/>
          </a:p>
        </p:txBody>
      </p:sp>
    </p:spTree>
    <p:extLst>
      <p:ext uri="{BB962C8B-B14F-4D97-AF65-F5344CB8AC3E}">
        <p14:creationId xmlns:p14="http://schemas.microsoft.com/office/powerpoint/2010/main" val="395490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r>
              <a:rPr lang="en-US" sz="4000" b="1" dirty="0" smtClean="0"/>
              <a:t>KEY POINT</a:t>
            </a:r>
          </a:p>
          <a:p>
            <a:pPr algn="l"/>
            <a:r>
              <a:rPr lang="en-US" b="1" dirty="0" smtClean="0"/>
              <a:t>Loneliness</a:t>
            </a:r>
            <a:r>
              <a:rPr lang="en-US" b="1" dirty="0"/>
              <a:t>, rejection and occasionally death are premiums </a:t>
            </a:r>
            <a:r>
              <a:rPr lang="en-US" b="1"/>
              <a:t>of </a:t>
            </a:r>
            <a:r>
              <a:rPr lang="en-US" b="1" smtClean="0"/>
              <a:t>a </a:t>
            </a:r>
            <a:r>
              <a:rPr lang="en-US" b="1" dirty="0"/>
              <a:t>Christ follower.</a:t>
            </a:r>
            <a:r>
              <a:rPr lang="en-US" dirty="0"/>
              <a:t/>
            </a:r>
            <a:br>
              <a:rPr lang="en-US" dirty="0"/>
            </a:br>
            <a:endParaRPr lang="en-US" sz="3200" b="1" dirty="0"/>
          </a:p>
        </p:txBody>
      </p:sp>
    </p:spTree>
    <p:extLst>
      <p:ext uri="{BB962C8B-B14F-4D97-AF65-F5344CB8AC3E}">
        <p14:creationId xmlns:p14="http://schemas.microsoft.com/office/powerpoint/2010/main" val="426347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1800" b="1" dirty="0" smtClean="0"/>
          </a:p>
          <a:p>
            <a:pPr algn="l"/>
            <a:r>
              <a:rPr lang="en-US" sz="1800" i="1" dirty="0"/>
              <a:t>Act 6:8 And Stephen, full of faith and power, did great wonders and miracles among the people. 9 Then there arose certain of the synagogue, which is called [the synagogue] of the Libertines, and </a:t>
            </a:r>
            <a:r>
              <a:rPr lang="en-US" sz="1800" i="1" dirty="0" err="1"/>
              <a:t>Cyrenians</a:t>
            </a:r>
            <a:r>
              <a:rPr lang="en-US" sz="1800" i="1" dirty="0"/>
              <a:t>, and Alexandrians, and of them of Cilicia and of Asia, disputing with Stephen. 10 And they were not able to resist the wisdom and the spirit by which he </a:t>
            </a:r>
            <a:r>
              <a:rPr lang="en-US" sz="1800" i="1" dirty="0" err="1"/>
              <a:t>spake</a:t>
            </a:r>
            <a:r>
              <a:rPr lang="en-US" sz="1800" i="1" dirty="0"/>
              <a:t>. 11 Then they suborned men, which said, We have heard him speak blasphemous words against Moses, and [against] God. 12 And they stirred up the people, and the elders, and the scribes, and came upon [him], and caught him, and brought [him] to the council, 13 And set up false witnesses, which said, This man </a:t>
            </a:r>
            <a:r>
              <a:rPr lang="en-US" sz="1800" i="1" dirty="0" err="1"/>
              <a:t>ceaseth</a:t>
            </a:r>
            <a:r>
              <a:rPr lang="en-US" sz="1800" i="1" dirty="0"/>
              <a:t> not to speak blasphemous words against this holy place, and the law: 14 For we have heard him say, that this Jesus of Nazareth shall destroy this place, and shall change the customs which Moses delivered us. 15 And all that sat in the council, looking </a:t>
            </a:r>
            <a:r>
              <a:rPr lang="en-US" sz="1800" i="1" dirty="0" err="1"/>
              <a:t>stedfastly</a:t>
            </a:r>
            <a:r>
              <a:rPr lang="en-US" sz="1800" i="1" dirty="0"/>
              <a:t> on him, saw his face as it had been the face of an angel.</a:t>
            </a:r>
            <a:r>
              <a:rPr lang="en-US" dirty="0"/>
              <a:t/>
            </a:r>
            <a:br>
              <a:rPr lang="en-US" dirty="0"/>
            </a:br>
            <a:endParaRPr lang="en-US" sz="3200" b="1" dirty="0"/>
          </a:p>
        </p:txBody>
      </p:sp>
    </p:spTree>
    <p:extLst>
      <p:ext uri="{BB962C8B-B14F-4D97-AF65-F5344CB8AC3E}">
        <p14:creationId xmlns:p14="http://schemas.microsoft.com/office/powerpoint/2010/main" val="286959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1800" b="1" dirty="0" smtClean="0"/>
          </a:p>
          <a:p>
            <a:pPr algn="l"/>
            <a:r>
              <a:rPr lang="en-US" sz="1800" i="1" dirty="0"/>
              <a:t>Act 7:11 Then said the high priest, Are these things so? 2 And he said, Men, brethren, and fathers, hearken; The God of glory appeared unto our father Abraham, when he was in Mesopotamia, before he dwelt in </a:t>
            </a:r>
            <a:r>
              <a:rPr lang="en-US" sz="1800" i="1" dirty="0" err="1"/>
              <a:t>Charran</a:t>
            </a:r>
            <a:r>
              <a:rPr lang="en-US" sz="1800" i="1" dirty="0"/>
              <a:t>, 3 And said unto him, Get thee out of thy country, and from thy kindred, and come into the land which I shall shew thee.</a:t>
            </a:r>
            <a:r>
              <a:rPr lang="en-US" dirty="0"/>
              <a:t/>
            </a:r>
            <a:br>
              <a:rPr lang="en-US" dirty="0"/>
            </a:br>
            <a:endParaRPr lang="en-US" sz="3200" b="1" dirty="0"/>
          </a:p>
        </p:txBody>
      </p:sp>
    </p:spTree>
    <p:extLst>
      <p:ext uri="{BB962C8B-B14F-4D97-AF65-F5344CB8AC3E}">
        <p14:creationId xmlns:p14="http://schemas.microsoft.com/office/powerpoint/2010/main" val="80509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1600" b="1" dirty="0" smtClean="0"/>
          </a:p>
          <a:p>
            <a:pPr algn="l"/>
            <a:r>
              <a:rPr lang="en-US" sz="1600" i="1" dirty="0" smtClean="0"/>
              <a:t>Act 7:51 </a:t>
            </a:r>
            <a:r>
              <a:rPr lang="en-US" sz="1600" i="1" dirty="0"/>
              <a:t>Ye </a:t>
            </a:r>
            <a:r>
              <a:rPr lang="en-US" sz="1600" i="1" dirty="0" err="1"/>
              <a:t>stiffnecked</a:t>
            </a:r>
            <a:r>
              <a:rPr lang="en-US" sz="1600" i="1" dirty="0"/>
              <a:t> and uncircumcised in heart and ears, ye do always resist the Holy Ghost: as your fathers [did], so [do] ye. 52 Which of the prophets have not your fathers persecuted? and they have slain them which shewed before of the coming of the Just One; of whom ye have been now the betrayers and murderers: 53 Who have received the law by the disposition of angels, and have not kept [it]. 54 When they heard these things, they were cut to the heart, and they gnashed on him with [their] teeth. 55 But he, being full of the Holy Ghost, looked up </a:t>
            </a:r>
            <a:r>
              <a:rPr lang="en-US" sz="1600" i="1" dirty="0" err="1"/>
              <a:t>stedfastly</a:t>
            </a:r>
            <a:r>
              <a:rPr lang="en-US" sz="1600" i="1" dirty="0"/>
              <a:t> into heaven, and saw the glory of God, and Jesus standing on the right hand of God, 56 And said, Behold, I see the heavens opened, and the Son of man standing on the right hand of God. 57 Then they cried out with a loud voice, and stopped their ears, and ran upon him with one accord, 58 And cast [him] out of the city, and stoned [him]: and the witnesses laid down their clothes at a young man's feet, whose name was Saul. 59 And they stoned Stephen, calling upon [God], and saying, Lord Jesus, receive my spirit. 60 And he kneeled down, and cried with a loud voice, Lord, lay not this sin to their charge. And when he had said this, he fell asleep.</a:t>
            </a:r>
            <a:endParaRPr lang="en-US" sz="1600" dirty="0"/>
          </a:p>
          <a:p>
            <a:pPr algn="l"/>
            <a:r>
              <a:rPr lang="en-US" sz="1600" dirty="0"/>
              <a:t/>
            </a:r>
            <a:br>
              <a:rPr lang="en-US" sz="1600" dirty="0"/>
            </a:br>
            <a:r>
              <a:rPr lang="en-US" sz="1600" dirty="0"/>
              <a:t/>
            </a:r>
            <a:br>
              <a:rPr lang="en-US" sz="1600" dirty="0"/>
            </a:br>
            <a:endParaRPr lang="en-US" sz="1600" b="1" dirty="0"/>
          </a:p>
        </p:txBody>
      </p:sp>
    </p:spTree>
    <p:extLst>
      <p:ext uri="{BB962C8B-B14F-4D97-AF65-F5344CB8AC3E}">
        <p14:creationId xmlns:p14="http://schemas.microsoft.com/office/powerpoint/2010/main" val="349024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1800" b="1" dirty="0" smtClean="0"/>
          </a:p>
          <a:p>
            <a:pPr algn="l"/>
            <a:r>
              <a:rPr lang="en-US" sz="1800" i="1" dirty="0" smtClean="0"/>
              <a:t>Act 8:1 </a:t>
            </a:r>
            <a:r>
              <a:rPr lang="en-US" sz="1800" i="1" dirty="0"/>
              <a:t>And Saul was consenting unto his death. And at that time there was a great persecution against the church which was at Jerusalem; and they were all scattered abroad throughout the regions of Judaea and Samaria, except the apostles. 2 And devout men carried Stephen [to his burial], and made great lamentation over him. 3 As for Saul, he made </a:t>
            </a:r>
            <a:r>
              <a:rPr lang="en-US" sz="1800" i="1" dirty="0" err="1"/>
              <a:t>havock</a:t>
            </a:r>
            <a:r>
              <a:rPr lang="en-US" sz="1800" i="1" dirty="0"/>
              <a:t> of the church, entering into every house, and haling men and women committed [them] to prison. 4 Therefore they that were scattered abroad went every where preaching the word.</a:t>
            </a:r>
            <a:r>
              <a:rPr lang="en-US" sz="1800" dirty="0"/>
              <a:t/>
            </a:r>
            <a:br>
              <a:rPr lang="en-US" sz="1800" dirty="0"/>
            </a:br>
            <a:r>
              <a:rPr lang="en-US" sz="1800" dirty="0"/>
              <a:t/>
            </a:r>
            <a:br>
              <a:rPr lang="en-US" sz="1800" dirty="0"/>
            </a:br>
            <a:endParaRPr lang="en-US" sz="1800" b="1" dirty="0"/>
          </a:p>
        </p:txBody>
      </p:sp>
    </p:spTree>
    <p:extLst>
      <p:ext uri="{BB962C8B-B14F-4D97-AF65-F5344CB8AC3E}">
        <p14:creationId xmlns:p14="http://schemas.microsoft.com/office/powerpoint/2010/main" val="17147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4000" b="1" dirty="0" smtClean="0"/>
          </a:p>
          <a:p>
            <a:pPr algn="l"/>
            <a:r>
              <a:rPr lang="en-US" b="1" u="sng" dirty="0" smtClean="0"/>
              <a:t>Dishonorable Vessels</a:t>
            </a:r>
            <a:endParaRPr lang="en-US" sz="4000" dirty="0"/>
          </a:p>
          <a:p>
            <a:pPr algn="l"/>
            <a:r>
              <a:rPr lang="en-US" i="1" dirty="0"/>
              <a:t>20b….Shall the thing formed say to him that formed [it], Why hast thou made me thus? 21  Hath not the potter power over the clay, of the same lump to make one vessel unto </a:t>
            </a:r>
            <a:r>
              <a:rPr lang="en-US" i="1" dirty="0" err="1"/>
              <a:t>honour</a:t>
            </a:r>
            <a:r>
              <a:rPr lang="en-US" i="1" dirty="0"/>
              <a:t>, and another unto </a:t>
            </a:r>
            <a:r>
              <a:rPr lang="en-US" i="1" dirty="0" err="1"/>
              <a:t>dishonour</a:t>
            </a:r>
            <a:r>
              <a:rPr lang="en-US" i="1" dirty="0"/>
              <a:t>? </a:t>
            </a:r>
            <a:endParaRPr lang="en-US" sz="4000" dirty="0"/>
          </a:p>
          <a:p>
            <a:pPr algn="l"/>
            <a:r>
              <a:rPr lang="en-US" sz="4000" dirty="0"/>
              <a:t/>
            </a:r>
            <a:br>
              <a:rPr lang="en-US" sz="4000" dirty="0"/>
            </a:br>
            <a:r>
              <a:rPr lang="en-US" dirty="0"/>
              <a:t/>
            </a:r>
            <a:br>
              <a:rPr lang="en-US" dirty="0"/>
            </a:br>
            <a:endParaRPr lang="en-US" sz="3200" b="1" dirty="0"/>
          </a:p>
        </p:txBody>
      </p:sp>
    </p:spTree>
    <p:extLst>
      <p:ext uri="{BB962C8B-B14F-4D97-AF65-F5344CB8AC3E}">
        <p14:creationId xmlns:p14="http://schemas.microsoft.com/office/powerpoint/2010/main" val="2049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4000" b="1" dirty="0" smtClean="0"/>
          </a:p>
          <a:p>
            <a:pPr algn="l"/>
            <a:r>
              <a:rPr lang="en-US" sz="2400" i="1" dirty="0" smtClean="0"/>
              <a:t>2Ti </a:t>
            </a:r>
            <a:r>
              <a:rPr lang="en-US" sz="2400" i="1" dirty="0"/>
              <a:t>2:20 But in a great house there are not only vessels of gold and of silver, but also of wood and of earth; and some to </a:t>
            </a:r>
            <a:r>
              <a:rPr lang="en-US" sz="2400" i="1" dirty="0" err="1"/>
              <a:t>honour</a:t>
            </a:r>
            <a:r>
              <a:rPr lang="en-US" sz="2400" i="1" dirty="0"/>
              <a:t>, and some to </a:t>
            </a:r>
            <a:r>
              <a:rPr lang="en-US" sz="2400" i="1" dirty="0" err="1"/>
              <a:t>dishonour</a:t>
            </a:r>
            <a:r>
              <a:rPr lang="en-US" sz="2400" i="1" dirty="0"/>
              <a:t>. 21 If a man therefore purge himself from these, he shall be a vessel unto </a:t>
            </a:r>
            <a:r>
              <a:rPr lang="en-US" sz="2400" i="1" dirty="0" err="1"/>
              <a:t>honour</a:t>
            </a:r>
            <a:r>
              <a:rPr lang="en-US" sz="2400" i="1" dirty="0"/>
              <a:t>, sanctified, and meet for the master's use, [and] prepared unto every good work.</a:t>
            </a:r>
            <a:r>
              <a:rPr lang="en-US" sz="4000" dirty="0"/>
              <a:t/>
            </a:r>
            <a:br>
              <a:rPr lang="en-US" sz="4000" dirty="0"/>
            </a:br>
            <a:r>
              <a:rPr lang="en-US" dirty="0"/>
              <a:t/>
            </a:r>
            <a:br>
              <a:rPr lang="en-US" dirty="0"/>
            </a:br>
            <a:endParaRPr lang="en-US" sz="3200" b="1" dirty="0"/>
          </a:p>
        </p:txBody>
      </p:sp>
    </p:spTree>
    <p:extLst>
      <p:ext uri="{BB962C8B-B14F-4D97-AF65-F5344CB8AC3E}">
        <p14:creationId xmlns:p14="http://schemas.microsoft.com/office/powerpoint/2010/main" val="80256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59129"/>
            <a:ext cx="8160063" cy="4354160"/>
          </a:xfrm>
        </p:spPr>
        <p:txBody>
          <a:bodyPr>
            <a:noAutofit/>
          </a:bodyPr>
          <a:lstStyle/>
          <a:p>
            <a:pPr algn="l"/>
            <a:endParaRPr lang="en-US" sz="2800" b="1" dirty="0" smtClean="0"/>
          </a:p>
          <a:p>
            <a:pPr algn="l"/>
            <a:r>
              <a:rPr lang="en-US" sz="2800" i="1" dirty="0" smtClean="0"/>
              <a:t>Romans 9:22 </a:t>
            </a:r>
            <a:r>
              <a:rPr lang="en-US" sz="2800" i="1" dirty="0"/>
              <a:t>[What] if God, willing to shew [his] wrath, and to make his power known, </a:t>
            </a:r>
            <a:r>
              <a:rPr lang="en-US" sz="2800" i="1" u="sng" dirty="0"/>
              <a:t>endured with much longsuffering the vessels of wrath fitted to destruction:</a:t>
            </a:r>
            <a:r>
              <a:rPr lang="en-US" sz="2800" i="1" dirty="0"/>
              <a:t> 23 And that he might make known the riches of his glory on the vessels of mercy, which he had afore prepared unto glory, 24  Even us, whom he hath called, not of the Jews only, but also of the Gentiles? </a:t>
            </a:r>
            <a:r>
              <a:rPr lang="en-US" sz="2800" dirty="0"/>
              <a:t/>
            </a:r>
            <a:br>
              <a:rPr lang="en-US" sz="2800" dirty="0"/>
            </a:br>
            <a:r>
              <a:rPr lang="en-US" sz="2800" dirty="0"/>
              <a:t/>
            </a:r>
            <a:br>
              <a:rPr lang="en-US" sz="2800" dirty="0"/>
            </a:br>
            <a:endParaRPr lang="en-US" sz="2800" b="1" dirty="0"/>
          </a:p>
        </p:txBody>
      </p:sp>
    </p:spTree>
    <p:extLst>
      <p:ext uri="{BB962C8B-B14F-4D97-AF65-F5344CB8AC3E}">
        <p14:creationId xmlns:p14="http://schemas.microsoft.com/office/powerpoint/2010/main" val="426663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85015"/>
            <a:ext cx="8211824" cy="3821452"/>
          </a:xfrm>
        </p:spPr>
        <p:txBody>
          <a:bodyPr>
            <a:noAutofit/>
          </a:bodyPr>
          <a:lstStyle/>
          <a:p>
            <a:pPr algn="l"/>
            <a:r>
              <a:rPr lang="en-US" b="1" u="sng" dirty="0" smtClean="0"/>
              <a:t>1) Abraham’s </a:t>
            </a:r>
            <a:r>
              <a:rPr lang="en-US" b="1" u="sng" dirty="0"/>
              <a:t>Faith - 9:6-8</a:t>
            </a:r>
            <a:r>
              <a:rPr lang="en-US" sz="2000" dirty="0"/>
              <a:t/>
            </a:r>
            <a:br>
              <a:rPr lang="en-US" sz="2000" dirty="0"/>
            </a:br>
            <a:r>
              <a:rPr lang="en-US" i="1" dirty="0"/>
              <a:t>Rom 4:3 For what </a:t>
            </a:r>
            <a:r>
              <a:rPr lang="en-US" i="1" dirty="0" err="1"/>
              <a:t>saith</a:t>
            </a:r>
            <a:r>
              <a:rPr lang="en-US" i="1" dirty="0"/>
              <a:t> the scripture? Abraham believed God, and it was counted unto him for righteousness.</a:t>
            </a:r>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endParaRPr lang="en-US" sz="2400" b="1" dirty="0"/>
          </a:p>
        </p:txBody>
      </p:sp>
      <p:sp>
        <p:nvSpPr>
          <p:cNvPr id="4" name="Title 2"/>
          <p:cNvSpPr txBox="1">
            <a:spLocks/>
          </p:cNvSpPr>
          <p:nvPr/>
        </p:nvSpPr>
        <p:spPr>
          <a:xfrm rot="21440812">
            <a:off x="1327222" y="-199806"/>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smtClean="0"/>
              <a:t>Review</a:t>
            </a:r>
            <a:endParaRPr lang="en-US" sz="2400" b="1" dirty="0"/>
          </a:p>
        </p:txBody>
      </p:sp>
    </p:spTree>
    <p:extLst>
      <p:ext uri="{BB962C8B-B14F-4D97-AF65-F5344CB8AC3E}">
        <p14:creationId xmlns:p14="http://schemas.microsoft.com/office/powerpoint/2010/main" val="1012156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59129"/>
            <a:ext cx="8160063" cy="4354160"/>
          </a:xfrm>
        </p:spPr>
        <p:txBody>
          <a:bodyPr>
            <a:noAutofit/>
          </a:bodyPr>
          <a:lstStyle/>
          <a:p>
            <a:pPr algn="l"/>
            <a:endParaRPr lang="en-US" sz="2800" b="1" dirty="0" smtClean="0"/>
          </a:p>
          <a:p>
            <a:pPr algn="l"/>
            <a:r>
              <a:rPr lang="en-US" sz="3200" b="1" u="sng" dirty="0" smtClean="0"/>
              <a:t>The Promise to the Gentile People</a:t>
            </a:r>
          </a:p>
          <a:p>
            <a:pPr algn="l"/>
            <a:r>
              <a:rPr lang="en-US" i="1" dirty="0"/>
              <a:t>25 As he </a:t>
            </a:r>
            <a:r>
              <a:rPr lang="en-US" i="1" dirty="0" err="1"/>
              <a:t>saith</a:t>
            </a:r>
            <a:r>
              <a:rPr lang="en-US" i="1" dirty="0"/>
              <a:t> also in </a:t>
            </a:r>
            <a:r>
              <a:rPr lang="en-US" i="1" dirty="0" err="1"/>
              <a:t>Osee</a:t>
            </a:r>
            <a:r>
              <a:rPr lang="en-US" i="1" dirty="0"/>
              <a:t>, I will call them my people, which were not my people; and her beloved, which was not beloved. 26 And it shall come to pass, [that] in the place where it was said unto them, Ye [are] not my people; there shall they be called the children of the living God. </a:t>
            </a:r>
            <a:r>
              <a:rPr lang="en-US" sz="2800" dirty="0"/>
              <a:t/>
            </a:r>
            <a:br>
              <a:rPr lang="en-US" sz="2800" dirty="0"/>
            </a:br>
            <a:r>
              <a:rPr lang="en-US" sz="2800" dirty="0"/>
              <a:t/>
            </a:r>
            <a:br>
              <a:rPr lang="en-US" sz="2800" dirty="0"/>
            </a:br>
            <a:endParaRPr lang="en-US" sz="2800" b="1" dirty="0"/>
          </a:p>
        </p:txBody>
      </p:sp>
    </p:spTree>
    <p:extLst>
      <p:ext uri="{BB962C8B-B14F-4D97-AF65-F5344CB8AC3E}">
        <p14:creationId xmlns:p14="http://schemas.microsoft.com/office/powerpoint/2010/main" val="849860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59129"/>
            <a:ext cx="8160063" cy="4354160"/>
          </a:xfrm>
        </p:spPr>
        <p:txBody>
          <a:bodyPr>
            <a:noAutofit/>
          </a:bodyPr>
          <a:lstStyle/>
          <a:p>
            <a:pPr algn="l"/>
            <a:endParaRPr lang="en-US" sz="2800" b="1" dirty="0" smtClean="0"/>
          </a:p>
          <a:p>
            <a:pPr algn="l"/>
            <a:r>
              <a:rPr lang="en-US" sz="3200" b="1" u="sng" dirty="0" smtClean="0"/>
              <a:t>The Promise to the Gentile People</a:t>
            </a:r>
          </a:p>
          <a:p>
            <a:pPr algn="l"/>
            <a:r>
              <a:rPr lang="en-US" i="1" dirty="0"/>
              <a:t>25 As he </a:t>
            </a:r>
            <a:r>
              <a:rPr lang="en-US" i="1" dirty="0" err="1"/>
              <a:t>saith</a:t>
            </a:r>
            <a:r>
              <a:rPr lang="en-US" i="1" dirty="0"/>
              <a:t> also in </a:t>
            </a:r>
            <a:r>
              <a:rPr lang="en-US" i="1" dirty="0" err="1"/>
              <a:t>Osee</a:t>
            </a:r>
            <a:r>
              <a:rPr lang="en-US" i="1" dirty="0"/>
              <a:t>, I will call them my people, which were not my people; and her beloved, which was not beloved. 26 And it shall come to pass, [that] in the place where it was said unto them, Ye [are] not my people; there shall they be called the children of the living God. </a:t>
            </a:r>
            <a:r>
              <a:rPr lang="en-US" sz="2800" dirty="0"/>
              <a:t/>
            </a:r>
            <a:br>
              <a:rPr lang="en-US" sz="2800" dirty="0"/>
            </a:br>
            <a:r>
              <a:rPr lang="en-US" sz="2800" dirty="0"/>
              <a:t/>
            </a:r>
            <a:br>
              <a:rPr lang="en-US" sz="2800" dirty="0"/>
            </a:br>
            <a:endParaRPr lang="en-US" sz="2800" b="1" dirty="0"/>
          </a:p>
        </p:txBody>
      </p:sp>
    </p:spTree>
    <p:extLst>
      <p:ext uri="{BB962C8B-B14F-4D97-AF65-F5344CB8AC3E}">
        <p14:creationId xmlns:p14="http://schemas.microsoft.com/office/powerpoint/2010/main" val="328894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59129"/>
            <a:ext cx="8160063" cy="4354160"/>
          </a:xfrm>
        </p:spPr>
        <p:txBody>
          <a:bodyPr>
            <a:noAutofit/>
          </a:bodyPr>
          <a:lstStyle/>
          <a:p>
            <a:pPr algn="l"/>
            <a:endParaRPr lang="en-US" sz="2400" b="1" dirty="0" smtClean="0"/>
          </a:p>
          <a:p>
            <a:pPr algn="l"/>
            <a:r>
              <a:rPr lang="en-US" sz="2400" b="1" u="sng" dirty="0"/>
              <a:t>Paul’s report to the twelve disciples </a:t>
            </a:r>
            <a:endParaRPr lang="en-US" sz="2400" b="1" u="sng" dirty="0" smtClean="0"/>
          </a:p>
          <a:p>
            <a:pPr algn="l"/>
            <a:r>
              <a:rPr lang="en-US" sz="2400" i="1" dirty="0" smtClean="0"/>
              <a:t>Act </a:t>
            </a:r>
            <a:r>
              <a:rPr lang="en-US" sz="2400" i="1" dirty="0"/>
              <a:t>14:27 And when they were come, and had gathered the church together, they rehearsed all that God had done with them, and how he had opened the door of faith unto the Gentiles.</a:t>
            </a:r>
            <a:endParaRPr lang="en-US" sz="2400" dirty="0"/>
          </a:p>
          <a:p>
            <a:pPr algn="l"/>
            <a:r>
              <a:rPr lang="en-US" sz="2400" dirty="0"/>
              <a:t/>
            </a:r>
            <a:br>
              <a:rPr lang="en-US" sz="2400" dirty="0"/>
            </a:b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3019729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59129"/>
            <a:ext cx="8160063" cy="4354160"/>
          </a:xfrm>
        </p:spPr>
        <p:txBody>
          <a:bodyPr>
            <a:noAutofit/>
          </a:bodyPr>
          <a:lstStyle/>
          <a:p>
            <a:pPr algn="l"/>
            <a:endParaRPr lang="en-US" sz="2800" b="1" dirty="0" smtClean="0"/>
          </a:p>
          <a:p>
            <a:pPr algn="l"/>
            <a:r>
              <a:rPr lang="en-US" sz="3200" b="1" u="sng" dirty="0" smtClean="0"/>
              <a:t>The Promise to Israel Sustained</a:t>
            </a:r>
          </a:p>
          <a:p>
            <a:pPr algn="l"/>
            <a:r>
              <a:rPr lang="en-US" i="1" dirty="0"/>
              <a:t>27 Esaias also </a:t>
            </a:r>
            <a:r>
              <a:rPr lang="en-US" i="1" dirty="0" err="1"/>
              <a:t>crieth</a:t>
            </a:r>
            <a:r>
              <a:rPr lang="en-US" i="1" dirty="0"/>
              <a:t> concerning Israel, Though the number of the children of Israel be as the sand of the sea, </a:t>
            </a:r>
            <a:r>
              <a:rPr lang="en-US" i="1" u="sng" dirty="0"/>
              <a:t>a remnant shall be saved:</a:t>
            </a:r>
            <a:r>
              <a:rPr lang="en-US" i="1" dirty="0"/>
              <a:t> 28 For he will finish the work, and cut [it] short in righteousness: because a short work will the Lord make upon the earth. </a:t>
            </a:r>
            <a:r>
              <a:rPr lang="en-US" sz="2800" dirty="0"/>
              <a:t/>
            </a:r>
            <a:br>
              <a:rPr lang="en-US" sz="2800" dirty="0"/>
            </a:br>
            <a:r>
              <a:rPr lang="en-US" sz="2800" dirty="0"/>
              <a:t/>
            </a:r>
            <a:br>
              <a:rPr lang="en-US" sz="2800" dirty="0"/>
            </a:br>
            <a:endParaRPr lang="en-US" sz="2800" b="1" dirty="0"/>
          </a:p>
        </p:txBody>
      </p:sp>
    </p:spTree>
    <p:extLst>
      <p:ext uri="{BB962C8B-B14F-4D97-AF65-F5344CB8AC3E}">
        <p14:creationId xmlns:p14="http://schemas.microsoft.com/office/powerpoint/2010/main" val="294703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59129"/>
            <a:ext cx="8160063" cy="4354160"/>
          </a:xfrm>
        </p:spPr>
        <p:txBody>
          <a:bodyPr>
            <a:noAutofit/>
          </a:bodyPr>
          <a:lstStyle/>
          <a:p>
            <a:pPr algn="l"/>
            <a:endParaRPr lang="en-US" sz="2000" b="1" dirty="0" smtClean="0"/>
          </a:p>
          <a:p>
            <a:pPr algn="l"/>
            <a:r>
              <a:rPr lang="en-US" sz="2000" i="1" dirty="0"/>
              <a:t>Rom 11:2 God hath not cast away his people which he foreknew. Wot ye not what the scripture </a:t>
            </a:r>
            <a:r>
              <a:rPr lang="en-US" sz="2000" i="1" dirty="0" err="1"/>
              <a:t>saith</a:t>
            </a:r>
            <a:r>
              <a:rPr lang="en-US" sz="2000" i="1" dirty="0"/>
              <a:t> of Elias? how he </a:t>
            </a:r>
            <a:r>
              <a:rPr lang="en-US" sz="2000" i="1" dirty="0" err="1"/>
              <a:t>maketh</a:t>
            </a:r>
            <a:r>
              <a:rPr lang="en-US" sz="2000" i="1" dirty="0"/>
              <a:t> intercession to God against Israel, saying, 3 Lord, they have killed thy prophets, and </a:t>
            </a:r>
            <a:r>
              <a:rPr lang="en-US" sz="2000" i="1" dirty="0" err="1"/>
              <a:t>digged</a:t>
            </a:r>
            <a:r>
              <a:rPr lang="en-US" sz="2000" i="1" dirty="0"/>
              <a:t> down thine altars; and I am left alone, and they seek my life. 4 But what </a:t>
            </a:r>
            <a:r>
              <a:rPr lang="en-US" sz="2000" i="1" dirty="0" err="1"/>
              <a:t>saith</a:t>
            </a:r>
            <a:r>
              <a:rPr lang="en-US" sz="2000" i="1" dirty="0"/>
              <a:t> the answer of God unto him? I have reserved to myself seven thousand men, who have not bowed the knee to [the image of] Baal. 5 Even so then at this present time also there is a remnant according to the election of grace. </a:t>
            </a:r>
            <a:r>
              <a:rPr lang="en-US" sz="2000" dirty="0"/>
              <a:t/>
            </a:r>
            <a:br>
              <a:rPr lang="en-US" sz="2000" dirty="0"/>
            </a:br>
            <a:r>
              <a:rPr lang="en-US" sz="2000" dirty="0"/>
              <a:t/>
            </a:r>
            <a:br>
              <a:rPr lang="en-US" sz="2000" dirty="0"/>
            </a:br>
            <a:endParaRPr lang="en-US" sz="2000" b="1" dirty="0"/>
          </a:p>
        </p:txBody>
      </p:sp>
    </p:spTree>
    <p:extLst>
      <p:ext uri="{BB962C8B-B14F-4D97-AF65-F5344CB8AC3E}">
        <p14:creationId xmlns:p14="http://schemas.microsoft.com/office/powerpoint/2010/main" val="140588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r>
              <a:rPr lang="en-US" sz="4000" b="1" dirty="0" smtClean="0"/>
              <a:t>KEY POINT</a:t>
            </a:r>
          </a:p>
          <a:p>
            <a:pPr algn="l"/>
            <a:r>
              <a:rPr lang="en-US" b="1" dirty="0"/>
              <a:t>There is always a remnant willing to steward God’s word, even when no one </a:t>
            </a:r>
            <a:endParaRPr lang="en-US" b="1" dirty="0" smtClean="0"/>
          </a:p>
          <a:p>
            <a:pPr algn="l"/>
            <a:r>
              <a:rPr lang="en-US" b="1" dirty="0" smtClean="0"/>
              <a:t>else </a:t>
            </a:r>
            <a:r>
              <a:rPr lang="en-US" b="1" dirty="0"/>
              <a:t>will.</a:t>
            </a:r>
            <a:r>
              <a:rPr lang="en-US" dirty="0"/>
              <a:t/>
            </a:r>
            <a:br>
              <a:rPr lang="en-US" dirty="0"/>
            </a:br>
            <a:endParaRPr lang="en-US" sz="3200" b="1" dirty="0"/>
          </a:p>
        </p:txBody>
      </p:sp>
    </p:spTree>
    <p:extLst>
      <p:ext uri="{BB962C8B-B14F-4D97-AF65-F5344CB8AC3E}">
        <p14:creationId xmlns:p14="http://schemas.microsoft.com/office/powerpoint/2010/main" val="2858566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59129"/>
            <a:ext cx="8160063" cy="4354160"/>
          </a:xfrm>
        </p:spPr>
        <p:txBody>
          <a:bodyPr>
            <a:noAutofit/>
          </a:bodyPr>
          <a:lstStyle/>
          <a:p>
            <a:pPr algn="l"/>
            <a:endParaRPr lang="en-US" sz="2800" b="1" dirty="0" smtClean="0"/>
          </a:p>
          <a:p>
            <a:pPr algn="l"/>
            <a:r>
              <a:rPr lang="en-US" sz="3200" b="1" u="sng" dirty="0" smtClean="0"/>
              <a:t>The Promise Received in Faith</a:t>
            </a:r>
          </a:p>
          <a:p>
            <a:pPr algn="l"/>
            <a:r>
              <a:rPr lang="en-US" sz="2000" i="1" dirty="0"/>
              <a:t>29 And as Esaias said before, Except the Lord of </a:t>
            </a:r>
            <a:r>
              <a:rPr lang="en-US" sz="2000" i="1" dirty="0" err="1"/>
              <a:t>Sabaoth</a:t>
            </a:r>
            <a:r>
              <a:rPr lang="en-US" sz="2000" i="1" dirty="0"/>
              <a:t> had left us a seed, we had been as </a:t>
            </a:r>
            <a:r>
              <a:rPr lang="en-US" sz="2000" i="1" dirty="0" err="1"/>
              <a:t>Sodoma</a:t>
            </a:r>
            <a:r>
              <a:rPr lang="en-US" sz="2000" i="1" dirty="0"/>
              <a:t>, and been made like unto </a:t>
            </a:r>
            <a:r>
              <a:rPr lang="en-US" sz="2000" i="1" dirty="0" err="1"/>
              <a:t>Gomorrha</a:t>
            </a:r>
            <a:r>
              <a:rPr lang="en-US" sz="2000" i="1" dirty="0"/>
              <a:t>. 30 What shall we say then? That the Gentiles, which followed not after righteousness, have attained to righteousness, even the righteousness which is of faith. 31 But Israel, which followed after the law of righteousness, hath not attained to the law of righteousness.</a:t>
            </a:r>
            <a:r>
              <a:rPr lang="en-US" sz="2000" b="1" i="1" dirty="0"/>
              <a:t> </a:t>
            </a:r>
            <a:r>
              <a:rPr lang="en-US" sz="2000" i="1" u="sng" dirty="0"/>
              <a:t>32 Wherefore? Because [they sought it] not by faith, but as it were by the works of the law. For they stumbled at that </a:t>
            </a:r>
            <a:r>
              <a:rPr lang="en-US" sz="2000" i="1" u="sng" dirty="0" err="1"/>
              <a:t>stumblingstone</a:t>
            </a:r>
            <a:r>
              <a:rPr lang="en-US" sz="2000" i="1" u="sng" dirty="0"/>
              <a:t>; 33 As it is written, Behold, I lay in Sion a </a:t>
            </a:r>
            <a:r>
              <a:rPr lang="en-US" sz="2000" i="1" u="sng" dirty="0" err="1"/>
              <a:t>stumblingstone</a:t>
            </a:r>
            <a:r>
              <a:rPr lang="en-US" sz="2000" i="1" u="sng" dirty="0"/>
              <a:t> and rock of offence: and whosoever believeth on him shall not be ashamed.</a:t>
            </a:r>
            <a:r>
              <a:rPr lang="en-US" sz="2800" dirty="0"/>
              <a:t/>
            </a:r>
            <a:br>
              <a:rPr lang="en-US" sz="2800" dirty="0"/>
            </a:br>
            <a:r>
              <a:rPr lang="en-US" sz="2800" dirty="0"/>
              <a:t/>
            </a:r>
            <a:br>
              <a:rPr lang="en-US" sz="2800" dirty="0"/>
            </a:br>
            <a:endParaRPr lang="en-US" sz="2800" b="1" dirty="0"/>
          </a:p>
        </p:txBody>
      </p:sp>
    </p:spTree>
    <p:extLst>
      <p:ext uri="{BB962C8B-B14F-4D97-AF65-F5344CB8AC3E}">
        <p14:creationId xmlns:p14="http://schemas.microsoft.com/office/powerpoint/2010/main" val="41323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59129"/>
            <a:ext cx="8160063" cy="4354160"/>
          </a:xfrm>
        </p:spPr>
        <p:txBody>
          <a:bodyPr>
            <a:noAutofit/>
          </a:bodyPr>
          <a:lstStyle/>
          <a:p>
            <a:pPr algn="l"/>
            <a:endParaRPr lang="en-US" sz="2000" b="1" dirty="0" smtClean="0"/>
          </a:p>
          <a:p>
            <a:pPr algn="l" fontAlgn="base"/>
            <a:r>
              <a:rPr lang="en-US" sz="2000" b="1" u="sng" dirty="0"/>
              <a:t>So at the end of this chapter the Jews must conclude:</a:t>
            </a:r>
          </a:p>
          <a:p>
            <a:pPr algn="l" fontAlgn="base"/>
            <a:endParaRPr lang="en-US" sz="2000" dirty="0" smtClean="0"/>
          </a:p>
          <a:p>
            <a:pPr lvl="1" algn="l" fontAlgn="base"/>
            <a:r>
              <a:rPr lang="en-US" sz="2000" dirty="0" smtClean="0"/>
              <a:t>1) God </a:t>
            </a:r>
            <a:r>
              <a:rPr lang="en-US" sz="2000" dirty="0"/>
              <a:t>has done everything to make </a:t>
            </a:r>
            <a:r>
              <a:rPr lang="en-US" sz="2000" dirty="0" smtClean="0"/>
              <a:t>them </a:t>
            </a:r>
            <a:r>
              <a:rPr lang="en-US" sz="2000" dirty="0"/>
              <a:t>his promised people</a:t>
            </a:r>
          </a:p>
          <a:p>
            <a:pPr lvl="1" algn="l" fontAlgn="base"/>
            <a:r>
              <a:rPr lang="en-US" sz="2000" dirty="0" smtClean="0"/>
              <a:t>2) The </a:t>
            </a:r>
            <a:r>
              <a:rPr lang="en-US" sz="2000" dirty="0"/>
              <a:t>rejection of the Messiah has result in God’s neglect of his people</a:t>
            </a:r>
          </a:p>
          <a:p>
            <a:pPr lvl="1" algn="l" fontAlgn="base"/>
            <a:r>
              <a:rPr lang="en-US" sz="2000" dirty="0" smtClean="0"/>
              <a:t>3) The </a:t>
            </a:r>
            <a:r>
              <a:rPr lang="en-US" sz="2000" dirty="0"/>
              <a:t>church age is marked by God’s use of faith-filled Gentiles</a:t>
            </a:r>
          </a:p>
          <a:p>
            <a:pPr lvl="1" algn="l" fontAlgn="base"/>
            <a:r>
              <a:rPr lang="en-US" sz="2000" dirty="0" smtClean="0"/>
              <a:t>4) God </a:t>
            </a:r>
            <a:r>
              <a:rPr lang="en-US" sz="2000" dirty="0"/>
              <a:t>is not done with the Nation of Israel</a:t>
            </a:r>
          </a:p>
          <a:p>
            <a:pPr lvl="1" algn="l"/>
            <a:r>
              <a:rPr lang="en-US" sz="2000" i="1" dirty="0"/>
              <a:t>Rom </a:t>
            </a:r>
            <a:r>
              <a:rPr lang="en-US" sz="2000" i="1" dirty="0" smtClean="0"/>
              <a:t>11:1 I say then, Hath God cast away his people? God forbid. For I also am an Israelite, of the seed of Abraham, [of] the tribe of Benjamin.</a:t>
            </a:r>
          </a:p>
          <a:p>
            <a:pPr algn="l"/>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48434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r>
              <a:rPr lang="en-US" sz="4000" b="1" dirty="0" smtClean="0"/>
              <a:t>KEY POINT</a:t>
            </a:r>
          </a:p>
          <a:p>
            <a:pPr algn="l"/>
            <a:r>
              <a:rPr lang="en-US" b="1" dirty="0" smtClean="0"/>
              <a:t>Faith </a:t>
            </a:r>
            <a:r>
              <a:rPr lang="en-US" b="1" dirty="0"/>
              <a:t>in God is the prerequisite to living in his promise.</a:t>
            </a:r>
            <a:r>
              <a:rPr lang="en-US" dirty="0"/>
              <a:t/>
            </a:r>
            <a:br>
              <a:rPr lang="en-US" dirty="0"/>
            </a:br>
            <a:endParaRPr lang="en-US" sz="3200" b="1" dirty="0"/>
          </a:p>
        </p:txBody>
      </p:sp>
    </p:spTree>
    <p:extLst>
      <p:ext uri="{BB962C8B-B14F-4D97-AF65-F5344CB8AC3E}">
        <p14:creationId xmlns:p14="http://schemas.microsoft.com/office/powerpoint/2010/main" val="224743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85015"/>
            <a:ext cx="8211824" cy="3821452"/>
          </a:xfrm>
        </p:spPr>
        <p:txBody>
          <a:bodyPr>
            <a:noAutofit/>
          </a:bodyPr>
          <a:lstStyle/>
          <a:p>
            <a:pPr algn="l"/>
            <a:r>
              <a:rPr lang="en-US" b="1" u="sng" dirty="0"/>
              <a:t>2</a:t>
            </a:r>
            <a:r>
              <a:rPr lang="en-US" b="1" u="sng" dirty="0" smtClean="0"/>
              <a:t>) </a:t>
            </a:r>
            <a:r>
              <a:rPr lang="en-US" b="1" u="sng" dirty="0"/>
              <a:t>Esau’s Refusal &amp; Jacob’s Desire - 9:9-12</a:t>
            </a:r>
            <a:r>
              <a:rPr lang="en-US" sz="2000" dirty="0"/>
              <a:t/>
            </a:r>
            <a:br>
              <a:rPr lang="en-US" sz="2000" dirty="0"/>
            </a:br>
            <a:r>
              <a:rPr lang="en-US" i="1" dirty="0"/>
              <a:t>Rom 9:12  It was said unto her, The elder shall serve the younger.</a:t>
            </a:r>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endParaRPr lang="en-US" sz="2400" b="1" dirty="0"/>
          </a:p>
        </p:txBody>
      </p:sp>
      <p:sp>
        <p:nvSpPr>
          <p:cNvPr id="4" name="Title 2"/>
          <p:cNvSpPr txBox="1">
            <a:spLocks/>
          </p:cNvSpPr>
          <p:nvPr/>
        </p:nvSpPr>
        <p:spPr>
          <a:xfrm rot="21440812">
            <a:off x="1327222" y="-199806"/>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smtClean="0"/>
              <a:t>Review</a:t>
            </a:r>
            <a:endParaRPr lang="en-US" sz="2400" b="1" dirty="0"/>
          </a:p>
        </p:txBody>
      </p:sp>
    </p:spTree>
    <p:extLst>
      <p:ext uri="{BB962C8B-B14F-4D97-AF65-F5344CB8AC3E}">
        <p14:creationId xmlns:p14="http://schemas.microsoft.com/office/powerpoint/2010/main" val="218337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r>
              <a:rPr lang="en-US" sz="4000" b="1" dirty="0" smtClean="0"/>
              <a:t>KEY POINT</a:t>
            </a:r>
          </a:p>
          <a:p>
            <a:pPr algn="l"/>
            <a:r>
              <a:rPr lang="en-US" b="1" dirty="0" smtClean="0"/>
              <a:t>Faith </a:t>
            </a:r>
            <a:r>
              <a:rPr lang="en-US" b="1" dirty="0"/>
              <a:t>in God is always about man’s personal decision to submit to God’s word, even when it feels impossible.</a:t>
            </a:r>
            <a:r>
              <a:rPr lang="en-US" dirty="0"/>
              <a:t/>
            </a:r>
            <a:br>
              <a:rPr lang="en-US" dirty="0"/>
            </a:br>
            <a:endParaRPr lang="en-US" sz="3200" b="1" dirty="0"/>
          </a:p>
        </p:txBody>
      </p:sp>
    </p:spTree>
    <p:extLst>
      <p:ext uri="{BB962C8B-B14F-4D97-AF65-F5344CB8AC3E}">
        <p14:creationId xmlns:p14="http://schemas.microsoft.com/office/powerpoint/2010/main" val="383880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85015"/>
            <a:ext cx="8211824" cy="3821452"/>
          </a:xfrm>
        </p:spPr>
        <p:txBody>
          <a:bodyPr>
            <a:noAutofit/>
          </a:bodyPr>
          <a:lstStyle/>
          <a:p>
            <a:pPr algn="l"/>
            <a:r>
              <a:rPr lang="en-US" b="1" u="sng" dirty="0" smtClean="0"/>
              <a:t>3) </a:t>
            </a:r>
            <a:r>
              <a:rPr lang="en-US" b="1" u="sng" dirty="0"/>
              <a:t>Egypt’s Oppression - 9:13-18 </a:t>
            </a:r>
            <a:r>
              <a:rPr lang="en-US" sz="2000" dirty="0"/>
              <a:t/>
            </a:r>
            <a:br>
              <a:rPr lang="en-US" sz="2000" dirty="0"/>
            </a:br>
            <a:r>
              <a:rPr lang="en-US" i="1" dirty="0"/>
              <a:t>Rom 9:17 For the scripture </a:t>
            </a:r>
            <a:r>
              <a:rPr lang="en-US" i="1" dirty="0" err="1"/>
              <a:t>saith</a:t>
            </a:r>
            <a:r>
              <a:rPr lang="en-US" i="1" dirty="0"/>
              <a:t> unto Pharaoh, Even for this same purpose have I raised thee up, that I might shew my power in thee, and that my name might be declared throughout all the earth.</a:t>
            </a:r>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endParaRPr lang="en-US" sz="2400" b="1" dirty="0"/>
          </a:p>
        </p:txBody>
      </p:sp>
      <p:sp>
        <p:nvSpPr>
          <p:cNvPr id="4" name="Title 2"/>
          <p:cNvSpPr txBox="1">
            <a:spLocks/>
          </p:cNvSpPr>
          <p:nvPr/>
        </p:nvSpPr>
        <p:spPr>
          <a:xfrm rot="21440812">
            <a:off x="1327222" y="-199806"/>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2400" b="1" u="sng" dirty="0" smtClean="0"/>
              <a:t>Review</a:t>
            </a:r>
            <a:endParaRPr lang="en-US" sz="2400" b="1" dirty="0"/>
          </a:p>
        </p:txBody>
      </p:sp>
    </p:spTree>
    <p:extLst>
      <p:ext uri="{BB962C8B-B14F-4D97-AF65-F5344CB8AC3E}">
        <p14:creationId xmlns:p14="http://schemas.microsoft.com/office/powerpoint/2010/main" val="109559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r>
              <a:rPr lang="en-US" sz="4000" b="1" dirty="0" smtClean="0"/>
              <a:t>KEY POINT</a:t>
            </a:r>
          </a:p>
          <a:p>
            <a:pPr algn="l"/>
            <a:r>
              <a:rPr lang="en-US" b="1" dirty="0"/>
              <a:t>God will use good and evil, humility and pride to see his name glorified.</a:t>
            </a:r>
            <a:r>
              <a:rPr lang="en-US" dirty="0"/>
              <a:t/>
            </a:r>
            <a:br>
              <a:rPr lang="en-US" dirty="0"/>
            </a:br>
            <a:endParaRPr lang="en-US" sz="3200" b="1" dirty="0"/>
          </a:p>
        </p:txBody>
      </p:sp>
    </p:spTree>
    <p:extLst>
      <p:ext uri="{BB962C8B-B14F-4D97-AF65-F5344CB8AC3E}">
        <p14:creationId xmlns:p14="http://schemas.microsoft.com/office/powerpoint/2010/main" val="385958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6000" b="1" dirty="0" smtClean="0"/>
          </a:p>
          <a:p>
            <a:pPr algn="l"/>
            <a:endParaRPr lang="en-US" sz="6000" b="1" dirty="0"/>
          </a:p>
          <a:p>
            <a:pPr algn="l"/>
            <a:endParaRPr lang="en-US" sz="6000" b="1" dirty="0" smtClean="0"/>
          </a:p>
          <a:p>
            <a:pPr algn="l"/>
            <a:endParaRPr lang="en-US" sz="6000" b="1" dirty="0"/>
          </a:p>
          <a:p>
            <a:pPr algn="l"/>
            <a:r>
              <a:rPr lang="en-US" sz="4400" b="1" dirty="0"/>
              <a:t>Israel’s Promise </a:t>
            </a:r>
            <a:r>
              <a:rPr lang="en-US" sz="4400" b="1" dirty="0" smtClean="0"/>
              <a:t>Upheld: </a:t>
            </a:r>
            <a:r>
              <a:rPr lang="en-US" sz="5400" b="1" dirty="0" smtClean="0"/>
              <a:t>Power Over Clay</a:t>
            </a:r>
          </a:p>
          <a:p>
            <a:pPr algn="l"/>
            <a:r>
              <a:rPr lang="en-US" sz="3600" b="1" dirty="0" smtClean="0"/>
              <a:t>Romans 9:19-33</a:t>
            </a: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252097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0"/>
            <a:ext cx="8160063" cy="4354160"/>
          </a:xfrm>
        </p:spPr>
        <p:txBody>
          <a:bodyPr>
            <a:noAutofit/>
          </a:bodyPr>
          <a:lstStyle/>
          <a:p>
            <a:pPr algn="l"/>
            <a:endParaRPr lang="en-US" sz="4000" b="1" dirty="0" smtClean="0"/>
          </a:p>
          <a:p>
            <a:pPr algn="l"/>
            <a:r>
              <a:rPr lang="en-US" b="1" u="sng" dirty="0"/>
              <a:t>A Question of Fear</a:t>
            </a:r>
            <a:endParaRPr lang="en-US" sz="4000" dirty="0"/>
          </a:p>
          <a:p>
            <a:pPr algn="l"/>
            <a:r>
              <a:rPr lang="en-US" i="1" dirty="0"/>
              <a:t>Rom 9:19 Thou wilt say then unto me, Why doth he yet find fault? For who hath resisted his will? </a:t>
            </a:r>
            <a:endParaRPr lang="en-US" i="1" dirty="0" smtClean="0"/>
          </a:p>
          <a:p>
            <a:pPr algn="l"/>
            <a:endParaRPr lang="en-US" sz="4000" dirty="0"/>
          </a:p>
          <a:p>
            <a:pPr algn="l"/>
            <a:r>
              <a:rPr lang="en-US" sz="4000" dirty="0"/>
              <a:t/>
            </a:r>
            <a:br>
              <a:rPr lang="en-US" sz="4000" dirty="0"/>
            </a:br>
            <a:r>
              <a:rPr lang="en-US" dirty="0"/>
              <a:t/>
            </a:r>
            <a:br>
              <a:rPr lang="en-US" dirty="0"/>
            </a:br>
            <a:endParaRPr lang="en-US" sz="3200" b="1" dirty="0"/>
          </a:p>
        </p:txBody>
      </p:sp>
    </p:spTree>
    <p:extLst>
      <p:ext uri="{BB962C8B-B14F-4D97-AF65-F5344CB8AC3E}">
        <p14:creationId xmlns:p14="http://schemas.microsoft.com/office/powerpoint/2010/main" val="21250362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5972</TotalTime>
  <Words>1735</Words>
  <Application>Microsoft Office PowerPoint</Application>
  <PresentationFormat>On-screen Show (16:9)</PresentationFormat>
  <Paragraphs>94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p:lastModifiedBy>
  <cp:revision>203</cp:revision>
  <dcterms:created xsi:type="dcterms:W3CDTF">2014-03-26T14:03:34Z</dcterms:created>
  <dcterms:modified xsi:type="dcterms:W3CDTF">2017-10-29T12:57:36Z</dcterms:modified>
</cp:coreProperties>
</file>