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Oswald"/>
      <p:regular r:id="rId25"/>
      <p:bold r:id="rId26"/>
    </p:embeddedFont>
    <p:embeddedFont>
      <p:font typeface="Average" panose="020B0604020202020204" charset="0"/>
      <p:regular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6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153345679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2007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88064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883432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985072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125013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73647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179337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748012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36883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081269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050809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590439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817955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50694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40041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28147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089949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76672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161638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790941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582400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047523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wrap="square" lIns="91425" tIns="91425" rIns="91425" bIns="91425" anchor="ctr" anchorCtr="0">
              <a:noAutofit/>
            </a:bodyPr>
            <a:lstStyle/>
            <a:p>
              <a:pPr marL="0" lvl="0" indent="0">
                <a:spcBef>
                  <a:spcPts val="0"/>
                </a:spcBef>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wrap="square" lIns="91425" tIns="91425" rIns="91425" bIns="91425" anchor="ctr" anchorCtr="0">
              <a:noAutofit/>
            </a:bodyPr>
            <a:lstStyle/>
            <a:p>
              <a:pPr marL="0" lvl="0" indent="0">
                <a:spcBef>
                  <a:spcPts val="0"/>
                </a:spcBef>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wrap="square" lIns="91425" tIns="91425" rIns="91425" bIns="91425" anchor="ctr" anchorCtr="0">
              <a:noAutofit/>
            </a:bodyPr>
            <a:lstStyle/>
            <a:p>
              <a:pPr marL="0" lvl="0" indent="0">
                <a:spcBef>
                  <a:spcPts val="0"/>
                </a:spcBef>
                <a:buNone/>
              </a:pPr>
              <a:endParaRPr/>
            </a:p>
          </p:txBody>
        </p:sp>
      </p:grpSp>
      <p:sp>
        <p:nvSpPr>
          <p:cNvPr id="14" name="Shape 14"/>
          <p:cNvSpPr txBox="1">
            <a:spLocks noGrp="1"/>
          </p:cNvSpPr>
          <p:nvPr>
            <p:ph type="ctrTitle"/>
          </p:nvPr>
        </p:nvSpPr>
        <p:spPr>
          <a:xfrm>
            <a:off x="671258" y="990800"/>
            <a:ext cx="7801500" cy="1730100"/>
          </a:xfrm>
          <a:prstGeom prst="rect">
            <a:avLst/>
          </a:prstGeom>
        </p:spPr>
        <p:txBody>
          <a:bodyPr wrap="square" lIns="91425" tIns="91425" rIns="91425" bIns="91425" anchor="b" anchorCtr="0"/>
          <a:lstStyle>
            <a:lvl1pPr lvl="0" algn="ctr">
              <a:spcBef>
                <a:spcPts val="0"/>
              </a:spcBef>
              <a:buSzPts val="4800"/>
              <a:buNone/>
              <a:defRPr sz="4800"/>
            </a:lvl1pPr>
            <a:lvl2pPr lvl="1" algn="ctr">
              <a:spcBef>
                <a:spcPts val="0"/>
              </a:spcBef>
              <a:buSzPts val="4800"/>
              <a:buNone/>
              <a:defRPr sz="4800"/>
            </a:lvl2pPr>
            <a:lvl3pPr lvl="2" algn="ctr">
              <a:spcBef>
                <a:spcPts val="0"/>
              </a:spcBef>
              <a:buSzPts val="4800"/>
              <a:buNone/>
              <a:defRPr sz="4800"/>
            </a:lvl3pPr>
            <a:lvl4pPr lvl="3" algn="ctr">
              <a:spcBef>
                <a:spcPts val="0"/>
              </a:spcBef>
              <a:buSzPts val="4800"/>
              <a:buNone/>
              <a:defRPr sz="4800"/>
            </a:lvl4pPr>
            <a:lvl5pPr lvl="4" algn="ctr">
              <a:spcBef>
                <a:spcPts val="0"/>
              </a:spcBef>
              <a:buSzPts val="4800"/>
              <a:buNone/>
              <a:defRPr sz="4800"/>
            </a:lvl5pPr>
            <a:lvl6pPr lvl="5" algn="ctr">
              <a:spcBef>
                <a:spcPts val="0"/>
              </a:spcBef>
              <a:buSzPts val="4800"/>
              <a:buNone/>
              <a:defRPr sz="4800"/>
            </a:lvl6pPr>
            <a:lvl7pPr lvl="6" algn="ctr">
              <a:spcBef>
                <a:spcPts val="0"/>
              </a:spcBef>
              <a:buSzPts val="4800"/>
              <a:buNone/>
              <a:defRPr sz="4800"/>
            </a:lvl7pPr>
            <a:lvl8pPr lvl="7" algn="ctr">
              <a:spcBef>
                <a:spcPts val="0"/>
              </a:spcBef>
              <a:buSzPts val="4800"/>
              <a:buNone/>
              <a:defRPr sz="4800"/>
            </a:lvl8pPr>
            <a:lvl9pPr lvl="8" algn="ctr">
              <a:spcBef>
                <a:spcPts val="0"/>
              </a:spcBef>
              <a:buSzPts val="4800"/>
              <a:buNone/>
              <a:defRPr sz="4800"/>
            </a:lvl9pPr>
          </a:lstStyle>
          <a:p>
            <a:endParaRPr/>
          </a:p>
        </p:txBody>
      </p:sp>
      <p:sp>
        <p:nvSpPr>
          <p:cNvPr id="15" name="Shape 15"/>
          <p:cNvSpPr txBox="1">
            <a:spLocks noGrp="1"/>
          </p:cNvSpPr>
          <p:nvPr>
            <p:ph type="subTitle" idx="1"/>
          </p:nvPr>
        </p:nvSpPr>
        <p:spPr>
          <a:xfrm>
            <a:off x="671250" y="3174876"/>
            <a:ext cx="78015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22" name="Shape 22"/>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wrap="square" lIns="91425" tIns="91425" rIns="91425" bIns="91425" anchor="ctr" anchorCtr="0"/>
          <a:lstStyle>
            <a:lvl1pPr lvl="0">
              <a:spcBef>
                <a:spcPts val="0"/>
              </a:spcBef>
              <a:buClr>
                <a:schemeClr val="lt1"/>
              </a:buClr>
              <a:buSzPts val="4800"/>
              <a:buNone/>
              <a:defRPr sz="4800">
                <a:solidFill>
                  <a:schemeClr val="lt1"/>
                </a:solidFill>
              </a:defRPr>
            </a:lvl1pPr>
            <a:lvl2pPr lvl="1">
              <a:spcBef>
                <a:spcPts val="0"/>
              </a:spcBef>
              <a:buClr>
                <a:schemeClr val="lt1"/>
              </a:buClr>
              <a:buSzPts val="4800"/>
              <a:buNone/>
              <a:defRPr sz="4800">
                <a:solidFill>
                  <a:schemeClr val="lt1"/>
                </a:solidFill>
              </a:defRPr>
            </a:lvl2pPr>
            <a:lvl3pPr lvl="2">
              <a:spcBef>
                <a:spcPts val="0"/>
              </a:spcBef>
              <a:buClr>
                <a:schemeClr val="lt1"/>
              </a:buClr>
              <a:buSzPts val="4800"/>
              <a:buNone/>
              <a:defRPr sz="4800">
                <a:solidFill>
                  <a:schemeClr val="lt1"/>
                </a:solidFill>
              </a:defRPr>
            </a:lvl3pPr>
            <a:lvl4pPr lvl="3">
              <a:spcBef>
                <a:spcPts val="0"/>
              </a:spcBef>
              <a:buClr>
                <a:schemeClr val="lt1"/>
              </a:buClr>
              <a:buSzPts val="4800"/>
              <a:buNone/>
              <a:defRPr sz="4800">
                <a:solidFill>
                  <a:schemeClr val="lt1"/>
                </a:solidFill>
              </a:defRPr>
            </a:lvl4pPr>
            <a:lvl5pPr lvl="4">
              <a:spcBef>
                <a:spcPts val="0"/>
              </a:spcBef>
              <a:buClr>
                <a:schemeClr val="lt1"/>
              </a:buClr>
              <a:buSzPts val="4800"/>
              <a:buNone/>
              <a:defRPr sz="4800">
                <a:solidFill>
                  <a:schemeClr val="lt1"/>
                </a:solidFill>
              </a:defRPr>
            </a:lvl5pPr>
            <a:lvl6pPr lvl="5">
              <a:spcBef>
                <a:spcPts val="0"/>
              </a:spcBef>
              <a:buClr>
                <a:schemeClr val="lt1"/>
              </a:buClr>
              <a:buSzPts val="4800"/>
              <a:buNone/>
              <a:defRPr sz="4800">
                <a:solidFill>
                  <a:schemeClr val="lt1"/>
                </a:solidFill>
              </a:defRPr>
            </a:lvl6pPr>
            <a:lvl7pPr lvl="6">
              <a:spcBef>
                <a:spcPts val="0"/>
              </a:spcBef>
              <a:buClr>
                <a:schemeClr val="lt1"/>
              </a:buClr>
              <a:buSzPts val="4800"/>
              <a:buNone/>
              <a:defRPr sz="4800">
                <a:solidFill>
                  <a:schemeClr val="lt1"/>
                </a:solidFill>
              </a:defRPr>
            </a:lvl7pPr>
            <a:lvl8pPr lvl="7">
              <a:spcBef>
                <a:spcPts val="0"/>
              </a:spcBef>
              <a:buClr>
                <a:schemeClr val="lt1"/>
              </a:buClr>
              <a:buSzPts val="4800"/>
              <a:buNone/>
              <a:defRPr sz="4800">
                <a:solidFill>
                  <a:schemeClr val="lt1"/>
                </a:solidFill>
              </a:defRPr>
            </a:lvl8pPr>
            <a:lvl9pPr lvl="8">
              <a:spcBef>
                <a:spcPts val="0"/>
              </a:spcBef>
              <a:buClr>
                <a:schemeClr val="lt1"/>
              </a:buClr>
              <a:buSzPts val="4800"/>
              <a:buNone/>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wrap="square" lIns="91425" tIns="91425" rIns="91425" bIns="91425" anchor="ctr" anchorCtr="0">
            <a:noAutofit/>
          </a:bodyPr>
          <a:lstStyle/>
          <a:p>
            <a:pPr marL="0" lvl="0" indent="0">
              <a:spcBef>
                <a:spcPts val="0"/>
              </a:spcBef>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2" name="Shape 42"/>
          <p:cNvSpPr txBox="1">
            <a:spLocks noGrp="1"/>
          </p:cNvSpPr>
          <p:nvPr>
            <p:ph type="title"/>
          </p:nvPr>
        </p:nvSpPr>
        <p:spPr>
          <a:xfrm>
            <a:off x="265500" y="1081400"/>
            <a:ext cx="4045200" cy="1710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43" name="Shape 43"/>
          <p:cNvSpPr txBox="1">
            <a:spLocks noGrp="1"/>
          </p:cNvSpPr>
          <p:nvPr>
            <p:ph type="subTitle" idx="1"/>
          </p:nvPr>
        </p:nvSpPr>
        <p:spPr>
          <a:xfrm>
            <a:off x="265500" y="2845201"/>
            <a:ext cx="4045200" cy="1345500"/>
          </a:xfrm>
          <a:prstGeom prst="rect">
            <a:avLst/>
          </a:prstGeom>
        </p:spPr>
        <p:txBody>
          <a:bodyPr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lt1"/>
              </a:buClr>
              <a:buSzPts val="1800"/>
              <a:buChar char="●"/>
              <a:defRPr>
                <a:solidFill>
                  <a:schemeClr val="lt1"/>
                </a:solidFill>
              </a:defRPr>
            </a:lvl1pPr>
            <a:lvl2pPr lvl="1">
              <a:spcBef>
                <a:spcPts val="0"/>
              </a:spcBef>
              <a:buClr>
                <a:schemeClr val="lt1"/>
              </a:buClr>
              <a:buSzPts val="1400"/>
              <a:buChar char="○"/>
              <a:defRPr>
                <a:solidFill>
                  <a:schemeClr val="lt1"/>
                </a:solidFill>
              </a:defRPr>
            </a:lvl2pPr>
            <a:lvl3pPr lvl="2">
              <a:spcBef>
                <a:spcPts val="0"/>
              </a:spcBef>
              <a:buClr>
                <a:schemeClr val="lt1"/>
              </a:buClr>
              <a:buSzPts val="1400"/>
              <a:buChar char="■"/>
              <a:defRPr>
                <a:solidFill>
                  <a:schemeClr val="lt1"/>
                </a:solidFill>
              </a:defRPr>
            </a:lvl3pPr>
            <a:lvl4pPr lvl="3">
              <a:spcBef>
                <a:spcPts val="0"/>
              </a:spcBef>
              <a:buClr>
                <a:schemeClr val="lt1"/>
              </a:buClr>
              <a:buSzPts val="1400"/>
              <a:buChar char="●"/>
              <a:defRPr>
                <a:solidFill>
                  <a:schemeClr val="lt1"/>
                </a:solidFill>
              </a:defRPr>
            </a:lvl4pPr>
            <a:lvl5pPr lvl="4">
              <a:spcBef>
                <a:spcPts val="0"/>
              </a:spcBef>
              <a:buClr>
                <a:schemeClr val="lt1"/>
              </a:buClr>
              <a:buSzPts val="1400"/>
              <a:buChar char="○"/>
              <a:defRPr>
                <a:solidFill>
                  <a:schemeClr val="lt1"/>
                </a:solidFill>
              </a:defRPr>
            </a:lvl5pPr>
            <a:lvl6pPr lvl="5">
              <a:spcBef>
                <a:spcPts val="0"/>
              </a:spcBef>
              <a:buClr>
                <a:schemeClr val="lt1"/>
              </a:buClr>
              <a:buSzPts val="1400"/>
              <a:buChar char="■"/>
              <a:defRPr>
                <a:solidFill>
                  <a:schemeClr val="lt1"/>
                </a:solidFill>
              </a:defRPr>
            </a:lvl6pPr>
            <a:lvl7pPr lvl="6">
              <a:spcBef>
                <a:spcPts val="0"/>
              </a:spcBef>
              <a:buClr>
                <a:schemeClr val="lt1"/>
              </a:buClr>
              <a:buSzPts val="1400"/>
              <a:buChar char="●"/>
              <a:defRPr>
                <a:solidFill>
                  <a:schemeClr val="lt1"/>
                </a:solidFill>
              </a:defRPr>
            </a:lvl7pPr>
            <a:lvl8pPr lvl="7">
              <a:spcBef>
                <a:spcPts val="0"/>
              </a:spcBef>
              <a:buClr>
                <a:schemeClr val="lt1"/>
              </a:buClr>
              <a:buSzPts val="1400"/>
              <a:buChar char="○"/>
              <a:defRPr>
                <a:solidFill>
                  <a:schemeClr val="lt1"/>
                </a:solidFill>
              </a:defRPr>
            </a:lvl8pPr>
            <a:lvl9pPr lvl="8">
              <a:spcBef>
                <a:spcPts val="0"/>
              </a:spcBef>
              <a:buClr>
                <a:schemeClr val="lt1"/>
              </a:buClr>
              <a:buSzPts val="1400"/>
              <a:buChar cha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3000"/>
              <a:buFont typeface="Oswald"/>
              <a:buNone/>
              <a:defRPr sz="3000">
                <a:solidFill>
                  <a:schemeClr val="dk1"/>
                </a:solidFill>
                <a:latin typeface="Oswald"/>
                <a:ea typeface="Oswald"/>
                <a:cs typeface="Oswald"/>
                <a:sym typeface="Oswald"/>
              </a:defRPr>
            </a:lvl1pPr>
            <a:lvl2pPr lvl="1">
              <a:spcBef>
                <a:spcPts val="0"/>
              </a:spcBef>
              <a:buClr>
                <a:schemeClr val="dk1"/>
              </a:buClr>
              <a:buSzPts val="3000"/>
              <a:buFont typeface="Oswald"/>
              <a:buNone/>
              <a:defRPr sz="3000">
                <a:solidFill>
                  <a:schemeClr val="dk1"/>
                </a:solidFill>
                <a:latin typeface="Oswald"/>
                <a:ea typeface="Oswald"/>
                <a:cs typeface="Oswald"/>
                <a:sym typeface="Oswald"/>
              </a:defRPr>
            </a:lvl2pPr>
            <a:lvl3pPr lvl="2">
              <a:spcBef>
                <a:spcPts val="0"/>
              </a:spcBef>
              <a:buClr>
                <a:schemeClr val="dk1"/>
              </a:buClr>
              <a:buSzPts val="3000"/>
              <a:buFont typeface="Oswald"/>
              <a:buNone/>
              <a:defRPr sz="3000">
                <a:solidFill>
                  <a:schemeClr val="dk1"/>
                </a:solidFill>
                <a:latin typeface="Oswald"/>
                <a:ea typeface="Oswald"/>
                <a:cs typeface="Oswald"/>
                <a:sym typeface="Oswald"/>
              </a:defRPr>
            </a:lvl3pPr>
            <a:lvl4pPr lvl="3">
              <a:spcBef>
                <a:spcPts val="0"/>
              </a:spcBef>
              <a:buClr>
                <a:schemeClr val="dk1"/>
              </a:buClr>
              <a:buSzPts val="3000"/>
              <a:buFont typeface="Oswald"/>
              <a:buNone/>
              <a:defRPr sz="3000">
                <a:solidFill>
                  <a:schemeClr val="dk1"/>
                </a:solidFill>
                <a:latin typeface="Oswald"/>
                <a:ea typeface="Oswald"/>
                <a:cs typeface="Oswald"/>
                <a:sym typeface="Oswald"/>
              </a:defRPr>
            </a:lvl4pPr>
            <a:lvl5pPr lvl="4">
              <a:spcBef>
                <a:spcPts val="0"/>
              </a:spcBef>
              <a:buClr>
                <a:schemeClr val="dk1"/>
              </a:buClr>
              <a:buSzPts val="3000"/>
              <a:buFont typeface="Oswald"/>
              <a:buNone/>
              <a:defRPr sz="3000">
                <a:solidFill>
                  <a:schemeClr val="dk1"/>
                </a:solidFill>
                <a:latin typeface="Oswald"/>
                <a:ea typeface="Oswald"/>
                <a:cs typeface="Oswald"/>
                <a:sym typeface="Oswald"/>
              </a:defRPr>
            </a:lvl5pPr>
            <a:lvl6pPr lvl="5">
              <a:spcBef>
                <a:spcPts val="0"/>
              </a:spcBef>
              <a:buClr>
                <a:schemeClr val="dk1"/>
              </a:buClr>
              <a:buSzPts val="3000"/>
              <a:buFont typeface="Oswald"/>
              <a:buNone/>
              <a:defRPr sz="3000">
                <a:solidFill>
                  <a:schemeClr val="dk1"/>
                </a:solidFill>
                <a:latin typeface="Oswald"/>
                <a:ea typeface="Oswald"/>
                <a:cs typeface="Oswald"/>
                <a:sym typeface="Oswald"/>
              </a:defRPr>
            </a:lvl6pPr>
            <a:lvl7pPr lvl="6">
              <a:spcBef>
                <a:spcPts val="0"/>
              </a:spcBef>
              <a:buClr>
                <a:schemeClr val="dk1"/>
              </a:buClr>
              <a:buSzPts val="3000"/>
              <a:buFont typeface="Oswald"/>
              <a:buNone/>
              <a:defRPr sz="3000">
                <a:solidFill>
                  <a:schemeClr val="dk1"/>
                </a:solidFill>
                <a:latin typeface="Oswald"/>
                <a:ea typeface="Oswald"/>
                <a:cs typeface="Oswald"/>
                <a:sym typeface="Oswald"/>
              </a:defRPr>
            </a:lvl7pPr>
            <a:lvl8pPr lvl="7">
              <a:spcBef>
                <a:spcPts val="0"/>
              </a:spcBef>
              <a:buClr>
                <a:schemeClr val="dk1"/>
              </a:buClr>
              <a:buSzPts val="3000"/>
              <a:buFont typeface="Oswald"/>
              <a:buNone/>
              <a:defRPr sz="3000">
                <a:solidFill>
                  <a:schemeClr val="dk1"/>
                </a:solidFill>
                <a:latin typeface="Oswald"/>
                <a:ea typeface="Oswald"/>
                <a:cs typeface="Oswald"/>
                <a:sym typeface="Oswald"/>
              </a:defRPr>
            </a:lvl8pPr>
            <a:lvl9pPr lvl="8">
              <a:spcBef>
                <a:spcPts val="0"/>
              </a:spcBef>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accent3"/>
              </a:buClr>
              <a:buSzPts val="1800"/>
              <a:buFont typeface="Average"/>
              <a:buChar char="●"/>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 sz="1000">
                <a:solidFill>
                  <a:schemeClr val="accent3"/>
                </a:solidFill>
                <a:latin typeface="Average"/>
                <a:ea typeface="Average"/>
                <a:cs typeface="Average"/>
                <a:sym typeface="Average"/>
              </a:rPr>
              <a:t>‹#›</a:t>
            </a:fld>
            <a:endParaRPr lang="en"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8" y="990800"/>
            <a:ext cx="7801500" cy="1730100"/>
          </a:xfrm>
          <a:prstGeom prst="rect">
            <a:avLst/>
          </a:prstGeom>
        </p:spPr>
        <p:txBody>
          <a:bodyPr wrap="square" lIns="91425" tIns="91425" rIns="91425" bIns="91425" anchor="b" anchorCtr="0">
            <a:noAutofit/>
          </a:bodyPr>
          <a:lstStyle/>
          <a:p>
            <a:pPr marL="0" lvl="0" indent="0">
              <a:spcBef>
                <a:spcPts val="0"/>
              </a:spcBef>
              <a:buNone/>
            </a:pPr>
            <a:r>
              <a:rPr lang="en"/>
              <a:t>John 9:1-7</a:t>
            </a:r>
          </a:p>
        </p:txBody>
      </p:sp>
      <p:sp>
        <p:nvSpPr>
          <p:cNvPr id="60" name="Shape 60"/>
          <p:cNvSpPr txBox="1">
            <a:spLocks noGrp="1"/>
          </p:cNvSpPr>
          <p:nvPr>
            <p:ph type="subTitle" idx="1"/>
          </p:nvPr>
        </p:nvSpPr>
        <p:spPr>
          <a:xfrm>
            <a:off x="671250" y="3174876"/>
            <a:ext cx="7801500" cy="792600"/>
          </a:xfrm>
          <a:prstGeom prst="rect">
            <a:avLst/>
          </a:prstGeom>
        </p:spPr>
        <p:txBody>
          <a:bodyPr wrap="square" lIns="91425" tIns="91425" rIns="91425" bIns="91425" anchor="t" anchorCtr="0">
            <a:noAutofit/>
          </a:bodyPr>
          <a:lstStyle/>
          <a:p>
            <a:pPr marL="0" lvl="0" indent="0">
              <a:spcBef>
                <a:spcPts val="0"/>
              </a:spcBef>
              <a:buNone/>
            </a:pPr>
            <a:r>
              <a:rPr lang="en"/>
              <a:t>Vision = Mission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He anointed the eyes of the blind man</a:t>
            </a:r>
          </a:p>
        </p:txBody>
      </p:sp>
      <p:sp>
        <p:nvSpPr>
          <p:cNvPr id="111" name="Shape 111"/>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a:solidFill>
                  <a:srgbClr val="FFFFFF"/>
                </a:solidFill>
                <a:latin typeface="Arial"/>
                <a:ea typeface="Arial"/>
                <a:cs typeface="Arial"/>
                <a:sym typeface="Arial"/>
              </a:rPr>
              <a:t>Rev 3:18  I counsel thee to buy of me gold tried in the fire, that thou mayest be rich; and white raiment, that thou mayest be clothed, and that the shame of thy nakedness do not appear; and anoint thine eyes with eyesalve, that thou mayest see.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spcBef>
                <a:spcPts val="0"/>
              </a:spcBef>
              <a:buNone/>
            </a:pPr>
            <a:r>
              <a:rPr lang="en">
                <a:solidFill>
                  <a:srgbClr val="F4CCCC"/>
                </a:solidFill>
              </a:rPr>
              <a:t>Christ is preparing to use this man. </a:t>
            </a:r>
          </a:p>
          <a:p>
            <a:pPr marL="0" lvl="0" indent="0">
              <a:spcBef>
                <a:spcPts val="0"/>
              </a:spcBef>
              <a:buNone/>
            </a:pPr>
            <a:r>
              <a:rPr lang="en">
                <a:solidFill>
                  <a:srgbClr val="F4CCCC"/>
                </a:solidFill>
              </a:rPr>
              <a:t>How has He/is He preparing you?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spcBef>
                <a:spcPts val="0"/>
              </a:spcBef>
              <a:buNone/>
            </a:pPr>
            <a:r>
              <a:rPr lang="en"/>
              <a:t>2. Jesus sets instruction before you.</a:t>
            </a:r>
          </a:p>
          <a:p>
            <a:pPr marL="0" lvl="0" indent="0">
              <a:spcBef>
                <a:spcPts val="0"/>
              </a:spcBef>
              <a:buNone/>
            </a:pPr>
            <a:r>
              <a:rPr lang="en"/>
              <a:t>(Proposition) The way.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And He said unto him, Go</a:t>
            </a:r>
          </a:p>
        </p:txBody>
      </p:sp>
      <p:sp>
        <p:nvSpPr>
          <p:cNvPr id="127" name="Shape 127"/>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
              <a:t>God has a commission for his Christian. He has a plan for your life, a direction, and will always enlighten you, just maybe not how you would prefer. </a:t>
            </a:r>
          </a:p>
          <a:p>
            <a:pPr marL="0" lvl="0" indent="0">
              <a:spcBef>
                <a:spcPts val="0"/>
              </a:spcBef>
              <a:buNone/>
            </a:pPr>
            <a:endParaRPr/>
          </a:p>
          <a:p>
            <a:pPr marL="0" lvl="0" indent="0" rtl="0">
              <a:spcBef>
                <a:spcPts val="0"/>
              </a:spcBef>
              <a:spcAft>
                <a:spcPts val="0"/>
              </a:spcAft>
              <a:buNone/>
            </a:pPr>
            <a:r>
              <a:rPr lang="en" sz="1400">
                <a:solidFill>
                  <a:srgbClr val="FFFFFF"/>
                </a:solidFill>
                <a:latin typeface="Arial"/>
                <a:ea typeface="Arial"/>
                <a:cs typeface="Arial"/>
                <a:sym typeface="Arial"/>
              </a:rPr>
              <a:t>Psalm 119:105  Thy word is a lamp unto my feet, and a light unto my path.</a:t>
            </a:r>
          </a:p>
          <a:p>
            <a:pPr marL="0" lvl="0" indent="0" rtl="0">
              <a:spcBef>
                <a:spcPts val="0"/>
              </a:spcBef>
              <a:spcAft>
                <a:spcPts val="0"/>
              </a:spcAft>
              <a:buNone/>
            </a:pPr>
            <a:r>
              <a:rPr lang="en" sz="1400">
                <a:solidFill>
                  <a:srgbClr val="FFFFFF"/>
                </a:solidFill>
                <a:latin typeface="Arial"/>
                <a:ea typeface="Arial"/>
                <a:cs typeface="Arial"/>
                <a:sym typeface="Arial"/>
              </a:rPr>
              <a:t>Proverbs 6:23 For the commandment is a lamp; and the law is light; and reproofs of instruction are the way of life:</a:t>
            </a:r>
          </a:p>
          <a:p>
            <a:pPr marL="0" lvl="0" indent="0" rtl="0">
              <a:spcBef>
                <a:spcPts val="0"/>
              </a:spcBef>
              <a:spcAft>
                <a:spcPts val="0"/>
              </a:spcAft>
              <a:buNone/>
            </a:pPr>
            <a:endParaRPr sz="1400">
              <a:solidFill>
                <a:srgbClr val="FFFFFF"/>
              </a:solidFill>
              <a:latin typeface="Arial"/>
              <a:ea typeface="Arial"/>
              <a:cs typeface="Arial"/>
              <a:sym typeface="Arial"/>
            </a:endParaRPr>
          </a:p>
          <a:p>
            <a:pPr marL="0" lvl="0" indent="0" rtl="0">
              <a:spcBef>
                <a:spcPts val="0"/>
              </a:spcBef>
              <a:spcAft>
                <a:spcPts val="0"/>
              </a:spcAft>
              <a:buNone/>
            </a:pPr>
            <a:r>
              <a:rPr lang="en">
                <a:solidFill>
                  <a:srgbClr val="D9D9D9"/>
                </a:solidFill>
                <a:latin typeface="Arial"/>
                <a:ea typeface="Arial"/>
                <a:cs typeface="Arial"/>
                <a:sym typeface="Arial"/>
              </a:rPr>
              <a:t>The task given is to gauge the man’s obedience.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Wash in the pool of Siloam</a:t>
            </a:r>
          </a:p>
        </p:txBody>
      </p:sp>
      <p:sp>
        <p:nvSpPr>
          <p:cNvPr id="133" name="Shape 133"/>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endParaRPr sz="2400" b="1">
              <a:solidFill>
                <a:srgbClr val="FFFFFF"/>
              </a:solidFill>
              <a:latin typeface="Arial"/>
              <a:ea typeface="Arial"/>
              <a:cs typeface="Arial"/>
              <a:sym typeface="Arial"/>
            </a:endParaRPr>
          </a:p>
          <a:p>
            <a:pPr marL="0" lvl="0" indent="0" rtl="0">
              <a:spcBef>
                <a:spcPts val="0"/>
              </a:spcBef>
              <a:spcAft>
                <a:spcPts val="0"/>
              </a:spcAft>
              <a:buNone/>
            </a:pPr>
            <a:endParaRPr sz="2400" b="1">
              <a:solidFill>
                <a:srgbClr val="FFFFFF"/>
              </a:solidFill>
              <a:latin typeface="Arial"/>
              <a:ea typeface="Arial"/>
              <a:cs typeface="Arial"/>
              <a:sym typeface="Arial"/>
            </a:endParaRPr>
          </a:p>
          <a:p>
            <a:pPr marL="0" lvl="0" indent="0" rtl="0">
              <a:spcBef>
                <a:spcPts val="0"/>
              </a:spcBef>
              <a:spcAft>
                <a:spcPts val="0"/>
              </a:spcAft>
              <a:buNone/>
            </a:pPr>
            <a:r>
              <a:rPr lang="en" sz="2400" b="1">
                <a:solidFill>
                  <a:srgbClr val="FFFFFF"/>
                </a:solidFill>
                <a:latin typeface="Arial"/>
                <a:ea typeface="Arial"/>
                <a:cs typeface="Arial"/>
                <a:sym typeface="Arial"/>
              </a:rPr>
              <a:t>When the man responded in obedience, he found God had already done the heavy lifting. </a:t>
            </a:r>
          </a:p>
          <a:p>
            <a:pPr marL="0" lvl="0" indent="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139" name="Shape 139"/>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endParaRPr/>
          </a:p>
        </p:txBody>
      </p:sp>
      <p:pic>
        <p:nvPicPr>
          <p:cNvPr id="140" name="Shape 140"/>
          <p:cNvPicPr preferRelativeResize="0"/>
          <p:nvPr/>
        </p:nvPicPr>
        <p:blipFill>
          <a:blip r:embed="rId3">
            <a:alphaModFix/>
          </a:blip>
          <a:stretch>
            <a:fillRect/>
          </a:stretch>
        </p:blipFill>
        <p:spPr>
          <a:xfrm>
            <a:off x="713433" y="0"/>
            <a:ext cx="7717135" cy="514350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(Which is by interpretation Sent) </a:t>
            </a:r>
          </a:p>
        </p:txBody>
      </p:sp>
      <p:sp>
        <p:nvSpPr>
          <p:cNvPr id="146" name="Shape 14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
              <a:t>CURVEBALL!</a:t>
            </a:r>
          </a:p>
          <a:p>
            <a:pPr marL="0" lvl="0" indent="0">
              <a:spcBef>
                <a:spcPts val="0"/>
              </a:spcBef>
              <a:buNone/>
            </a:pPr>
            <a:endParaRPr/>
          </a:p>
          <a:p>
            <a:pPr marL="0" lvl="0" indent="0">
              <a:spcBef>
                <a:spcPts val="0"/>
              </a:spcBef>
              <a:buNone/>
            </a:pPr>
            <a:r>
              <a:rPr lang="en"/>
              <a:t>The spirit interprets</a:t>
            </a:r>
          </a:p>
          <a:p>
            <a:pPr marL="0" lvl="0" indent="0">
              <a:spcBef>
                <a:spcPts val="0"/>
              </a:spcBef>
              <a:buNone/>
            </a:pPr>
            <a:endParaRPr/>
          </a:p>
          <a:p>
            <a:pPr marL="0" lvl="0" indent="0">
              <a:spcBef>
                <a:spcPts val="0"/>
              </a:spcBef>
              <a:buNone/>
            </a:pPr>
            <a:r>
              <a:rPr lang="en"/>
              <a:t>The mission is how he cleanses his eyes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spcBef>
                <a:spcPts val="0"/>
              </a:spcBef>
              <a:buNone/>
            </a:pPr>
            <a:r>
              <a:rPr lang="en"/>
              <a:t>Jesus is to be glorified</a:t>
            </a:r>
          </a:p>
          <a:p>
            <a:pPr marL="0" lvl="0" indent="0">
              <a:spcBef>
                <a:spcPts val="0"/>
              </a:spcBef>
              <a:buNone/>
            </a:pPr>
            <a:r>
              <a:rPr lang="en"/>
              <a:t>(Presentation) The Worship.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445025"/>
            <a:ext cx="8520600" cy="16065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He went.</a:t>
            </a:r>
          </a:p>
          <a:p>
            <a:pPr marL="0" lvl="0" indent="0">
              <a:spcBef>
                <a:spcPts val="0"/>
              </a:spcBef>
              <a:buNone/>
            </a:pPr>
            <a:r>
              <a:rPr lang="en">
                <a:solidFill>
                  <a:srgbClr val="F4CCCC"/>
                </a:solidFill>
              </a:rPr>
              <a:t>He washed.</a:t>
            </a:r>
          </a:p>
          <a:p>
            <a:pPr marL="0" lvl="0" indent="0">
              <a:spcBef>
                <a:spcPts val="0"/>
              </a:spcBef>
              <a:buNone/>
            </a:pPr>
            <a:r>
              <a:rPr lang="en">
                <a:solidFill>
                  <a:srgbClr val="F4CCCC"/>
                </a:solidFill>
              </a:rPr>
              <a:t>He came seeing.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671250" y="971225"/>
            <a:ext cx="7852200" cy="3230700"/>
          </a:xfrm>
          <a:prstGeom prst="rect">
            <a:avLst/>
          </a:prstGeom>
        </p:spPr>
        <p:txBody>
          <a:bodyPr wrap="square" lIns="91425" tIns="91425" rIns="91425" bIns="91425" anchor="ctr" anchorCtr="0">
            <a:noAutofit/>
          </a:bodyPr>
          <a:lstStyle/>
          <a:p>
            <a:pPr marL="0" lvl="0" indent="0" algn="l" rtl="0">
              <a:lnSpc>
                <a:spcPct val="115000"/>
              </a:lnSpc>
              <a:spcBef>
                <a:spcPts val="0"/>
              </a:spcBef>
              <a:buNone/>
            </a:pPr>
            <a:r>
              <a:rPr lang="en" sz="2400">
                <a:solidFill>
                  <a:srgbClr val="D9D2E9"/>
                </a:solidFill>
                <a:latin typeface="Arial"/>
                <a:ea typeface="Arial"/>
                <a:cs typeface="Arial"/>
                <a:sym typeface="Arial"/>
              </a:rPr>
              <a:t>The man of God who obeys Him, shows that beauty in his face. </a:t>
            </a:r>
          </a:p>
          <a:p>
            <a:pPr marL="0" lvl="0" indent="0" algn="l" rtl="0">
              <a:lnSpc>
                <a:spcPct val="115000"/>
              </a:lnSpc>
              <a:spcBef>
                <a:spcPts val="0"/>
              </a:spcBef>
              <a:buNone/>
            </a:pPr>
            <a:endParaRPr sz="2400">
              <a:solidFill>
                <a:srgbClr val="C9DAF8"/>
              </a:solidFill>
              <a:latin typeface="Arial"/>
              <a:ea typeface="Arial"/>
              <a:cs typeface="Arial"/>
              <a:sym typeface="Arial"/>
            </a:endParaRPr>
          </a:p>
          <a:p>
            <a:pPr marL="0" lvl="0" indent="0" algn="l" rtl="0">
              <a:lnSpc>
                <a:spcPct val="115000"/>
              </a:lnSpc>
              <a:spcBef>
                <a:spcPts val="0"/>
              </a:spcBef>
              <a:buNone/>
            </a:pPr>
            <a:r>
              <a:rPr lang="en" sz="2400">
                <a:solidFill>
                  <a:srgbClr val="C9DAF8"/>
                </a:solidFill>
                <a:latin typeface="Arial"/>
                <a:ea typeface="Arial"/>
                <a:cs typeface="Arial"/>
                <a:sym typeface="Arial"/>
              </a:rPr>
              <a:t>Acts 6:15 And all that sat in the council, looking stedfastly on him, saw his face as it had been the face of an angel.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66" name="Shape 6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700" b="1">
                <a:solidFill>
                  <a:srgbClr val="CCCCCC"/>
                </a:solidFill>
                <a:latin typeface="Arial"/>
                <a:ea typeface="Arial"/>
                <a:cs typeface="Arial"/>
                <a:sym typeface="Arial"/>
              </a:rPr>
              <a:t> John 9:1-7 ¶ And as Jesus passed by, he saw a man which was blind from his birth. And his disciples asked him, saying, Master, who did sin, this man, or his parents, that he was born blind? Jesus answered, Neither hath this man sinned, nor his parents: but that the works of God should be made manifest in him. I must work the works of him that sent me, while it is day: the night cometh, when no man can work. As long as I am in the world, I am the light of the world.</a:t>
            </a:r>
          </a:p>
          <a:p>
            <a:pPr marL="0" lvl="0" indent="0" rtl="0">
              <a:spcBef>
                <a:spcPts val="0"/>
              </a:spcBef>
              <a:spcAft>
                <a:spcPts val="0"/>
              </a:spcAft>
              <a:buNone/>
            </a:pPr>
            <a:r>
              <a:rPr lang="en" sz="1700" b="1">
                <a:solidFill>
                  <a:srgbClr val="CCCCCC"/>
                </a:solidFill>
                <a:latin typeface="Arial"/>
                <a:ea typeface="Arial"/>
                <a:cs typeface="Arial"/>
                <a:sym typeface="Arial"/>
              </a:rPr>
              <a:t>    When he had thus spoken, he spat on the ground, and made clay of the spittle, and he anointed the eyes of the blind man with the clay,</a:t>
            </a:r>
          </a:p>
          <a:p>
            <a:pPr marL="0" lvl="0" indent="0" rtl="0">
              <a:spcBef>
                <a:spcPts val="0"/>
              </a:spcBef>
              <a:spcAft>
                <a:spcPts val="0"/>
              </a:spcAft>
              <a:buNone/>
            </a:pPr>
            <a:r>
              <a:rPr lang="en" sz="1700" b="1">
                <a:solidFill>
                  <a:srgbClr val="CCCCCC"/>
                </a:solidFill>
                <a:latin typeface="Arial"/>
                <a:ea typeface="Arial"/>
                <a:cs typeface="Arial"/>
                <a:sym typeface="Arial"/>
              </a:rPr>
              <a:t>    And said unto him, Go, wash in the pool of Siloam, (which is by interpretation, Sent.) He went his way therefore, and washed, and came seeing.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lgn="l" rtl="0">
              <a:lnSpc>
                <a:spcPct val="115000"/>
              </a:lnSpc>
              <a:spcBef>
                <a:spcPts val="0"/>
              </a:spcBef>
              <a:buNone/>
            </a:pPr>
            <a:r>
              <a:rPr lang="en" sz="2400">
                <a:solidFill>
                  <a:srgbClr val="FFF2CC"/>
                </a:solidFill>
                <a:latin typeface="Arial"/>
                <a:ea typeface="Arial"/>
                <a:cs typeface="Arial"/>
                <a:sym typeface="Arial"/>
              </a:rPr>
              <a:t>Faith and obedience lead to sight. </a:t>
            </a:r>
          </a:p>
          <a:p>
            <a:pPr marL="0" lvl="0" indent="0" algn="l" rtl="0">
              <a:lnSpc>
                <a:spcPct val="115000"/>
              </a:lnSpc>
              <a:spcBef>
                <a:spcPts val="0"/>
              </a:spcBef>
              <a:buNone/>
            </a:pPr>
            <a:endParaRPr sz="2400">
              <a:solidFill>
                <a:srgbClr val="FFF2CC"/>
              </a:solidFill>
              <a:latin typeface="Arial"/>
              <a:ea typeface="Arial"/>
              <a:cs typeface="Arial"/>
              <a:sym typeface="Arial"/>
            </a:endParaRPr>
          </a:p>
          <a:p>
            <a:pPr marL="0" lvl="0" indent="0" algn="l" rtl="0">
              <a:lnSpc>
                <a:spcPct val="115000"/>
              </a:lnSpc>
              <a:spcBef>
                <a:spcPts val="0"/>
              </a:spcBef>
              <a:buNone/>
            </a:pPr>
            <a:r>
              <a:rPr lang="en" sz="2400">
                <a:solidFill>
                  <a:srgbClr val="FFF2CC"/>
                </a:solidFill>
                <a:latin typeface="Arial"/>
                <a:ea typeface="Arial"/>
                <a:cs typeface="Arial"/>
                <a:sym typeface="Arial"/>
              </a:rPr>
              <a:t>Eph 3:9 And to make all men see what is the fellowship of the mystery, which from the beginning of the world hath been hid in God, who created all things by Jesus Christ: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lgn="l" rtl="0">
              <a:lnSpc>
                <a:spcPct val="115000"/>
              </a:lnSpc>
              <a:spcBef>
                <a:spcPts val="0"/>
              </a:spcBef>
              <a:buNone/>
            </a:pPr>
            <a:endParaRPr sz="1100">
              <a:solidFill>
                <a:srgbClr val="000000"/>
              </a:solidFill>
              <a:latin typeface="Arial"/>
              <a:ea typeface="Arial"/>
              <a:cs typeface="Arial"/>
              <a:sym typeface="Arial"/>
            </a:endParaRPr>
          </a:p>
          <a:p>
            <a:pPr marL="0" lvl="0" indent="0" algn="l" rtl="0">
              <a:lnSpc>
                <a:spcPct val="115000"/>
              </a:lnSpc>
              <a:spcBef>
                <a:spcPts val="0"/>
              </a:spcBef>
              <a:buNone/>
            </a:pPr>
            <a:r>
              <a:rPr lang="en" sz="3000" b="1">
                <a:solidFill>
                  <a:srgbClr val="FFFFFF"/>
                </a:solidFill>
                <a:latin typeface="Arial"/>
                <a:ea typeface="Arial"/>
                <a:cs typeface="Arial"/>
                <a:sym typeface="Arial"/>
              </a:rPr>
              <a:t>Is Christ’s work in your life simply to make you whole?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671250" y="2141250"/>
            <a:ext cx="7852200" cy="861000"/>
          </a:xfrm>
          <a:prstGeom prst="rect">
            <a:avLst/>
          </a:prstGeom>
        </p:spPr>
        <p:txBody>
          <a:bodyPr wrap="square" lIns="91425" tIns="91425" rIns="91425" bIns="91425" anchor="ctr" anchorCtr="0">
            <a:noAutofit/>
          </a:bodyPr>
          <a:lstStyle/>
          <a:p>
            <a:pPr marL="0" lvl="0" indent="0" algn="l" rtl="0">
              <a:lnSpc>
                <a:spcPct val="115000"/>
              </a:lnSpc>
              <a:spcBef>
                <a:spcPts val="0"/>
              </a:spcBef>
              <a:buNone/>
            </a:pPr>
            <a:r>
              <a:rPr lang="en" sz="1800">
                <a:solidFill>
                  <a:srgbClr val="FFFFFF"/>
                </a:solidFill>
                <a:latin typeface="Arial"/>
                <a:ea typeface="Arial"/>
                <a:cs typeface="Arial"/>
                <a:sym typeface="Arial"/>
              </a:rPr>
              <a:t>What is keeping you from receiving?</a:t>
            </a:r>
          </a:p>
          <a:p>
            <a:pPr marL="0" lvl="0" indent="0" algn="l" rtl="0">
              <a:lnSpc>
                <a:spcPct val="115000"/>
              </a:lnSpc>
              <a:spcBef>
                <a:spcPts val="0"/>
              </a:spcBef>
              <a:buNone/>
            </a:pPr>
            <a:r>
              <a:rPr lang="en" sz="1800">
                <a:solidFill>
                  <a:srgbClr val="FFFFFF"/>
                </a:solidFill>
                <a:latin typeface="Arial"/>
                <a:ea typeface="Arial"/>
                <a:cs typeface="Arial"/>
                <a:sym typeface="Arial"/>
              </a:rPr>
              <a:t>What is keeping you from obeying?</a:t>
            </a:r>
          </a:p>
          <a:p>
            <a:pPr marL="0" lvl="0" indent="0" algn="l" rtl="0">
              <a:lnSpc>
                <a:spcPct val="115000"/>
              </a:lnSpc>
              <a:spcBef>
                <a:spcPts val="0"/>
              </a:spcBef>
              <a:buNone/>
            </a:pPr>
            <a:r>
              <a:rPr lang="en" sz="1800">
                <a:solidFill>
                  <a:srgbClr val="FFFFFF"/>
                </a:solidFill>
                <a:latin typeface="Arial"/>
                <a:ea typeface="Arial"/>
                <a:cs typeface="Arial"/>
                <a:sym typeface="Arial"/>
              </a:rPr>
              <a:t>What is keeping you from preaching?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72" name="Shape 72"/>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 sz="2400">
                <a:solidFill>
                  <a:srgbClr val="F3F3F3"/>
                </a:solidFill>
              </a:rPr>
              <a:t>God is to be manifest in this world.  </a:t>
            </a:r>
          </a:p>
          <a:p>
            <a:pPr marL="0" lvl="0" indent="0">
              <a:spcBef>
                <a:spcPts val="0"/>
              </a:spcBef>
              <a:buNone/>
            </a:pPr>
            <a:r>
              <a:rPr lang="en" sz="2400">
                <a:solidFill>
                  <a:srgbClr val="F3F3F3"/>
                </a:solidFill>
              </a:rPr>
              <a:t>Whether we assist or not, ultimately he will appear in full glory. </a:t>
            </a:r>
          </a:p>
          <a:p>
            <a:pPr marL="0" lvl="0" indent="0">
              <a:spcBef>
                <a:spcPts val="0"/>
              </a:spcBef>
              <a:buNone/>
            </a:pPr>
            <a:endParaRPr sz="2400">
              <a:solidFill>
                <a:srgbClr val="F3F3F3"/>
              </a:solidFill>
            </a:endParaRPr>
          </a:p>
          <a:p>
            <a:pPr marL="0" lvl="0" indent="0">
              <a:spcBef>
                <a:spcPts val="0"/>
              </a:spcBef>
              <a:buNone/>
            </a:pPr>
            <a:r>
              <a:rPr lang="en" sz="2400">
                <a:solidFill>
                  <a:srgbClr val="F3F3F3"/>
                </a:solidFill>
              </a:rPr>
              <a:t>Definition : “Display or show (a quality or feeling) by one’s acts or appearance; demonstrate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606350" y="616125"/>
            <a:ext cx="7917000" cy="3921600"/>
          </a:xfrm>
          <a:prstGeom prst="rect">
            <a:avLst/>
          </a:prstGeom>
        </p:spPr>
        <p:txBody>
          <a:bodyPr wrap="square" lIns="91425" tIns="91425" rIns="91425" bIns="91425" anchor="ctr" anchorCtr="0">
            <a:noAutofit/>
          </a:bodyPr>
          <a:lstStyle/>
          <a:p>
            <a:pPr marL="0" lvl="0" indent="0" algn="l" rtl="0">
              <a:lnSpc>
                <a:spcPct val="115000"/>
              </a:lnSpc>
              <a:spcBef>
                <a:spcPts val="0"/>
              </a:spcBef>
              <a:buNone/>
            </a:pPr>
            <a:r>
              <a:rPr lang="en" sz="2400">
                <a:solidFill>
                  <a:srgbClr val="FFFFFF"/>
                </a:solidFill>
                <a:latin typeface="Arial"/>
                <a:ea typeface="Arial"/>
                <a:cs typeface="Arial"/>
                <a:sym typeface="Arial"/>
              </a:rPr>
              <a:t>The Christian who fails to see the mission will perish. </a:t>
            </a:r>
          </a:p>
          <a:p>
            <a:pPr marL="0" lvl="0" indent="0" algn="l" rtl="0">
              <a:lnSpc>
                <a:spcPct val="115000"/>
              </a:lnSpc>
              <a:spcBef>
                <a:spcPts val="0"/>
              </a:spcBef>
              <a:buNone/>
            </a:pPr>
            <a:endParaRPr sz="2400">
              <a:solidFill>
                <a:srgbClr val="FFFFFF"/>
              </a:solidFill>
              <a:latin typeface="Arial"/>
              <a:ea typeface="Arial"/>
              <a:cs typeface="Arial"/>
              <a:sym typeface="Arial"/>
            </a:endParaRPr>
          </a:p>
          <a:p>
            <a:pPr marL="0" lvl="0" indent="0" algn="l" rtl="0">
              <a:lnSpc>
                <a:spcPct val="115000"/>
              </a:lnSpc>
              <a:spcBef>
                <a:spcPts val="0"/>
              </a:spcBef>
              <a:buNone/>
            </a:pPr>
            <a:r>
              <a:rPr lang="en" sz="2400">
                <a:solidFill>
                  <a:srgbClr val="FFFFFF"/>
                </a:solidFill>
                <a:latin typeface="Arial"/>
                <a:ea typeface="Arial"/>
                <a:cs typeface="Arial"/>
                <a:sym typeface="Arial"/>
              </a:rPr>
              <a:t>Proverbs 29:18 Where there is no vision, the people perish: but he that keepeth the law, happy is he</a:t>
            </a:r>
          </a:p>
          <a:p>
            <a:pPr marL="0" lvl="0" indent="0" algn="l" rtl="0">
              <a:lnSpc>
                <a:spcPct val="115000"/>
              </a:lnSpc>
              <a:spcBef>
                <a:spcPts val="0"/>
              </a:spcBef>
              <a:buNone/>
            </a:pPr>
            <a:endParaRPr sz="2400">
              <a:solidFill>
                <a:srgbClr val="FFFFFF"/>
              </a:solidFill>
              <a:latin typeface="Arial"/>
              <a:ea typeface="Arial"/>
              <a:cs typeface="Arial"/>
              <a:sym typeface="Arial"/>
            </a:endParaRPr>
          </a:p>
          <a:p>
            <a:pPr marL="0" lvl="0" indent="0" algn="l" rtl="0">
              <a:lnSpc>
                <a:spcPct val="115000"/>
              </a:lnSpc>
              <a:spcBef>
                <a:spcPts val="0"/>
              </a:spcBef>
              <a:buNone/>
            </a:pPr>
            <a:endParaRPr sz="1100">
              <a:solidFill>
                <a:srgbClr val="000000"/>
              </a:solidFill>
              <a:latin typeface="Arial"/>
              <a:ea typeface="Arial"/>
              <a:cs typeface="Arial"/>
              <a:sym typeface="Arial"/>
            </a:endParaRPr>
          </a:p>
          <a:p>
            <a:pPr marL="0" lvl="0" indent="0" algn="l" rtl="0">
              <a:lnSpc>
                <a:spcPct val="115000"/>
              </a:lnSpc>
              <a:spcBef>
                <a:spcPts val="0"/>
              </a:spcBef>
              <a:buNone/>
            </a:pPr>
            <a:r>
              <a:rPr lang="en" sz="2400">
                <a:solidFill>
                  <a:srgbClr val="EFEFEF"/>
                </a:solidFill>
                <a:latin typeface="Arial"/>
                <a:ea typeface="Arial"/>
                <a:cs typeface="Arial"/>
                <a:sym typeface="Arial"/>
              </a:rPr>
              <a:t>2 Peter 1:9 But he that lacketh these things is blind, and cannot see afar off, and hath forgotten that he was purged from his old sins.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671250" y="1916825"/>
            <a:ext cx="7852200" cy="1085400"/>
          </a:xfrm>
          <a:prstGeom prst="rect">
            <a:avLst/>
          </a:prstGeom>
        </p:spPr>
        <p:txBody>
          <a:bodyPr wrap="square" lIns="91425" tIns="91425" rIns="91425" bIns="91425" anchor="ctr" anchorCtr="0">
            <a:noAutofit/>
          </a:bodyPr>
          <a:lstStyle/>
          <a:p>
            <a:pPr marL="457200" lvl="0" indent="-457200" rtl="0">
              <a:spcBef>
                <a:spcPts val="0"/>
              </a:spcBef>
              <a:buSzPts val="3600"/>
              <a:buAutoNum type="arabicPeriod"/>
            </a:pPr>
            <a:r>
              <a:rPr lang="en"/>
              <a:t>Jesus facilitates the means to your sight. </a:t>
            </a:r>
          </a:p>
          <a:p>
            <a:pPr marL="0" lvl="0" indent="0">
              <a:spcBef>
                <a:spcPts val="0"/>
              </a:spcBef>
              <a:buNone/>
            </a:pPr>
            <a:r>
              <a:rPr lang="en"/>
              <a:t>(Provision) The Work.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endParaRPr/>
          </a:p>
        </p:txBody>
      </p:sp>
      <p:sp>
        <p:nvSpPr>
          <p:cNvPr id="88" name="Shape 88"/>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Arial"/>
                <a:ea typeface="Arial"/>
                <a:cs typeface="Arial"/>
                <a:sym typeface="Arial"/>
              </a:rPr>
              <a:t>John 9:6 When he had thus spoken, he spat on the ground, and made clay of the spittle, and he anointed the eyes of the blind man with clay,</a:t>
            </a:r>
          </a:p>
          <a:p>
            <a:pPr marL="0" lvl="0" indent="0" rtl="0">
              <a:spcBef>
                <a:spcPts val="0"/>
              </a:spcBef>
              <a:spcAft>
                <a:spcPts val="0"/>
              </a:spcAft>
              <a:buNone/>
            </a:pPr>
            <a:endParaRPr sz="2400">
              <a:solidFill>
                <a:srgbClr val="FFFFFF"/>
              </a:solidFill>
              <a:latin typeface="Arial"/>
              <a:ea typeface="Arial"/>
              <a:cs typeface="Arial"/>
              <a:sym typeface="Arial"/>
            </a:endParaRPr>
          </a:p>
          <a:p>
            <a:pPr marL="0" lvl="0" indent="0" rtl="0">
              <a:spcBef>
                <a:spcPts val="0"/>
              </a:spcBef>
              <a:spcAft>
                <a:spcPts val="0"/>
              </a:spcAft>
              <a:buNone/>
            </a:pPr>
            <a:r>
              <a:rPr lang="en" sz="2400">
                <a:solidFill>
                  <a:srgbClr val="FFFFFF"/>
                </a:solidFill>
                <a:latin typeface="Arial"/>
                <a:ea typeface="Arial"/>
                <a:cs typeface="Arial"/>
                <a:sym typeface="Arial"/>
              </a:rPr>
              <a:t>Everything begins with Christ. This is a christ-centered message. Christ who is all, before all, preeminent, our hope of glory.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He spat on the ground</a:t>
            </a:r>
          </a:p>
        </p:txBody>
      </p:sp>
      <p:sp>
        <p:nvSpPr>
          <p:cNvPr id="94" name="Shape 94"/>
          <p:cNvSpPr txBox="1">
            <a:spLocks noGrp="1"/>
          </p:cNvSpPr>
          <p:nvPr>
            <p:ph type="body" idx="1"/>
          </p:nvPr>
        </p:nvSpPr>
        <p:spPr>
          <a:xfrm>
            <a:off x="311700" y="1152475"/>
            <a:ext cx="8520600" cy="38451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Arial"/>
                <a:ea typeface="Arial"/>
                <a:cs typeface="Arial"/>
                <a:sym typeface="Arial"/>
              </a:rPr>
              <a:t>Spit:</a:t>
            </a:r>
          </a:p>
          <a:p>
            <a:pPr marL="0" lvl="0" indent="0" rtl="0">
              <a:spcBef>
                <a:spcPts val="0"/>
              </a:spcBef>
              <a:spcAft>
                <a:spcPts val="0"/>
              </a:spcAft>
              <a:buNone/>
            </a:pPr>
            <a:r>
              <a:rPr lang="en" sz="1400" i="1">
                <a:solidFill>
                  <a:srgbClr val="FF00FF"/>
                </a:solidFill>
                <a:latin typeface="Arial"/>
                <a:ea typeface="Arial"/>
                <a:cs typeface="Arial"/>
                <a:sym typeface="Arial"/>
              </a:rPr>
              <a:t>Lev 15:8</a:t>
            </a:r>
            <a:r>
              <a:rPr lang="en" sz="1400" i="1">
                <a:solidFill>
                  <a:srgbClr val="FFFFFF"/>
                </a:solidFill>
                <a:latin typeface="Arial"/>
                <a:ea typeface="Arial"/>
                <a:cs typeface="Arial"/>
                <a:sym typeface="Arial"/>
              </a:rPr>
              <a:t> And if he that hath the issue spit upon him that is clean; then he shall wash his clothes, and bathe himself in water, and be unclean until the even.</a:t>
            </a:r>
          </a:p>
          <a:p>
            <a:pPr marL="0" lvl="0" indent="0" rtl="0">
              <a:spcBef>
                <a:spcPts val="0"/>
              </a:spcBef>
              <a:spcAft>
                <a:spcPts val="0"/>
              </a:spcAft>
              <a:buNone/>
            </a:pPr>
            <a:r>
              <a:rPr lang="en" sz="1400" i="1">
                <a:solidFill>
                  <a:srgbClr val="FF00FF"/>
                </a:solidFill>
                <a:latin typeface="Arial"/>
                <a:ea typeface="Arial"/>
                <a:cs typeface="Arial"/>
                <a:sym typeface="Arial"/>
              </a:rPr>
              <a:t>Isaiah 50:6</a:t>
            </a:r>
            <a:r>
              <a:rPr lang="en" sz="1400" i="1">
                <a:solidFill>
                  <a:srgbClr val="FFFFFF"/>
                </a:solidFill>
                <a:latin typeface="Arial"/>
                <a:ea typeface="Arial"/>
                <a:cs typeface="Arial"/>
                <a:sym typeface="Arial"/>
              </a:rPr>
              <a:t> I gave my back to the smiters, and my cheeks to them that plucked off the hair: I hid not my face from shame and spitting.</a:t>
            </a:r>
          </a:p>
          <a:p>
            <a:pPr marL="0" lvl="0" indent="0" rtl="0">
              <a:spcBef>
                <a:spcPts val="0"/>
              </a:spcBef>
              <a:spcAft>
                <a:spcPts val="0"/>
              </a:spcAft>
              <a:buNone/>
            </a:pPr>
            <a:r>
              <a:rPr lang="en" sz="1400" i="1">
                <a:solidFill>
                  <a:srgbClr val="FF00FF"/>
                </a:solidFill>
                <a:latin typeface="Arial"/>
                <a:ea typeface="Arial"/>
                <a:cs typeface="Arial"/>
                <a:sym typeface="Arial"/>
              </a:rPr>
              <a:t>Matt 27:30</a:t>
            </a:r>
            <a:r>
              <a:rPr lang="en" sz="1400" i="1">
                <a:solidFill>
                  <a:srgbClr val="FFFFFF"/>
                </a:solidFill>
                <a:latin typeface="Arial"/>
                <a:ea typeface="Arial"/>
                <a:cs typeface="Arial"/>
                <a:sym typeface="Arial"/>
              </a:rPr>
              <a:t> Then did they spit in his face, and buffeted him; and others smote him with the palms of their hands,</a:t>
            </a:r>
          </a:p>
          <a:p>
            <a:pPr marL="0" lvl="0" indent="0" rtl="0">
              <a:spcBef>
                <a:spcPts val="0"/>
              </a:spcBef>
              <a:spcAft>
                <a:spcPts val="0"/>
              </a:spcAft>
              <a:buNone/>
            </a:pPr>
            <a:endParaRPr sz="1100" b="1">
              <a:solidFill>
                <a:srgbClr val="FFFFFF"/>
              </a:solidFill>
              <a:latin typeface="Arial"/>
              <a:ea typeface="Arial"/>
              <a:cs typeface="Arial"/>
              <a:sym typeface="Arial"/>
            </a:endParaRPr>
          </a:p>
          <a:p>
            <a:pPr marL="0" lvl="0" indent="0" rtl="0">
              <a:spcBef>
                <a:spcPts val="0"/>
              </a:spcBef>
              <a:spcAft>
                <a:spcPts val="0"/>
              </a:spcAft>
              <a:buNone/>
            </a:pPr>
            <a:r>
              <a:rPr lang="en" sz="2400">
                <a:solidFill>
                  <a:srgbClr val="FFFFFF"/>
                </a:solidFill>
                <a:latin typeface="Arial"/>
                <a:ea typeface="Arial"/>
                <a:cs typeface="Arial"/>
                <a:sym typeface="Arial"/>
              </a:rPr>
              <a:t>Ground:</a:t>
            </a:r>
          </a:p>
          <a:p>
            <a:pPr marL="0" lvl="0" indent="0" rtl="0">
              <a:spcBef>
                <a:spcPts val="0"/>
              </a:spcBef>
              <a:spcAft>
                <a:spcPts val="0"/>
              </a:spcAft>
              <a:buNone/>
            </a:pPr>
            <a:r>
              <a:rPr lang="en" sz="1100">
                <a:solidFill>
                  <a:srgbClr val="FF00FF"/>
                </a:solidFill>
                <a:latin typeface="Arial"/>
                <a:ea typeface="Arial"/>
                <a:cs typeface="Arial"/>
                <a:sym typeface="Arial"/>
              </a:rPr>
              <a:t>Gen 2:7</a:t>
            </a:r>
            <a:r>
              <a:rPr lang="en" sz="1100">
                <a:solidFill>
                  <a:srgbClr val="FFFFFF"/>
                </a:solidFill>
                <a:latin typeface="Arial"/>
                <a:ea typeface="Arial"/>
                <a:cs typeface="Arial"/>
                <a:sym typeface="Arial"/>
              </a:rPr>
              <a:t> And the LORD God formed man of the dust of the ground, and breathed into his nostrils the breath of life; and man became a living soul.</a:t>
            </a:r>
          </a:p>
          <a:p>
            <a:pPr marL="0" lvl="0" indent="0" rtl="0">
              <a:spcBef>
                <a:spcPts val="0"/>
              </a:spcBef>
              <a:spcAft>
                <a:spcPts val="0"/>
              </a:spcAft>
              <a:buNone/>
            </a:pPr>
            <a:r>
              <a:rPr lang="en" sz="1100">
                <a:solidFill>
                  <a:srgbClr val="FF00FF"/>
                </a:solidFill>
                <a:latin typeface="Arial"/>
                <a:ea typeface="Arial"/>
                <a:cs typeface="Arial"/>
                <a:sym typeface="Arial"/>
              </a:rPr>
              <a:t>Gen 3:19</a:t>
            </a:r>
            <a:r>
              <a:rPr lang="en" sz="1100">
                <a:solidFill>
                  <a:srgbClr val="FFFFFF"/>
                </a:solidFill>
                <a:latin typeface="Arial"/>
                <a:ea typeface="Arial"/>
                <a:cs typeface="Arial"/>
                <a:sym typeface="Arial"/>
              </a:rPr>
              <a:t>  In the sweat of thy face shalt thou eat bread, till thou return unto the ground; for out of it wast thou taken: for dust thou art, and unto dust shalt thou return.</a:t>
            </a:r>
          </a:p>
          <a:p>
            <a:pPr marL="0" lvl="0" indent="0" rtl="0">
              <a:spcBef>
                <a:spcPts val="0"/>
              </a:spcBef>
              <a:spcAft>
                <a:spcPts val="0"/>
              </a:spcAft>
              <a:buNone/>
            </a:pPr>
            <a:r>
              <a:rPr lang="en" sz="1100" b="1">
                <a:solidFill>
                  <a:srgbClr val="FFFFFF"/>
                </a:solidFill>
                <a:latin typeface="Arial"/>
                <a:ea typeface="Arial"/>
                <a:cs typeface="Arial"/>
                <a:sym typeface="Arial"/>
              </a:rPr>
              <a:t>The Ground is what we’re from. It represents creation. </a:t>
            </a:r>
          </a:p>
          <a:p>
            <a:pPr marL="0" lvl="0" indent="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
                <a:solidFill>
                  <a:srgbClr val="F4CCCC"/>
                </a:solidFill>
              </a:rPr>
              <a:t>He made clay of the spittle</a:t>
            </a:r>
          </a:p>
        </p:txBody>
      </p:sp>
      <p:sp>
        <p:nvSpPr>
          <p:cNvPr id="100" name="Shape 10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700">
                <a:solidFill>
                  <a:srgbClr val="FFFFFF"/>
                </a:solidFill>
                <a:latin typeface="Arial"/>
                <a:ea typeface="Arial"/>
                <a:cs typeface="Arial"/>
                <a:sym typeface="Arial"/>
              </a:rPr>
              <a:t>The act of taking those two things and mixing it, forming and creating. It is the very thing God the Father did with creation. It pictures Christ as the potter.  He is molding perfection back into the dust. </a:t>
            </a:r>
          </a:p>
          <a:p>
            <a:pPr marL="0" lvl="0" indent="0" rtl="0">
              <a:spcBef>
                <a:spcPts val="0"/>
              </a:spcBef>
              <a:spcAft>
                <a:spcPts val="0"/>
              </a:spcAft>
              <a:buNone/>
            </a:pPr>
            <a:endParaRPr sz="1700">
              <a:solidFill>
                <a:srgbClr val="FF00FF"/>
              </a:solidFill>
              <a:latin typeface="Arial"/>
              <a:ea typeface="Arial"/>
              <a:cs typeface="Arial"/>
              <a:sym typeface="Arial"/>
            </a:endParaRPr>
          </a:p>
          <a:p>
            <a:pPr marL="0" lvl="0" indent="0" rtl="0">
              <a:spcBef>
                <a:spcPts val="0"/>
              </a:spcBef>
              <a:spcAft>
                <a:spcPts val="0"/>
              </a:spcAft>
              <a:buNone/>
            </a:pPr>
            <a:r>
              <a:rPr lang="en" sz="1700">
                <a:solidFill>
                  <a:srgbClr val="FF00FF"/>
                </a:solidFill>
                <a:latin typeface="Arial"/>
                <a:ea typeface="Arial"/>
                <a:cs typeface="Arial"/>
                <a:sym typeface="Arial"/>
              </a:rPr>
              <a:t>Jer 18: 2-6</a:t>
            </a:r>
            <a:r>
              <a:rPr lang="en" sz="1700">
                <a:solidFill>
                  <a:srgbClr val="FFFFFF"/>
                </a:solidFill>
                <a:latin typeface="Arial"/>
                <a:ea typeface="Arial"/>
                <a:cs typeface="Arial"/>
                <a:sym typeface="Arial"/>
              </a:rPr>
              <a:t> Arise, and go down to the potter's house, and there I will cause thee to hear my words. Then I went down to the potter's house, and, behold, he wrought a work on the wheels. And the vessel that he made of clay was marred in the hand of the potter: so he made it again another vessel, as seemed good to the potter to make it. Then the word of the LORD came to me, saying, O house of Israel, cannot I do with you as this potter? saith the LORD. Behold, as the clay is in the potter's hand, so are ye in mine hand, O house of Israel.</a:t>
            </a:r>
          </a:p>
          <a:p>
            <a:pPr marL="0" lvl="0" indent="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Shape 105"/>
          <p:cNvPicPr preferRelativeResize="0"/>
          <p:nvPr/>
        </p:nvPicPr>
        <p:blipFill>
          <a:blip r:embed="rId3">
            <a:alphaModFix/>
          </a:blip>
          <a:stretch>
            <a:fillRect/>
          </a:stretch>
        </p:blipFill>
        <p:spPr>
          <a:xfrm>
            <a:off x="259613" y="150525"/>
            <a:ext cx="8624774" cy="4842450"/>
          </a:xfrm>
          <a:prstGeom prst="rect">
            <a:avLst/>
          </a:prstGeom>
          <a:noFill/>
          <a:ln>
            <a:noFill/>
          </a:ln>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1104</Words>
  <Application>Microsoft Office PowerPoint</Application>
  <PresentationFormat>On-screen Show (16:9)</PresentationFormat>
  <Paragraphs>73</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Oswald</vt:lpstr>
      <vt:lpstr>Average</vt:lpstr>
      <vt:lpstr>Slate</vt:lpstr>
      <vt:lpstr>John 9:1-7</vt:lpstr>
      <vt:lpstr>PowerPoint Presentation</vt:lpstr>
      <vt:lpstr>PowerPoint Presentation</vt:lpstr>
      <vt:lpstr>The Christian who fails to see the mission will perish.   Proverbs 29:18 Where there is no vision, the people perish: but he that keepeth the law, happy is he   2 Peter 1:9 But he that lacketh these things is blind, and cannot see afar off, and hath forgotten that he was purged from his old sins.</vt:lpstr>
      <vt:lpstr>Jesus facilitates the means to your sight.  (Provision) The Work. </vt:lpstr>
      <vt:lpstr>PowerPoint Presentation</vt:lpstr>
      <vt:lpstr>He spat on the ground</vt:lpstr>
      <vt:lpstr>He made clay of the spittle</vt:lpstr>
      <vt:lpstr>PowerPoint Presentation</vt:lpstr>
      <vt:lpstr>He anointed the eyes of the blind man</vt:lpstr>
      <vt:lpstr>Christ is preparing to use this man.  How has He/is He preparing you?</vt:lpstr>
      <vt:lpstr>2. Jesus sets instruction before you. (Proposition) The way.   </vt:lpstr>
      <vt:lpstr>And He said unto him, Go</vt:lpstr>
      <vt:lpstr>Wash in the pool of Siloam</vt:lpstr>
      <vt:lpstr>PowerPoint Presentation</vt:lpstr>
      <vt:lpstr>(Which is by interpretation Sent) </vt:lpstr>
      <vt:lpstr>Jesus is to be glorified (Presentation) The Worship.</vt:lpstr>
      <vt:lpstr>He went. He washed. He came seeing.</vt:lpstr>
      <vt:lpstr>The man of God who obeys Him, shows that beauty in his face.   Acts 6:15 And all that sat in the council, looking stedfastly on him, saw his face as it had been the face of an angel.</vt:lpstr>
      <vt:lpstr>Faith and obedience lead to sight.   Eph 3:9 And to make all men see what is the fellowship of the mystery, which from the beginning of the world hath been hid in God, who created all things by Jesus Christ:</vt:lpstr>
      <vt:lpstr> Is Christ’s work in your life simply to make you whole? </vt:lpstr>
      <vt:lpstr>What is keeping you from receiving? What is keeping you from obeying? What is keeping you from preaching?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9:1-7</dc:title>
  <dc:creator>LFBI</dc:creator>
  <cp:lastModifiedBy>LFBI</cp:lastModifiedBy>
  <cp:revision>1</cp:revision>
  <dcterms:modified xsi:type="dcterms:W3CDTF">2017-12-22T03:41:51Z</dcterms:modified>
</cp:coreProperties>
</file>