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24" r:id="rId2"/>
    <p:sldId id="725" r:id="rId3"/>
    <p:sldId id="726" r:id="rId4"/>
    <p:sldId id="729" r:id="rId5"/>
    <p:sldId id="661" r:id="rId6"/>
    <p:sldId id="730" r:id="rId7"/>
    <p:sldId id="731" r:id="rId8"/>
    <p:sldId id="732" r:id="rId9"/>
    <p:sldId id="733" r:id="rId10"/>
    <p:sldId id="734" r:id="rId11"/>
    <p:sldId id="727" r:id="rId12"/>
    <p:sldId id="728" r:id="rId13"/>
    <p:sldId id="735" r:id="rId14"/>
    <p:sldId id="736" r:id="rId15"/>
    <p:sldId id="737" r:id="rId16"/>
    <p:sldId id="738" r:id="rId17"/>
    <p:sldId id="739" r:id="rId18"/>
    <p:sldId id="740" r:id="rId19"/>
    <p:sldId id="741" r:id="rId20"/>
    <p:sldId id="742" r:id="rId21"/>
    <p:sldId id="743" r:id="rId22"/>
    <p:sldId id="744" r:id="rId23"/>
    <p:sldId id="745" r:id="rId24"/>
    <p:sldId id="747" r:id="rId25"/>
    <p:sldId id="748" r:id="rId26"/>
    <p:sldId id="749"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49" d="100"/>
          <a:sy n="49" d="100"/>
        </p:scale>
        <p:origin x="408" y="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15662"/>
            <a:ext cx="8160063" cy="4354160"/>
          </a:xfrm>
        </p:spPr>
        <p:txBody>
          <a:bodyPr>
            <a:noAutofit/>
          </a:bodyPr>
          <a:lstStyle/>
          <a:p>
            <a:pPr algn="l"/>
            <a:endParaRPr lang="en-US" sz="4000" b="1" dirty="0" smtClean="0"/>
          </a:p>
          <a:p>
            <a:pPr algn="l"/>
            <a:r>
              <a:rPr lang="en-US" b="1" dirty="0"/>
              <a:t>Chapters 1 - 8 Our </a:t>
            </a:r>
            <a:r>
              <a:rPr lang="en-US" b="1" u="sng" dirty="0"/>
              <a:t>FAITH</a:t>
            </a:r>
            <a:r>
              <a:rPr lang="en-US" b="1" dirty="0"/>
              <a:t> </a:t>
            </a:r>
            <a:r>
              <a:rPr lang="en-US" b="1" i="1" dirty="0"/>
              <a:t>:: Individual</a:t>
            </a:r>
            <a:endParaRPr lang="en-US" dirty="0"/>
          </a:p>
          <a:p>
            <a:pPr algn="l"/>
            <a:r>
              <a:rPr lang="en-US" b="1" dirty="0"/>
              <a:t>Chapters 9 - 11 Israel’s </a:t>
            </a:r>
            <a:r>
              <a:rPr lang="en-US" b="1" u="sng" dirty="0"/>
              <a:t>HOPE</a:t>
            </a:r>
            <a:r>
              <a:rPr lang="en-US" b="1" dirty="0"/>
              <a:t> </a:t>
            </a:r>
            <a:r>
              <a:rPr lang="en-US" b="1" i="1" dirty="0"/>
              <a:t>:: </a:t>
            </a:r>
            <a:r>
              <a:rPr lang="en-US" b="1" i="1" dirty="0" smtClean="0"/>
              <a:t>National</a:t>
            </a:r>
          </a:p>
          <a:p>
            <a:pPr algn="l"/>
            <a:r>
              <a:rPr lang="en-US" b="1" dirty="0" smtClean="0"/>
              <a:t>Chapters 12-16 Our </a:t>
            </a:r>
            <a:r>
              <a:rPr lang="en-US" b="1" u="sng" dirty="0" smtClean="0"/>
              <a:t>LIVES</a:t>
            </a:r>
            <a:r>
              <a:rPr lang="en-US" b="1" dirty="0" smtClean="0"/>
              <a:t> :: Communal</a:t>
            </a:r>
            <a:r>
              <a:rPr lang="en-US" dirty="0" smtClean="0"/>
              <a:t/>
            </a:r>
            <a:br>
              <a:rPr lang="en-US" dirty="0" smtClean="0"/>
            </a:br>
            <a:r>
              <a:rPr lang="en-US" sz="4000" dirty="0" smtClean="0"/>
              <a:t/>
            </a:r>
            <a:br>
              <a:rPr lang="en-US" sz="4000" dirty="0" smtClean="0"/>
            </a:br>
            <a:r>
              <a:rPr lang="en-US" dirty="0" smtClean="0"/>
              <a:t/>
            </a:r>
            <a:br>
              <a:rPr lang="en-US" dirty="0" smtClean="0"/>
            </a:br>
            <a:endParaRPr lang="en-US" sz="3200" b="1" dirty="0"/>
          </a:p>
        </p:txBody>
      </p:sp>
      <p:pic>
        <p:nvPicPr>
          <p:cNvPr id="4" name="Picture 2" descr="https://upload.wikimedia.org/wikipedia/commons/e/ec/File%22-Saint_Paul_Writing_His_Epistles%22_by_Valentin_de_Boulogn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69930" y="2211838"/>
            <a:ext cx="3527753" cy="262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2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89643"/>
            <a:ext cx="8160063" cy="4354160"/>
          </a:xfrm>
        </p:spPr>
        <p:txBody>
          <a:bodyPr>
            <a:noAutofit/>
          </a:bodyPr>
          <a:lstStyle/>
          <a:p>
            <a:pPr algn="l"/>
            <a:endParaRPr lang="en-US" sz="6000" b="1" dirty="0" smtClean="0"/>
          </a:p>
          <a:p>
            <a:pPr algn="l"/>
            <a:endParaRPr lang="en-US" sz="6000" b="1" dirty="0"/>
          </a:p>
          <a:p>
            <a:pPr algn="l"/>
            <a:endParaRPr lang="en-US" sz="2400" b="1" dirty="0" smtClean="0"/>
          </a:p>
          <a:p>
            <a:pPr algn="l"/>
            <a:r>
              <a:rPr lang="en-US" sz="2000" b="1" i="1" dirty="0"/>
              <a:t>Does Paul’s declaration of freedom from the world contradict his call to be subject to earthly authorities? </a:t>
            </a:r>
            <a:r>
              <a:rPr lang="en-US" sz="2000" b="1" i="1" u="sng" dirty="0" smtClean="0"/>
              <a:t>NO</a:t>
            </a:r>
            <a:endParaRPr lang="en-US" sz="2000" u="sng" dirty="0" smtClean="0"/>
          </a:p>
          <a:p>
            <a:pPr algn="l"/>
            <a:r>
              <a:rPr lang="en-US" b="1" i="1" dirty="0"/>
              <a:t>It is not our place to topple the world or its structures but to </a:t>
            </a:r>
            <a:r>
              <a:rPr lang="en-US" b="1" i="1" dirty="0" smtClean="0"/>
              <a:t>undermine </a:t>
            </a:r>
            <a:r>
              <a:rPr lang="en-US" b="1" i="1" dirty="0"/>
              <a:t>Satan’s grip on it by declaring the gospel.</a:t>
            </a: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283033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97358"/>
            <a:ext cx="8160063" cy="4354160"/>
          </a:xfrm>
        </p:spPr>
        <p:txBody>
          <a:bodyPr>
            <a:noAutofit/>
          </a:bodyPr>
          <a:lstStyle/>
          <a:p>
            <a:pPr algn="l"/>
            <a:endParaRPr lang="en-US" sz="4000" b="1" dirty="0" smtClean="0"/>
          </a:p>
          <a:p>
            <a:pPr algn="l"/>
            <a:r>
              <a:rPr lang="en-US" sz="4000" b="1" dirty="0" smtClean="0"/>
              <a:t>KEY POINT #1</a:t>
            </a:r>
          </a:p>
          <a:p>
            <a:pPr algn="l"/>
            <a:r>
              <a:rPr lang="en-US" b="1" dirty="0" smtClean="0"/>
              <a:t>Subjection </a:t>
            </a:r>
            <a:r>
              <a:rPr lang="en-US" b="1" dirty="0"/>
              <a:t>to earthly authority frees the Christian from concern over physical circumstances in order to focus on the spiritual work</a:t>
            </a:r>
            <a:r>
              <a:rPr lang="en-US" dirty="0"/>
              <a:t/>
            </a:r>
            <a:br>
              <a:rPr lang="en-US" dirty="0"/>
            </a:br>
            <a:endParaRPr lang="en-US" sz="3200" b="1" dirty="0"/>
          </a:p>
        </p:txBody>
      </p:sp>
    </p:spTree>
    <p:extLst>
      <p:ext uri="{BB962C8B-B14F-4D97-AF65-F5344CB8AC3E}">
        <p14:creationId xmlns:p14="http://schemas.microsoft.com/office/powerpoint/2010/main" val="227703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2064"/>
            <a:ext cx="8160063" cy="4354160"/>
          </a:xfrm>
        </p:spPr>
        <p:txBody>
          <a:bodyPr>
            <a:noAutofit/>
          </a:bodyPr>
          <a:lstStyle/>
          <a:p>
            <a:pPr algn="l"/>
            <a:endParaRPr lang="en-US" sz="6000" b="1" dirty="0" smtClean="0"/>
          </a:p>
          <a:p>
            <a:pPr algn="l"/>
            <a:endParaRPr lang="en-US" sz="6000" b="1" dirty="0"/>
          </a:p>
          <a:p>
            <a:pPr algn="l"/>
            <a:endParaRPr lang="en-US" sz="6000" b="1" dirty="0" smtClean="0"/>
          </a:p>
          <a:p>
            <a:pPr marL="571500" indent="-571500" algn="l">
              <a:buAutoNum type="romanUcPeriod"/>
            </a:pPr>
            <a:r>
              <a:rPr lang="en-US" b="1" u="sng" dirty="0" smtClean="0"/>
              <a:t>Authority Ordained</a:t>
            </a:r>
          </a:p>
          <a:p>
            <a:pPr algn="l"/>
            <a:r>
              <a:rPr lang="en-US" i="1" dirty="0"/>
              <a:t>Rom 13:1 Let every soul be subject unto the higher powers. </a:t>
            </a:r>
            <a:r>
              <a:rPr lang="en-US" i="1" u="sng" dirty="0"/>
              <a:t>For there is no power but of God: the powers that be are ordained of God</a:t>
            </a:r>
            <a:r>
              <a:rPr lang="en-US" i="1" dirty="0"/>
              <a:t>. </a:t>
            </a:r>
            <a:r>
              <a:rPr lang="en-US" sz="3600" dirty="0"/>
              <a:t/>
            </a:r>
            <a:br>
              <a:rPr lang="en-US" sz="3600" dirty="0"/>
            </a:b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234773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80391"/>
            <a:ext cx="8160063" cy="4354160"/>
          </a:xfrm>
        </p:spPr>
        <p:txBody>
          <a:bodyPr>
            <a:noAutofit/>
          </a:bodyPr>
          <a:lstStyle/>
          <a:p>
            <a:pPr algn="l"/>
            <a:endParaRPr lang="en-US" sz="6000" b="1" dirty="0" smtClean="0"/>
          </a:p>
          <a:p>
            <a:pPr algn="l"/>
            <a:endParaRPr lang="en-US" sz="6000" b="1" dirty="0"/>
          </a:p>
          <a:p>
            <a:pPr algn="l"/>
            <a:endParaRPr lang="en-US" sz="6000" b="1" dirty="0" smtClean="0"/>
          </a:p>
          <a:p>
            <a:pPr algn="l" fontAlgn="base"/>
            <a:r>
              <a:rPr lang="en-US" b="1" u="sng" dirty="0" smtClean="0"/>
              <a:t>II. Authority </a:t>
            </a:r>
            <a:r>
              <a:rPr lang="en-US" b="1" u="sng" dirty="0"/>
              <a:t>Resisted</a:t>
            </a:r>
            <a:endParaRPr lang="en-US" b="1" dirty="0"/>
          </a:p>
          <a:p>
            <a:pPr algn="l"/>
            <a:r>
              <a:rPr lang="en-US" i="1" dirty="0"/>
              <a:t>2 Whosoever therefore </a:t>
            </a:r>
            <a:r>
              <a:rPr lang="en-US" i="1" dirty="0" err="1"/>
              <a:t>resisteth</a:t>
            </a:r>
            <a:r>
              <a:rPr lang="en-US" i="1" dirty="0"/>
              <a:t> the power, </a:t>
            </a:r>
            <a:r>
              <a:rPr lang="en-US" i="1" dirty="0" err="1"/>
              <a:t>resisteth</a:t>
            </a:r>
            <a:r>
              <a:rPr lang="en-US" i="1" dirty="0"/>
              <a:t> the ordinance of God: and they that resist shall receive to themselves damnation. </a:t>
            </a:r>
            <a:endParaRPr lang="en-US" dirty="0"/>
          </a:p>
          <a:p>
            <a:pPr algn="l"/>
            <a:r>
              <a:rPr lang="en-US" dirty="0"/>
              <a:t/>
            </a:r>
            <a:br>
              <a:rPr lang="en-US" dirty="0"/>
            </a:br>
            <a:r>
              <a:rPr lang="en-US" sz="3600" dirty="0"/>
              <a:t/>
            </a:r>
            <a:br>
              <a:rPr lang="en-US" sz="3600" dirty="0"/>
            </a:b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297021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38047"/>
            <a:ext cx="8160063" cy="4354160"/>
          </a:xfrm>
        </p:spPr>
        <p:txBody>
          <a:bodyPr>
            <a:noAutofit/>
          </a:bodyPr>
          <a:lstStyle/>
          <a:p>
            <a:pPr algn="l"/>
            <a:endParaRPr lang="en-US" sz="1800" b="1" dirty="0" smtClean="0"/>
          </a:p>
          <a:p>
            <a:pPr algn="l"/>
            <a:endParaRPr lang="en-US" sz="1800" b="1" dirty="0"/>
          </a:p>
          <a:p>
            <a:pPr algn="l"/>
            <a:endParaRPr lang="en-US" sz="1800" b="1" dirty="0" smtClean="0"/>
          </a:p>
          <a:p>
            <a:pPr algn="l" fontAlgn="base"/>
            <a:r>
              <a:rPr lang="en-US" sz="1800" dirty="0" err="1"/>
              <a:t>Jhn</a:t>
            </a:r>
            <a:r>
              <a:rPr lang="en-US" sz="1800" dirty="0"/>
              <a:t> 18:</a:t>
            </a:r>
            <a:r>
              <a:rPr lang="en-US" sz="1800" i="1" dirty="0"/>
              <a:t>2 And Judas also, which betrayed him, knew the place: for Jesus </a:t>
            </a:r>
            <a:r>
              <a:rPr lang="en-US" sz="1800" i="1" dirty="0" err="1"/>
              <a:t>ofttimes</a:t>
            </a:r>
            <a:r>
              <a:rPr lang="en-US" sz="1800" i="1" dirty="0"/>
              <a:t> resorted thither with his disciples. 3 Judas then, having received a band [of men] and officers from the chief priests and Pharisees, cometh thither with lanterns and torches and weapons. 4 Jesus therefore, knowing all things that should come upon him, went forth, and said unto them, Whom seek ye? 5 They answered him, Jesus of Nazareth. Jesus </a:t>
            </a:r>
            <a:r>
              <a:rPr lang="en-US" sz="1800" i="1" dirty="0" err="1"/>
              <a:t>saith</a:t>
            </a:r>
            <a:r>
              <a:rPr lang="en-US" sz="1800" i="1" dirty="0"/>
              <a:t> unto them, I am [he]. And Judas also, which betrayed him, stood with them. 6 As soon then as he had said unto them, I am [he], they went backward, and fell to the ground. 7 Then asked he them again, Whom seek ye? And they said, Jesus of Nazareth. 8 Jesus answered, I have told you that I am [he]: if therefore ye seek me, let these go their way: 9 That the saying might be fulfilled, which he </a:t>
            </a:r>
            <a:r>
              <a:rPr lang="en-US" sz="1800" i="1" dirty="0" err="1"/>
              <a:t>spake</a:t>
            </a:r>
            <a:r>
              <a:rPr lang="en-US" sz="1800" i="1" dirty="0"/>
              <a:t>, Of them which thou </a:t>
            </a:r>
            <a:r>
              <a:rPr lang="en-US" sz="1800" i="1" dirty="0" err="1"/>
              <a:t>gavest</a:t>
            </a:r>
            <a:r>
              <a:rPr lang="en-US" sz="1800" i="1" dirty="0"/>
              <a:t> me have I lost none. 10 Then Simon Peter having a sword drew it, and smote the high priest's servant, and cut off his right ear. The servant's name was </a:t>
            </a:r>
            <a:r>
              <a:rPr lang="en-US" sz="1800" i="1" dirty="0" err="1"/>
              <a:t>Malchus</a:t>
            </a:r>
            <a:r>
              <a:rPr lang="en-US" sz="1800" i="1" dirty="0"/>
              <a:t>. 11 Then said Jesus unto Peter, Put up thy sword into the sheath: the cup which my Father hath given me, shall I not drink it?</a:t>
            </a:r>
            <a:r>
              <a:rPr lang="en-US" sz="1800" dirty="0"/>
              <a:t/>
            </a:r>
            <a:br>
              <a:rPr lang="en-US" sz="1800" dirty="0"/>
            </a:br>
            <a:r>
              <a:rPr lang="en-US" sz="1800" dirty="0"/>
              <a:t/>
            </a:r>
            <a:br>
              <a:rPr lang="en-US" sz="1800" dirty="0"/>
            </a:br>
            <a:r>
              <a:rPr lang="en-US" sz="1800" dirty="0"/>
              <a:t/>
            </a:r>
            <a:br>
              <a:rPr lang="en-US" sz="1800" dirty="0"/>
            </a:br>
            <a:r>
              <a:rPr lang="da-DK" sz="1800" dirty="0"/>
              <a:t/>
            </a:r>
            <a:br>
              <a:rPr lang="da-DK" sz="1800" dirty="0"/>
            </a:br>
            <a:r>
              <a:rPr lang="en-US" sz="1800" dirty="0"/>
              <a:t/>
            </a:r>
            <a:br>
              <a:rPr lang="en-US" sz="1800" dirty="0"/>
            </a:br>
            <a:r>
              <a:rPr lang="en-US" sz="1800" b="1" i="1" dirty="0" smtClean="0"/>
              <a:t> </a:t>
            </a:r>
            <a:endParaRPr lang="en-US" sz="1800" b="1" dirty="0"/>
          </a:p>
        </p:txBody>
      </p:sp>
    </p:spTree>
    <p:extLst>
      <p:ext uri="{BB962C8B-B14F-4D97-AF65-F5344CB8AC3E}">
        <p14:creationId xmlns:p14="http://schemas.microsoft.com/office/powerpoint/2010/main" val="417037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97358"/>
            <a:ext cx="8160063" cy="4354160"/>
          </a:xfrm>
        </p:spPr>
        <p:txBody>
          <a:bodyPr>
            <a:noAutofit/>
          </a:bodyPr>
          <a:lstStyle/>
          <a:p>
            <a:pPr algn="l"/>
            <a:endParaRPr lang="en-US" sz="4000" b="1" dirty="0" smtClean="0"/>
          </a:p>
          <a:p>
            <a:pPr algn="l"/>
            <a:r>
              <a:rPr lang="en-US" sz="4000" b="1" dirty="0" smtClean="0"/>
              <a:t>KEY POINT #2</a:t>
            </a:r>
          </a:p>
          <a:p>
            <a:pPr algn="l"/>
            <a:r>
              <a:rPr lang="en-US" b="1" dirty="0"/>
              <a:t>Subjection to earthly authority allows </a:t>
            </a:r>
            <a:r>
              <a:rPr lang="en-US" b="1" dirty="0" smtClean="0"/>
              <a:t>God’s </a:t>
            </a:r>
            <a:r>
              <a:rPr lang="en-US" b="1" dirty="0"/>
              <a:t>children to compliment the order of </a:t>
            </a:r>
            <a:r>
              <a:rPr lang="en-US" b="1" dirty="0" smtClean="0"/>
              <a:t>His </a:t>
            </a:r>
            <a:r>
              <a:rPr lang="en-US" b="1" dirty="0"/>
              <a:t>will rather than contradict it.</a:t>
            </a:r>
            <a:r>
              <a:rPr lang="en-US" dirty="0"/>
              <a:t/>
            </a:r>
            <a:br>
              <a:rPr lang="en-US" dirty="0"/>
            </a:br>
            <a:endParaRPr lang="en-US" sz="3200" b="1" dirty="0"/>
          </a:p>
        </p:txBody>
      </p:sp>
    </p:spTree>
    <p:extLst>
      <p:ext uri="{BB962C8B-B14F-4D97-AF65-F5344CB8AC3E}">
        <p14:creationId xmlns:p14="http://schemas.microsoft.com/office/powerpoint/2010/main" val="294809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076034"/>
            <a:ext cx="8160063" cy="4354160"/>
          </a:xfrm>
        </p:spPr>
        <p:txBody>
          <a:bodyPr>
            <a:noAutofit/>
          </a:bodyPr>
          <a:lstStyle/>
          <a:p>
            <a:pPr algn="l"/>
            <a:endParaRPr lang="en-US" sz="4000" b="1" dirty="0" smtClean="0"/>
          </a:p>
          <a:p>
            <a:pPr algn="l"/>
            <a:r>
              <a:rPr lang="en-US" sz="4000" b="1" dirty="0" smtClean="0"/>
              <a:t>KEY POINT #3</a:t>
            </a:r>
          </a:p>
          <a:p>
            <a:pPr algn="l"/>
            <a:r>
              <a:rPr lang="en-US" b="1" dirty="0"/>
              <a:t>The divisive opinions of haphazard </a:t>
            </a:r>
            <a:r>
              <a:rPr lang="en-US" b="1" dirty="0" smtClean="0"/>
              <a:t>stewards is a </a:t>
            </a:r>
            <a:r>
              <a:rPr lang="en-US" b="1" dirty="0"/>
              <a:t>hindrance to the veracity of the gospel</a:t>
            </a:r>
            <a:r>
              <a:rPr lang="en-US" dirty="0"/>
              <a:t/>
            </a:r>
            <a:br>
              <a:rPr lang="en-US" dirty="0"/>
            </a:br>
            <a:endParaRPr lang="en-US" sz="3200" b="1" dirty="0"/>
          </a:p>
        </p:txBody>
      </p:sp>
    </p:spTree>
    <p:extLst>
      <p:ext uri="{BB962C8B-B14F-4D97-AF65-F5344CB8AC3E}">
        <p14:creationId xmlns:p14="http://schemas.microsoft.com/office/powerpoint/2010/main" val="117049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38047"/>
            <a:ext cx="8160063" cy="4354160"/>
          </a:xfrm>
        </p:spPr>
        <p:txBody>
          <a:bodyPr>
            <a:noAutofit/>
          </a:bodyPr>
          <a:lstStyle/>
          <a:p>
            <a:pPr algn="l"/>
            <a:endParaRPr lang="en-US" sz="2400" b="1" dirty="0" smtClean="0"/>
          </a:p>
          <a:p>
            <a:pPr algn="l"/>
            <a:endParaRPr lang="en-US" sz="2400" b="1" dirty="0"/>
          </a:p>
          <a:p>
            <a:pPr algn="l"/>
            <a:endParaRPr lang="en-US" sz="2400" b="1" dirty="0" smtClean="0"/>
          </a:p>
          <a:p>
            <a:pPr algn="l" fontAlgn="base"/>
            <a:r>
              <a:rPr lang="en-US" sz="2400" i="1" dirty="0"/>
              <a:t>1 Peter 2:13 Submit yourselves to every ordinance of man for the Lord's sake: whether it be to the king, as supreme; 14 Or unto governors, as unto them that are sent by him for the punishment of evildoers, and for the praise of them that do well.</a:t>
            </a:r>
            <a:r>
              <a:rPr lang="en-US" sz="2400" b="1" i="1" u="sng" dirty="0"/>
              <a:t> 15 For so is the will of God, that with well doing ye may put to silence the ignorance of foolish men:</a:t>
            </a:r>
            <a:r>
              <a:rPr lang="en-US" sz="2400" dirty="0"/>
              <a:t/>
            </a:r>
            <a:br>
              <a:rPr lang="en-US" sz="2400" dirty="0"/>
            </a:br>
            <a:r>
              <a:rPr lang="en-US" sz="2400" dirty="0"/>
              <a:t/>
            </a:r>
            <a:br>
              <a:rPr lang="en-US" sz="2400" dirty="0"/>
            </a:br>
            <a:r>
              <a:rPr lang="en-US" sz="2400" dirty="0"/>
              <a:t/>
            </a:r>
            <a:br>
              <a:rPr lang="en-US" sz="2400" dirty="0"/>
            </a:br>
            <a:r>
              <a:rPr lang="da-DK" sz="2400" dirty="0"/>
              <a:t/>
            </a:r>
            <a:br>
              <a:rPr lang="da-DK" sz="2400" dirty="0"/>
            </a:br>
            <a:r>
              <a:rPr lang="en-US" sz="2400" dirty="0"/>
              <a:t/>
            </a:r>
            <a:br>
              <a:rPr lang="en-US" sz="2400" dirty="0"/>
            </a:br>
            <a:r>
              <a:rPr lang="en-US" sz="2400" b="1" i="1" dirty="0" smtClean="0"/>
              <a:t> </a:t>
            </a:r>
            <a:endParaRPr lang="en-US" sz="2400" b="1" dirty="0"/>
          </a:p>
        </p:txBody>
      </p:sp>
    </p:spTree>
    <p:extLst>
      <p:ext uri="{BB962C8B-B14F-4D97-AF65-F5344CB8AC3E}">
        <p14:creationId xmlns:p14="http://schemas.microsoft.com/office/powerpoint/2010/main" val="60548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69577"/>
            <a:ext cx="8160063" cy="4354160"/>
          </a:xfrm>
        </p:spPr>
        <p:txBody>
          <a:bodyPr>
            <a:noAutofit/>
          </a:bodyPr>
          <a:lstStyle/>
          <a:p>
            <a:pPr algn="l"/>
            <a:endParaRPr lang="en-US" sz="6000" b="1" dirty="0" smtClean="0"/>
          </a:p>
          <a:p>
            <a:pPr algn="l"/>
            <a:endParaRPr lang="en-US" sz="6000" b="1" dirty="0"/>
          </a:p>
          <a:p>
            <a:pPr algn="l"/>
            <a:endParaRPr lang="en-US" sz="6000" b="1" dirty="0" smtClean="0"/>
          </a:p>
          <a:p>
            <a:pPr algn="l" fontAlgn="base"/>
            <a:r>
              <a:rPr lang="en-US" b="1" u="sng" dirty="0" smtClean="0"/>
              <a:t>III. Authority’s Good</a:t>
            </a:r>
            <a:endParaRPr lang="en-US" b="1" dirty="0"/>
          </a:p>
          <a:p>
            <a:pPr algn="l"/>
            <a:r>
              <a:rPr lang="en-US" sz="2400" i="1" dirty="0"/>
              <a:t>3 For rulers are not a terror to good works, but to the evil. Wilt thou then not be afraid of the power? do that which is good, and thou shalt have praise of the same: 4 For he is the minister of God to thee for good. But if thou do that which is evil, be afraid; for he </a:t>
            </a:r>
            <a:r>
              <a:rPr lang="en-US" sz="2400" i="1" dirty="0" err="1"/>
              <a:t>beareth</a:t>
            </a:r>
            <a:r>
              <a:rPr lang="en-US" sz="2400" i="1" dirty="0"/>
              <a:t> not the sword in vain: for he is the minister of God, a revenger to [execute] wrath upon him that doeth evil. 5 Wherefore [ye] must needs be subject, not only for wrath, but also for conscience sake. </a:t>
            </a:r>
            <a:r>
              <a:rPr lang="en-US" dirty="0"/>
              <a:t/>
            </a:r>
            <a:br>
              <a:rPr lang="en-US" dirty="0"/>
            </a:br>
            <a:r>
              <a:rPr lang="en-US" sz="3600" dirty="0"/>
              <a:t/>
            </a:r>
            <a:br>
              <a:rPr lang="en-US" sz="3600" dirty="0"/>
            </a:b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2813549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076034"/>
            <a:ext cx="8160063" cy="4354160"/>
          </a:xfrm>
        </p:spPr>
        <p:txBody>
          <a:bodyPr>
            <a:noAutofit/>
          </a:bodyPr>
          <a:lstStyle/>
          <a:p>
            <a:pPr algn="l"/>
            <a:endParaRPr lang="en-US" sz="4000" b="1" dirty="0" smtClean="0"/>
          </a:p>
          <a:p>
            <a:pPr algn="l"/>
            <a:r>
              <a:rPr lang="en-US" sz="4000" b="1" dirty="0" smtClean="0"/>
              <a:t>KEY POINT #4</a:t>
            </a:r>
          </a:p>
          <a:p>
            <a:pPr algn="l"/>
            <a:r>
              <a:rPr lang="en-US" b="1" dirty="0" smtClean="0"/>
              <a:t>Subjection </a:t>
            </a:r>
            <a:r>
              <a:rPr lang="en-US" b="1" dirty="0"/>
              <a:t>to earthly authority protects us from earthly evils but our rebellion invokes their </a:t>
            </a:r>
            <a:r>
              <a:rPr lang="en-US" b="1" dirty="0" smtClean="0"/>
              <a:t>wrath</a:t>
            </a:r>
            <a:endParaRPr lang="en-US" sz="3200" b="1" dirty="0"/>
          </a:p>
        </p:txBody>
      </p:sp>
    </p:spTree>
    <p:extLst>
      <p:ext uri="{BB962C8B-B14F-4D97-AF65-F5344CB8AC3E}">
        <p14:creationId xmlns:p14="http://schemas.microsoft.com/office/powerpoint/2010/main" val="269510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70883"/>
            <a:ext cx="8160063" cy="4354160"/>
          </a:xfrm>
        </p:spPr>
        <p:txBody>
          <a:bodyPr>
            <a:noAutofit/>
          </a:bodyPr>
          <a:lstStyle/>
          <a:p>
            <a:pPr algn="l"/>
            <a:endParaRPr lang="en-US" sz="4400" b="1" dirty="0" smtClean="0"/>
          </a:p>
          <a:p>
            <a:pPr algn="l"/>
            <a:endParaRPr lang="en-US" sz="4400" b="1" u="sng" dirty="0" smtClean="0"/>
          </a:p>
          <a:p>
            <a:pPr algn="l"/>
            <a:endParaRPr lang="en-US" sz="4400" b="1" u="sng" dirty="0"/>
          </a:p>
          <a:p>
            <a:pPr algn="l"/>
            <a:endParaRPr lang="en-US" sz="4400" b="1" u="sng" dirty="0" smtClean="0"/>
          </a:p>
          <a:p>
            <a:pPr algn="l"/>
            <a:endParaRPr lang="en-US" sz="4400" b="1" u="sng" dirty="0"/>
          </a:p>
          <a:p>
            <a:pPr algn="l"/>
            <a:endParaRPr lang="en-US" sz="4400" b="1" u="sng" dirty="0" smtClean="0"/>
          </a:p>
          <a:p>
            <a:pPr algn="l"/>
            <a:r>
              <a:rPr lang="en-US" sz="4400" b="1" u="sng" dirty="0" smtClean="0"/>
              <a:t>The </a:t>
            </a:r>
            <a:r>
              <a:rPr lang="en-US" sz="4400" b="1" u="sng" dirty="0"/>
              <a:t>Gospel in Practice: People Under Authority </a:t>
            </a:r>
            <a:endParaRPr lang="en-US" sz="4400" dirty="0"/>
          </a:p>
          <a:p>
            <a:pPr algn="l"/>
            <a:r>
              <a:rPr lang="en-US" sz="4400" b="1" dirty="0"/>
              <a:t>Romans 13:1-7</a:t>
            </a:r>
            <a:endParaRPr lang="en-US" sz="4400" dirty="0"/>
          </a:p>
          <a:p>
            <a:pPr algn="l"/>
            <a:r>
              <a:rPr lang="en-US" sz="4400" dirty="0"/>
              <a:t/>
            </a:r>
            <a:br>
              <a:rPr lang="en-US" sz="4400" dirty="0"/>
            </a:br>
            <a:r>
              <a:rPr lang="en-US" sz="4400" dirty="0" smtClean="0"/>
              <a:t/>
            </a:r>
            <a:br>
              <a:rPr lang="en-US" sz="4400" dirty="0" smtClean="0"/>
            </a:br>
            <a:r>
              <a:rPr lang="en-US" sz="4400" dirty="0" smtClean="0"/>
              <a:t/>
            </a:r>
            <a:br>
              <a:rPr lang="en-US" sz="4400" dirty="0" smtClean="0"/>
            </a:br>
            <a:endParaRPr lang="en-US" sz="4400" b="1" dirty="0"/>
          </a:p>
        </p:txBody>
      </p:sp>
    </p:spTree>
    <p:extLst>
      <p:ext uri="{BB962C8B-B14F-4D97-AF65-F5344CB8AC3E}">
        <p14:creationId xmlns:p14="http://schemas.microsoft.com/office/powerpoint/2010/main" val="1602502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38047"/>
            <a:ext cx="8160063" cy="4354160"/>
          </a:xfrm>
        </p:spPr>
        <p:txBody>
          <a:bodyPr>
            <a:noAutofit/>
          </a:bodyPr>
          <a:lstStyle/>
          <a:p>
            <a:pPr algn="l"/>
            <a:endParaRPr lang="en-US" sz="2000" b="1" dirty="0" smtClean="0"/>
          </a:p>
          <a:p>
            <a:pPr algn="l"/>
            <a:endParaRPr lang="en-US" sz="2000" b="1" dirty="0"/>
          </a:p>
          <a:p>
            <a:pPr algn="l"/>
            <a:endParaRPr lang="en-US" sz="2000" b="1" dirty="0" smtClean="0"/>
          </a:p>
          <a:p>
            <a:pPr algn="l" fontAlgn="base"/>
            <a:r>
              <a:rPr lang="en-US" sz="2000" i="1" dirty="0"/>
              <a:t>Rom 12:17 Recompense to no man evil for evil. Provide things honest in the sight of all men. 18 If it be possible, as much as </a:t>
            </a:r>
            <a:r>
              <a:rPr lang="en-US" sz="2000" i="1" dirty="0" err="1"/>
              <a:t>lieth</a:t>
            </a:r>
            <a:r>
              <a:rPr lang="en-US" sz="2000" i="1" dirty="0"/>
              <a:t> in you, live peaceably with all men. 19 Dearly beloved, avenge not yourselves, but [rather] give place unto wrath: for it is written, Vengeance [is] mine; I will repay, </a:t>
            </a:r>
            <a:r>
              <a:rPr lang="en-US" sz="2000" i="1" dirty="0" err="1"/>
              <a:t>saith</a:t>
            </a:r>
            <a:r>
              <a:rPr lang="en-US" sz="2000" i="1" dirty="0"/>
              <a:t> the Lord. 20 Therefore if thine enemy hunger, feed him; if he thirst, give him drink: for in so doing thou shalt heap coals of fire on his head. 21 Be not overcome of evil, but overcome evil with good.</a:t>
            </a:r>
            <a:r>
              <a:rPr lang="en-US" sz="2000" dirty="0"/>
              <a:t/>
            </a:r>
            <a:br>
              <a:rPr lang="en-US" sz="2000" dirty="0"/>
            </a:br>
            <a:r>
              <a:rPr lang="en-US" sz="2000" dirty="0"/>
              <a:t/>
            </a:r>
            <a:br>
              <a:rPr lang="en-US" sz="2000" dirty="0"/>
            </a:br>
            <a:r>
              <a:rPr lang="da-DK" sz="2000" dirty="0"/>
              <a:t/>
            </a:r>
            <a:br>
              <a:rPr lang="da-DK" sz="2000" dirty="0"/>
            </a:br>
            <a:r>
              <a:rPr lang="en-US" sz="2000" dirty="0"/>
              <a:t/>
            </a:r>
            <a:br>
              <a:rPr lang="en-US" sz="2000" dirty="0"/>
            </a:br>
            <a:r>
              <a:rPr lang="en-US" sz="2000" b="1" i="1" dirty="0" smtClean="0"/>
              <a:t> </a:t>
            </a:r>
            <a:endParaRPr lang="en-US" sz="2000" b="1" dirty="0"/>
          </a:p>
        </p:txBody>
      </p:sp>
    </p:spTree>
    <p:extLst>
      <p:ext uri="{BB962C8B-B14F-4D97-AF65-F5344CB8AC3E}">
        <p14:creationId xmlns:p14="http://schemas.microsoft.com/office/powerpoint/2010/main" val="92751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69577"/>
            <a:ext cx="8160063" cy="4354160"/>
          </a:xfrm>
        </p:spPr>
        <p:txBody>
          <a:bodyPr>
            <a:noAutofit/>
          </a:bodyPr>
          <a:lstStyle/>
          <a:p>
            <a:pPr algn="l"/>
            <a:endParaRPr lang="en-US" sz="6000" b="1" dirty="0" smtClean="0"/>
          </a:p>
          <a:p>
            <a:pPr algn="l"/>
            <a:endParaRPr lang="en-US" sz="6000" b="1" dirty="0"/>
          </a:p>
          <a:p>
            <a:pPr algn="l"/>
            <a:endParaRPr lang="en-US" sz="6000" b="1" dirty="0" smtClean="0"/>
          </a:p>
          <a:p>
            <a:pPr algn="l" fontAlgn="base"/>
            <a:r>
              <a:rPr lang="en-US" b="1" u="sng" dirty="0" smtClean="0"/>
              <a:t>IV. Authority’s Support</a:t>
            </a:r>
            <a:endParaRPr lang="en-US" b="1" dirty="0"/>
          </a:p>
          <a:p>
            <a:pPr algn="l"/>
            <a:r>
              <a:rPr lang="en-US" sz="2400" i="1" dirty="0"/>
              <a:t>6 For </a:t>
            </a:r>
            <a:r>
              <a:rPr lang="en-US" sz="2400" i="1" dirty="0" err="1"/>
              <a:t>for</a:t>
            </a:r>
            <a:r>
              <a:rPr lang="en-US" sz="2400" i="1" dirty="0"/>
              <a:t> this cause pay ye tribute also: for they are God's ministers, attending continually upon this very thing. 7 Render therefore to all their dues: tribute to whom tribute [is due]; custom to whom custom; fear to whom fear; </a:t>
            </a:r>
            <a:r>
              <a:rPr lang="en-US" sz="2400" i="1" dirty="0" err="1"/>
              <a:t>honour</a:t>
            </a:r>
            <a:r>
              <a:rPr lang="en-US" sz="2400" i="1" dirty="0"/>
              <a:t> to whom </a:t>
            </a:r>
            <a:r>
              <a:rPr lang="en-US" sz="2400" i="1" dirty="0" err="1"/>
              <a:t>honour</a:t>
            </a:r>
            <a:r>
              <a:rPr lang="en-US" sz="2400" i="1" dirty="0"/>
              <a:t>.</a:t>
            </a:r>
            <a:r>
              <a:rPr lang="en-US" dirty="0"/>
              <a:t/>
            </a:r>
            <a:br>
              <a:rPr lang="en-US" dirty="0"/>
            </a:br>
            <a:r>
              <a:rPr lang="en-US" sz="3600" dirty="0"/>
              <a:t/>
            </a:r>
            <a:br>
              <a:rPr lang="en-US" sz="3600" dirty="0"/>
            </a:b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49132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076034"/>
            <a:ext cx="8160063" cy="4354160"/>
          </a:xfrm>
        </p:spPr>
        <p:txBody>
          <a:bodyPr>
            <a:noAutofit/>
          </a:bodyPr>
          <a:lstStyle/>
          <a:p>
            <a:pPr algn="l"/>
            <a:endParaRPr lang="en-US" sz="4000" b="1" dirty="0" smtClean="0"/>
          </a:p>
          <a:p>
            <a:pPr algn="l"/>
            <a:r>
              <a:rPr lang="en-US" sz="4000" b="1" dirty="0" smtClean="0"/>
              <a:t>KEY POINT #5</a:t>
            </a:r>
          </a:p>
          <a:p>
            <a:pPr algn="l"/>
            <a:r>
              <a:rPr lang="en-US" b="1" dirty="0" smtClean="0"/>
              <a:t>Subjection </a:t>
            </a:r>
            <a:r>
              <a:rPr lang="en-US" b="1" dirty="0"/>
              <a:t>to earthly authority means supporting them financially and observationally </a:t>
            </a:r>
            <a:endParaRPr lang="en-US" sz="3200" b="1" dirty="0"/>
          </a:p>
        </p:txBody>
      </p:sp>
    </p:spTree>
    <p:extLst>
      <p:ext uri="{BB962C8B-B14F-4D97-AF65-F5344CB8AC3E}">
        <p14:creationId xmlns:p14="http://schemas.microsoft.com/office/powerpoint/2010/main" val="309750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968970"/>
            <a:ext cx="8160063" cy="4354160"/>
          </a:xfrm>
        </p:spPr>
        <p:txBody>
          <a:bodyPr>
            <a:noAutofit/>
          </a:bodyPr>
          <a:lstStyle/>
          <a:p>
            <a:pPr algn="l"/>
            <a:endParaRPr lang="en-US" sz="2400" b="1" dirty="0" smtClean="0"/>
          </a:p>
          <a:p>
            <a:pPr algn="l"/>
            <a:endParaRPr lang="en-US" sz="2400" b="1" dirty="0"/>
          </a:p>
          <a:p>
            <a:pPr algn="l"/>
            <a:endParaRPr lang="en-US" sz="2400" b="1" dirty="0" smtClean="0"/>
          </a:p>
          <a:p>
            <a:pPr algn="l" fontAlgn="base"/>
            <a:r>
              <a:rPr lang="en-US" sz="2400" b="1" u="sng" dirty="0" smtClean="0"/>
              <a:t>IV. Authority’s Support</a:t>
            </a:r>
            <a:endParaRPr lang="en-US" sz="2400" b="1" dirty="0"/>
          </a:p>
          <a:p>
            <a:pPr marL="457200" indent="-457200" algn="l" fontAlgn="base">
              <a:buAutoNum type="arabicPeriod"/>
            </a:pPr>
            <a:r>
              <a:rPr lang="en-US" sz="2000" b="1" u="sng" dirty="0" smtClean="0"/>
              <a:t>Tribute </a:t>
            </a:r>
            <a:r>
              <a:rPr lang="en-US" sz="2000" b="1" u="sng" dirty="0"/>
              <a:t>to whom tribute</a:t>
            </a:r>
            <a:r>
              <a:rPr lang="en-US" sz="2000" dirty="0"/>
              <a:t> - paying our taxes is a way of submitting to authorities and helping make their protections and provisions </a:t>
            </a:r>
            <a:r>
              <a:rPr lang="en-US" sz="2000" dirty="0" smtClean="0"/>
              <a:t>possible</a:t>
            </a:r>
          </a:p>
          <a:p>
            <a:pPr algn="l" fontAlgn="base"/>
            <a:endParaRPr lang="en-US" sz="2400" dirty="0"/>
          </a:p>
          <a:p>
            <a:pPr algn="l"/>
            <a:r>
              <a:rPr lang="en-US" sz="2000" i="1" dirty="0" err="1"/>
              <a:t>Luk</a:t>
            </a:r>
            <a:r>
              <a:rPr lang="en-US" sz="2000" i="1" dirty="0"/>
              <a:t> 20:22 Is it lawful for us to give tribute unto Caesar, or no? 23 But he perceived their craftiness, and said unto them, Why tempt ye me? 24 Shew me a penny. Whose image and superscription hath it? They answered and said, Caesar's. 25 And he said unto them, Render therefore unto Caesar the things which be Caesar's, and unto God the things which be God's. 26 And they could not take hold of his words before the people: and they </a:t>
            </a:r>
            <a:r>
              <a:rPr lang="en-US" sz="2000" i="1" dirty="0" err="1"/>
              <a:t>marvelled</a:t>
            </a:r>
            <a:r>
              <a:rPr lang="en-US" sz="2000" i="1" dirty="0"/>
              <a:t> at his answer, and held their peace.</a:t>
            </a:r>
            <a:endParaRPr lang="en-US" sz="2000" dirty="0"/>
          </a:p>
          <a:p>
            <a:pPr algn="l"/>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da-DK" sz="2400" dirty="0"/>
              <a:t/>
            </a:r>
            <a:br>
              <a:rPr lang="da-DK" sz="2400" dirty="0"/>
            </a:br>
            <a:r>
              <a:rPr lang="en-US" sz="2400" dirty="0"/>
              <a:t/>
            </a:r>
            <a:br>
              <a:rPr lang="en-US" sz="2400" dirty="0"/>
            </a:br>
            <a:r>
              <a:rPr lang="en-US" sz="2400" b="1" i="1" dirty="0" smtClean="0"/>
              <a:t> </a:t>
            </a:r>
            <a:endParaRPr lang="en-US" sz="2400" b="1" dirty="0"/>
          </a:p>
        </p:txBody>
      </p:sp>
    </p:spTree>
    <p:extLst>
      <p:ext uri="{BB962C8B-B14F-4D97-AF65-F5344CB8AC3E}">
        <p14:creationId xmlns:p14="http://schemas.microsoft.com/office/powerpoint/2010/main" val="1539491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0"/>
            <a:ext cx="8160063" cy="4354160"/>
          </a:xfrm>
        </p:spPr>
        <p:txBody>
          <a:bodyPr>
            <a:noAutofit/>
          </a:bodyPr>
          <a:lstStyle/>
          <a:p>
            <a:pPr algn="l"/>
            <a:endParaRPr lang="en-US" sz="2400" b="1" dirty="0" smtClean="0"/>
          </a:p>
          <a:p>
            <a:pPr algn="l"/>
            <a:endParaRPr lang="en-US" sz="2400" b="1" dirty="0"/>
          </a:p>
          <a:p>
            <a:pPr algn="l"/>
            <a:endParaRPr lang="en-US" sz="2400" b="1" dirty="0" smtClean="0"/>
          </a:p>
          <a:p>
            <a:pPr algn="l" fontAlgn="base"/>
            <a:r>
              <a:rPr lang="en-US" sz="2400" b="1" u="sng" dirty="0" smtClean="0"/>
              <a:t>IV. Authority’s Support</a:t>
            </a:r>
            <a:endParaRPr lang="en-US" sz="2400" b="1" dirty="0"/>
          </a:p>
          <a:p>
            <a:pPr marL="457200" indent="-457200" algn="l" fontAlgn="base">
              <a:buAutoNum type="arabicPeriod"/>
            </a:pPr>
            <a:r>
              <a:rPr lang="en-US" sz="1800" b="1" u="sng" dirty="0" smtClean="0"/>
              <a:t>Tribute </a:t>
            </a:r>
            <a:r>
              <a:rPr lang="en-US" sz="1800" b="1" u="sng" dirty="0"/>
              <a:t>to whom tribute</a:t>
            </a:r>
            <a:r>
              <a:rPr lang="en-US" sz="1800" dirty="0"/>
              <a:t> - paying our taxes is a way of submitting to authorities and helping make their protections and provisions </a:t>
            </a:r>
            <a:r>
              <a:rPr lang="en-US" sz="1800" dirty="0" smtClean="0"/>
              <a:t>possible</a:t>
            </a:r>
          </a:p>
          <a:p>
            <a:pPr marL="457200" indent="-457200" algn="l" fontAlgn="base">
              <a:buAutoNum type="arabicPeriod"/>
            </a:pPr>
            <a:r>
              <a:rPr lang="en-US" sz="1800" b="1" u="sng" dirty="0"/>
              <a:t>Custom to whom custom</a:t>
            </a:r>
            <a:r>
              <a:rPr lang="en-US" sz="1800" dirty="0"/>
              <a:t> - levy’s, toll’s and regulations that we encounter on a day to day basis. </a:t>
            </a:r>
            <a:endParaRPr lang="en-US" sz="1800" dirty="0" smtClean="0"/>
          </a:p>
          <a:p>
            <a:pPr algn="l" fontAlgn="base"/>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da-DK" sz="2400" dirty="0"/>
              <a:t/>
            </a:r>
            <a:br>
              <a:rPr lang="da-DK" sz="2400" dirty="0"/>
            </a:br>
            <a:r>
              <a:rPr lang="en-US" sz="2400" dirty="0"/>
              <a:t/>
            </a:r>
            <a:br>
              <a:rPr lang="en-US" sz="2400" dirty="0"/>
            </a:br>
            <a:r>
              <a:rPr lang="en-US" sz="2400" b="1" i="1" dirty="0" smtClean="0"/>
              <a:t> </a:t>
            </a:r>
            <a:endParaRPr lang="en-US" sz="2400" b="1" dirty="0"/>
          </a:p>
        </p:txBody>
      </p:sp>
    </p:spTree>
    <p:extLst>
      <p:ext uri="{BB962C8B-B14F-4D97-AF65-F5344CB8AC3E}">
        <p14:creationId xmlns:p14="http://schemas.microsoft.com/office/powerpoint/2010/main" val="203198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254267"/>
            <a:ext cx="8160063" cy="4354160"/>
          </a:xfrm>
        </p:spPr>
        <p:txBody>
          <a:bodyPr>
            <a:noAutofit/>
          </a:bodyPr>
          <a:lstStyle/>
          <a:p>
            <a:pPr algn="l"/>
            <a:endParaRPr lang="en-US" sz="2400" b="1" dirty="0" smtClean="0"/>
          </a:p>
          <a:p>
            <a:pPr algn="l"/>
            <a:endParaRPr lang="en-US" sz="2400" b="1" dirty="0"/>
          </a:p>
          <a:p>
            <a:pPr algn="l"/>
            <a:endParaRPr lang="en-US" sz="2400" b="1" dirty="0" smtClean="0"/>
          </a:p>
          <a:p>
            <a:pPr algn="l" fontAlgn="base"/>
            <a:r>
              <a:rPr lang="en-US" sz="2400" b="1" u="sng" dirty="0" smtClean="0"/>
              <a:t>IV. Authority’s Support</a:t>
            </a:r>
            <a:endParaRPr lang="en-US" sz="2400" b="1" dirty="0"/>
          </a:p>
          <a:p>
            <a:pPr marL="457200" indent="-457200" algn="l" fontAlgn="base">
              <a:buAutoNum type="arabicPeriod"/>
            </a:pPr>
            <a:r>
              <a:rPr lang="en-US" sz="1800" b="1" u="sng" dirty="0" smtClean="0"/>
              <a:t>Tribute </a:t>
            </a:r>
            <a:r>
              <a:rPr lang="en-US" sz="1800" b="1" u="sng" dirty="0"/>
              <a:t>to whom tribute</a:t>
            </a:r>
            <a:r>
              <a:rPr lang="en-US" sz="1800" dirty="0"/>
              <a:t> - paying our taxes is a way of submitting to authorities and helping make their protections and provisions </a:t>
            </a:r>
            <a:r>
              <a:rPr lang="en-US" sz="1800" dirty="0" smtClean="0"/>
              <a:t>possible</a:t>
            </a:r>
          </a:p>
          <a:p>
            <a:pPr marL="457200" indent="-457200" algn="l" fontAlgn="base">
              <a:buAutoNum type="arabicPeriod"/>
            </a:pPr>
            <a:r>
              <a:rPr lang="en-US" sz="1800" b="1" u="sng" dirty="0"/>
              <a:t>Custom to whom custom</a:t>
            </a:r>
            <a:r>
              <a:rPr lang="en-US" sz="1800" dirty="0"/>
              <a:t> - levy’s, toll’s and regulations that we encounter on a day to day basis. </a:t>
            </a:r>
            <a:endParaRPr lang="en-US" sz="1800" dirty="0" smtClean="0"/>
          </a:p>
          <a:p>
            <a:pPr marL="457200" indent="-457200" algn="l" fontAlgn="base">
              <a:buAutoNum type="arabicPeriod"/>
            </a:pPr>
            <a:r>
              <a:rPr lang="en-US" sz="1800" b="1" u="sng" dirty="0"/>
              <a:t>Fear to whom fear</a:t>
            </a:r>
            <a:r>
              <a:rPr lang="en-US" sz="1800" dirty="0"/>
              <a:t> - God’s ordination of authorities should establish a godly fear in us, our reverence for our leaders is a reflection of our God’s sovereign hand</a:t>
            </a:r>
            <a:r>
              <a:rPr lang="en-US" sz="1800" dirty="0" smtClean="0"/>
              <a:t>.</a:t>
            </a:r>
          </a:p>
          <a:p>
            <a:pPr algn="l" fontAlgn="base"/>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da-DK" sz="2400" dirty="0"/>
              <a:t/>
            </a:r>
            <a:br>
              <a:rPr lang="da-DK" sz="2400" dirty="0"/>
            </a:br>
            <a:r>
              <a:rPr lang="en-US" sz="2400" dirty="0"/>
              <a:t/>
            </a:r>
            <a:br>
              <a:rPr lang="en-US" sz="2400" dirty="0"/>
            </a:br>
            <a:r>
              <a:rPr lang="en-US" sz="2400" b="1" i="1" dirty="0" smtClean="0"/>
              <a:t> </a:t>
            </a:r>
            <a:endParaRPr lang="en-US" sz="2400" b="1" dirty="0"/>
          </a:p>
        </p:txBody>
      </p:sp>
    </p:spTree>
    <p:extLst>
      <p:ext uri="{BB962C8B-B14F-4D97-AF65-F5344CB8AC3E}">
        <p14:creationId xmlns:p14="http://schemas.microsoft.com/office/powerpoint/2010/main" val="864331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59066"/>
            <a:ext cx="8160063" cy="4354160"/>
          </a:xfrm>
        </p:spPr>
        <p:txBody>
          <a:bodyPr>
            <a:noAutofit/>
          </a:bodyPr>
          <a:lstStyle/>
          <a:p>
            <a:pPr algn="l"/>
            <a:endParaRPr lang="en-US" sz="2400" b="1" dirty="0" smtClean="0"/>
          </a:p>
          <a:p>
            <a:pPr algn="l"/>
            <a:endParaRPr lang="en-US" sz="2400" b="1" dirty="0"/>
          </a:p>
          <a:p>
            <a:pPr algn="l"/>
            <a:endParaRPr lang="en-US" sz="2400" b="1" dirty="0" smtClean="0"/>
          </a:p>
          <a:p>
            <a:pPr algn="l" fontAlgn="base"/>
            <a:r>
              <a:rPr lang="en-US" sz="2400" b="1" u="sng" dirty="0" smtClean="0"/>
              <a:t>IV. Authority’s Support</a:t>
            </a:r>
            <a:endParaRPr lang="en-US" sz="2400" b="1" dirty="0"/>
          </a:p>
          <a:p>
            <a:pPr marL="457200" indent="-457200" algn="l" fontAlgn="base">
              <a:buAutoNum type="arabicPeriod"/>
            </a:pPr>
            <a:r>
              <a:rPr lang="en-US" sz="1800" b="1" u="sng" dirty="0" smtClean="0"/>
              <a:t>Tribute </a:t>
            </a:r>
            <a:r>
              <a:rPr lang="en-US" sz="1800" b="1" u="sng" dirty="0"/>
              <a:t>to whom tribute</a:t>
            </a:r>
            <a:r>
              <a:rPr lang="en-US" sz="1800" dirty="0"/>
              <a:t> - paying our taxes is a way of submitting to authorities and helping make their protections and provisions </a:t>
            </a:r>
            <a:r>
              <a:rPr lang="en-US" sz="1800" dirty="0" smtClean="0"/>
              <a:t>possible</a:t>
            </a:r>
          </a:p>
          <a:p>
            <a:pPr marL="457200" indent="-457200" algn="l" fontAlgn="base">
              <a:buAutoNum type="arabicPeriod"/>
            </a:pPr>
            <a:r>
              <a:rPr lang="en-US" sz="1800" b="1" u="sng" dirty="0"/>
              <a:t>Custom to whom custom</a:t>
            </a:r>
            <a:r>
              <a:rPr lang="en-US" sz="1800" dirty="0"/>
              <a:t> - levy’s, toll’s and regulations that we encounter on a day to day basis. </a:t>
            </a:r>
            <a:endParaRPr lang="en-US" sz="1800" dirty="0" smtClean="0"/>
          </a:p>
          <a:p>
            <a:pPr marL="457200" indent="-457200" algn="l" fontAlgn="base">
              <a:buAutoNum type="arabicPeriod"/>
            </a:pPr>
            <a:r>
              <a:rPr lang="en-US" sz="1800" b="1" u="sng" dirty="0"/>
              <a:t>Fear to whom fear</a:t>
            </a:r>
            <a:r>
              <a:rPr lang="en-US" sz="1800" dirty="0"/>
              <a:t> - God’s ordination of authorities should establish a godly fear in us, our reverence for our leaders is a reflection of our God’s sovereign hand</a:t>
            </a:r>
            <a:r>
              <a:rPr lang="en-US" sz="1800" dirty="0" smtClean="0"/>
              <a:t>.</a:t>
            </a:r>
          </a:p>
          <a:p>
            <a:pPr marL="457200" indent="-457200" algn="l" fontAlgn="base">
              <a:buAutoNum type="arabicPeriod"/>
            </a:pPr>
            <a:r>
              <a:rPr lang="en-US" sz="1800" b="1" u="sng" dirty="0" err="1"/>
              <a:t>Honour</a:t>
            </a:r>
            <a:r>
              <a:rPr lang="en-US" sz="1800" b="1" u="sng" dirty="0"/>
              <a:t> to whom </a:t>
            </a:r>
            <a:r>
              <a:rPr lang="en-US" sz="1800" b="1" u="sng" dirty="0" err="1"/>
              <a:t>honour</a:t>
            </a:r>
            <a:r>
              <a:rPr lang="en-US" sz="1800" b="1" u="sng" dirty="0"/>
              <a:t> </a:t>
            </a:r>
            <a:r>
              <a:rPr lang="en-US" sz="1800" dirty="0"/>
              <a:t>- God’s ordination of authorities should lead us to treat them with dignity; our value our leaders is a reflection of our appraisal of God’s glory</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da-DK" sz="2400" dirty="0"/>
              <a:t/>
            </a:r>
            <a:br>
              <a:rPr lang="da-DK" sz="2400" dirty="0"/>
            </a:br>
            <a:r>
              <a:rPr lang="en-US" sz="2400" dirty="0"/>
              <a:t/>
            </a:r>
            <a:br>
              <a:rPr lang="en-US" sz="2400" dirty="0"/>
            </a:br>
            <a:r>
              <a:rPr lang="en-US" sz="2400" b="1" i="1" dirty="0" smtClean="0"/>
              <a:t> </a:t>
            </a:r>
            <a:endParaRPr lang="en-US" sz="2400" b="1" dirty="0"/>
          </a:p>
        </p:txBody>
      </p:sp>
    </p:spTree>
    <p:extLst>
      <p:ext uri="{BB962C8B-B14F-4D97-AF65-F5344CB8AC3E}">
        <p14:creationId xmlns:p14="http://schemas.microsoft.com/office/powerpoint/2010/main" val="59298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04145"/>
            <a:ext cx="8160063" cy="4354160"/>
          </a:xfrm>
        </p:spPr>
        <p:txBody>
          <a:bodyPr>
            <a:noAutofit/>
          </a:bodyPr>
          <a:lstStyle/>
          <a:p>
            <a:pPr algn="l"/>
            <a:endParaRPr lang="en-US" sz="2400" b="1" dirty="0" smtClean="0"/>
          </a:p>
          <a:p>
            <a:pPr algn="l"/>
            <a:r>
              <a:rPr lang="en-US" i="1" dirty="0" err="1"/>
              <a:t>Jhn</a:t>
            </a:r>
            <a:r>
              <a:rPr lang="en-US" i="1" dirty="0"/>
              <a:t> 18:36 ...My kingdom is not of this world: if my kingdom were of this world, then would my servants fight, that I should not be delivered to the Jews: but now is my kingdom not from hence.</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b="1" dirty="0"/>
          </a:p>
        </p:txBody>
      </p:sp>
    </p:spTree>
    <p:extLst>
      <p:ext uri="{BB962C8B-B14F-4D97-AF65-F5344CB8AC3E}">
        <p14:creationId xmlns:p14="http://schemas.microsoft.com/office/powerpoint/2010/main" val="365714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9163"/>
            <a:ext cx="8160063" cy="4354160"/>
          </a:xfrm>
        </p:spPr>
        <p:txBody>
          <a:bodyPr>
            <a:noAutofit/>
          </a:bodyPr>
          <a:lstStyle/>
          <a:p>
            <a:pPr algn="l"/>
            <a:endParaRPr lang="en-US" sz="6000" b="1" dirty="0" smtClean="0"/>
          </a:p>
          <a:p>
            <a:pPr algn="l"/>
            <a:endParaRPr lang="en-US" sz="6000" b="1" dirty="0"/>
          </a:p>
          <a:p>
            <a:pPr algn="l"/>
            <a:endParaRPr lang="en-US" sz="6000" b="1" dirty="0" smtClean="0"/>
          </a:p>
          <a:p>
            <a:pPr marL="571500" indent="-571500" algn="l">
              <a:buAutoNum type="romanUcPeriod"/>
            </a:pPr>
            <a:r>
              <a:rPr lang="en-US" b="1" u="sng" dirty="0" smtClean="0"/>
              <a:t>Authority Ordained</a:t>
            </a:r>
          </a:p>
          <a:p>
            <a:pPr algn="l"/>
            <a:r>
              <a:rPr lang="en-US" i="1" dirty="0"/>
              <a:t>Rom 13:1 </a:t>
            </a:r>
            <a:r>
              <a:rPr lang="en-US" i="1" u="sng" dirty="0"/>
              <a:t>Let every soul be subject unto the higher powers.</a:t>
            </a:r>
            <a:r>
              <a:rPr lang="en-US" i="1" dirty="0"/>
              <a:t> For there is no power but of God: the powers that be are ordained of God</a:t>
            </a:r>
            <a:r>
              <a:rPr lang="en-US" i="1" dirty="0" smtClean="0"/>
              <a:t>. </a:t>
            </a:r>
            <a:r>
              <a:rPr lang="en-US" sz="3600" dirty="0"/>
              <a:t/>
            </a:r>
            <a:br>
              <a:rPr lang="en-US" sz="3600" dirty="0"/>
            </a:b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257437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9163"/>
            <a:ext cx="8160063" cy="4354160"/>
          </a:xfrm>
        </p:spPr>
        <p:txBody>
          <a:bodyPr>
            <a:noAutofit/>
          </a:bodyPr>
          <a:lstStyle/>
          <a:p>
            <a:pPr algn="l"/>
            <a:endParaRPr lang="en-US" sz="6000" b="1" dirty="0" smtClean="0"/>
          </a:p>
          <a:p>
            <a:pPr algn="l"/>
            <a:endParaRPr lang="en-US" sz="6000" b="1" dirty="0"/>
          </a:p>
          <a:p>
            <a:pPr algn="l"/>
            <a:endParaRPr lang="en-US" sz="6000" b="1" dirty="0" smtClean="0"/>
          </a:p>
          <a:p>
            <a:pPr marL="571500" indent="-571500" algn="l">
              <a:buAutoNum type="romanUcPeriod"/>
            </a:pPr>
            <a:r>
              <a:rPr lang="en-US" b="1" u="sng" dirty="0" smtClean="0"/>
              <a:t>Authority Ordained</a:t>
            </a:r>
          </a:p>
          <a:p>
            <a:pPr algn="l"/>
            <a:endParaRPr lang="en-US" i="1" dirty="0" smtClean="0"/>
          </a:p>
          <a:p>
            <a:pPr algn="l" fontAlgn="base"/>
            <a:r>
              <a:rPr lang="en-US" sz="2800" b="1" i="1" dirty="0"/>
              <a:t>Subject</a:t>
            </a:r>
            <a:r>
              <a:rPr lang="en-US" sz="2800" dirty="0"/>
              <a:t> means to be under the dominion or authority of another.</a:t>
            </a:r>
          </a:p>
          <a:p>
            <a:pPr algn="l"/>
            <a:r>
              <a:rPr lang="en-US" sz="2800" b="1" i="1" dirty="0"/>
              <a:t>Higher powers</a:t>
            </a:r>
            <a:r>
              <a:rPr lang="en-US" sz="2800" dirty="0"/>
              <a:t> meaning all authorities higher than ourselves.</a:t>
            </a:r>
            <a:r>
              <a:rPr lang="en-US" sz="3600" dirty="0"/>
              <a:t/>
            </a:r>
            <a:br>
              <a:rPr lang="en-US" sz="3600" dirty="0"/>
            </a:b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252097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9163"/>
            <a:ext cx="8160063" cy="4354160"/>
          </a:xfrm>
        </p:spPr>
        <p:txBody>
          <a:bodyPr>
            <a:noAutofit/>
          </a:bodyPr>
          <a:lstStyle/>
          <a:p>
            <a:pPr algn="l"/>
            <a:endParaRPr lang="en-US" sz="6000" b="1" dirty="0" smtClean="0"/>
          </a:p>
          <a:p>
            <a:pPr algn="l"/>
            <a:endParaRPr lang="en-US" sz="6000" b="1" dirty="0"/>
          </a:p>
          <a:p>
            <a:pPr algn="l"/>
            <a:endParaRPr lang="en-US" sz="6000" b="1" dirty="0" smtClean="0"/>
          </a:p>
          <a:p>
            <a:pPr algn="l"/>
            <a:r>
              <a:rPr lang="en-US" sz="2400" i="1" dirty="0"/>
              <a:t>Col 2:20 Wherefore if ye be dead with Christ from the rudiments of the world, why, as though living in the world, are ye subject to ordinances, 21 (Touch not; taste not; handle not; 22 Which all are to perish with the using;) after the commandments and doctrines of men?</a:t>
            </a:r>
            <a:r>
              <a:rPr lang="en-US" sz="3600" dirty="0"/>
              <a:t/>
            </a:r>
            <a:br>
              <a:rPr lang="en-US" sz="3600" dirty="0"/>
            </a:b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79818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49163"/>
            <a:ext cx="8160063" cy="4354160"/>
          </a:xfrm>
        </p:spPr>
        <p:txBody>
          <a:bodyPr>
            <a:noAutofit/>
          </a:bodyPr>
          <a:lstStyle/>
          <a:p>
            <a:pPr algn="l"/>
            <a:endParaRPr lang="en-US" sz="6000" b="1" dirty="0" smtClean="0"/>
          </a:p>
          <a:p>
            <a:pPr algn="l"/>
            <a:endParaRPr lang="en-US" sz="6000" b="1" dirty="0"/>
          </a:p>
          <a:p>
            <a:pPr algn="l"/>
            <a:endParaRPr lang="en-US" sz="6000" b="1" dirty="0" smtClean="0"/>
          </a:p>
          <a:p>
            <a:pPr algn="l"/>
            <a:r>
              <a:rPr lang="en-US" i="1" dirty="0"/>
              <a:t>Jas 4:4 Ye adulterers and adulteresses, know ye not that the friendship of the world is enmity with God? whosoever therefore will be a friend of the world is the enemy of God.</a:t>
            </a:r>
            <a:r>
              <a:rPr lang="en-US" sz="3600" dirty="0"/>
              <a:t/>
            </a:r>
            <a:br>
              <a:rPr lang="en-US" sz="3600" dirty="0"/>
            </a:b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277442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789340"/>
            <a:ext cx="8160063" cy="4354160"/>
          </a:xfrm>
        </p:spPr>
        <p:txBody>
          <a:bodyPr>
            <a:noAutofit/>
          </a:bodyPr>
          <a:lstStyle/>
          <a:p>
            <a:pPr algn="l"/>
            <a:endParaRPr lang="en-US" sz="6000" b="1" dirty="0" smtClean="0"/>
          </a:p>
          <a:p>
            <a:pPr algn="l"/>
            <a:endParaRPr lang="en-US" sz="6000" b="1" dirty="0"/>
          </a:p>
          <a:p>
            <a:pPr algn="l"/>
            <a:endParaRPr lang="en-US" sz="2400" b="1" dirty="0" smtClean="0"/>
          </a:p>
          <a:p>
            <a:pPr algn="l"/>
            <a:r>
              <a:rPr lang="en-US" sz="2400" i="1" dirty="0"/>
              <a:t>1Jo 2:15 Love not the world, neither the things [that are] in the world. If any man love the world, the love of the Father is not in him. 16 For all that [is] in the world, the lust of the flesh, and the lust of the eyes, and the pride of life, is not of the Father, but is of the world.</a:t>
            </a:r>
            <a:r>
              <a:rPr lang="en-US" sz="3600" dirty="0"/>
              <a:t/>
            </a:r>
            <a:br>
              <a:rPr lang="en-US" sz="3600" dirty="0"/>
            </a:b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381223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89643"/>
            <a:ext cx="8160063" cy="4354160"/>
          </a:xfrm>
        </p:spPr>
        <p:txBody>
          <a:bodyPr>
            <a:noAutofit/>
          </a:bodyPr>
          <a:lstStyle/>
          <a:p>
            <a:pPr algn="l"/>
            <a:endParaRPr lang="en-US" sz="6000" b="1" dirty="0" smtClean="0"/>
          </a:p>
          <a:p>
            <a:pPr algn="l"/>
            <a:endParaRPr lang="en-US" sz="6000" b="1" dirty="0"/>
          </a:p>
          <a:p>
            <a:pPr algn="l"/>
            <a:endParaRPr lang="en-US" sz="2400" b="1" dirty="0" smtClean="0"/>
          </a:p>
          <a:p>
            <a:pPr algn="l"/>
            <a:r>
              <a:rPr lang="en-US" sz="2400" b="1" dirty="0"/>
              <a:t>Does Paul’s declaration of freedom from the world contradict his call to be subject to earthly authorities? </a:t>
            </a:r>
            <a:r>
              <a:rPr lang="en-US" sz="3600" dirty="0"/>
              <a:t/>
            </a:r>
            <a:br>
              <a:rPr lang="en-US" sz="3600" dirty="0"/>
            </a:br>
            <a:r>
              <a:rPr lang="en-US" sz="6000" dirty="0"/>
              <a:t/>
            </a:r>
            <a:br>
              <a:rPr lang="en-US" sz="6000" dirty="0"/>
            </a:br>
            <a:r>
              <a:rPr lang="da-DK" sz="6000" dirty="0"/>
              <a:t/>
            </a:r>
            <a:br>
              <a:rPr lang="da-DK" sz="6000" dirty="0"/>
            </a:br>
            <a:r>
              <a:rPr lang="en-US" sz="6000" dirty="0"/>
              <a:t/>
            </a:r>
            <a:br>
              <a:rPr lang="en-US" sz="6000" dirty="0"/>
            </a:br>
            <a:r>
              <a:rPr lang="en-US" sz="6000" b="1" i="1" dirty="0" smtClean="0"/>
              <a:t> </a:t>
            </a:r>
            <a:endParaRPr lang="en-US" sz="6000" b="1" dirty="0"/>
          </a:p>
        </p:txBody>
      </p:sp>
    </p:spTree>
    <p:extLst>
      <p:ext uri="{BB962C8B-B14F-4D97-AF65-F5344CB8AC3E}">
        <p14:creationId xmlns:p14="http://schemas.microsoft.com/office/powerpoint/2010/main" val="1437080630"/>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7502</TotalTime>
  <Words>1529</Words>
  <Application>Microsoft Office PowerPoint</Application>
  <PresentationFormat>On-screen Show (16:9)</PresentationFormat>
  <Paragraphs>127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LFBI</cp:lastModifiedBy>
  <cp:revision>222</cp:revision>
  <dcterms:created xsi:type="dcterms:W3CDTF">2014-03-26T14:03:34Z</dcterms:created>
  <dcterms:modified xsi:type="dcterms:W3CDTF">2018-03-19T04:14:33Z</dcterms:modified>
</cp:coreProperties>
</file>