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571" r:id="rId3"/>
    <p:sldId id="586" r:id="rId4"/>
    <p:sldId id="557" r:id="rId5"/>
    <p:sldId id="558" r:id="rId6"/>
    <p:sldId id="572" r:id="rId7"/>
    <p:sldId id="573" r:id="rId8"/>
    <p:sldId id="547" r:id="rId9"/>
    <p:sldId id="574" r:id="rId10"/>
    <p:sldId id="575" r:id="rId11"/>
    <p:sldId id="576" r:id="rId12"/>
    <p:sldId id="578" r:id="rId13"/>
    <p:sldId id="577" r:id="rId14"/>
    <p:sldId id="580" r:id="rId15"/>
    <p:sldId id="579" r:id="rId16"/>
    <p:sldId id="581" r:id="rId17"/>
    <p:sldId id="582" r:id="rId18"/>
    <p:sldId id="583" r:id="rId19"/>
    <p:sldId id="584" r:id="rId20"/>
    <p:sldId id="58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25" autoAdjust="0"/>
    <p:restoredTop sz="94660" autoAdjust="0"/>
  </p:normalViewPr>
  <p:slideViewPr>
    <p:cSldViewPr snapToGrid="0">
      <p:cViewPr varScale="1">
        <p:scale>
          <a:sx n="72" d="100"/>
          <a:sy n="72" d="100"/>
        </p:scale>
        <p:origin x="672" y="66"/>
      </p:cViewPr>
      <p:guideLst/>
    </p:cSldViewPr>
  </p:slideViewPr>
  <p:outlineViewPr>
    <p:cViewPr>
      <p:scale>
        <a:sx n="33" d="100"/>
        <a:sy n="33" d="100"/>
      </p:scale>
      <p:origin x="0" y="-654"/>
    </p:cViewPr>
  </p:outlineViewPr>
  <p:notesTextViewPr>
    <p:cViewPr>
      <p:scale>
        <a:sx n="1" d="1"/>
        <a:sy n="1" d="1"/>
      </p:scale>
      <p:origin x="0" y="0"/>
    </p:cViewPr>
  </p:notesTextViewPr>
  <p:sorterViewPr>
    <p:cViewPr>
      <p:scale>
        <a:sx n="100" d="100"/>
        <a:sy n="100" d="100"/>
      </p:scale>
      <p:origin x="0" y="-11436"/>
    </p:cViewPr>
  </p:sorterViewPr>
  <p:notesViewPr>
    <p:cSldViewPr snapToGrid="0">
      <p:cViewPr varScale="1">
        <p:scale>
          <a:sx n="45" d="100"/>
          <a:sy n="45" d="100"/>
        </p:scale>
        <p:origin x="204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D0B0F4-766C-4AC9-BBAF-C92FF767D659}" type="datetimeFigureOut">
              <a:rPr lang="en-US" smtClean="0"/>
              <a:t>5/5/2019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1CCBBAE-53B8-4959-8444-B102FB4FAADC}" type="slidenum">
              <a:rPr lang="en-US" smtClean="0"/>
              <a:t>‹#›</a:t>
            </a:fld>
            <a:endParaRPr lang="en-US"/>
          </a:p>
        </p:txBody>
      </p:sp>
    </p:spTree>
    <p:extLst>
      <p:ext uri="{BB962C8B-B14F-4D97-AF65-F5344CB8AC3E}">
        <p14:creationId xmlns:p14="http://schemas.microsoft.com/office/powerpoint/2010/main" val="6863234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40252-14B9-4B8C-A72D-E14F7F70B8CE}" type="datetimeFigureOut">
              <a:rPr lang="en-US" smtClean="0"/>
              <a:t>5/5/2019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CAE5E-61F9-406C-A7FC-B0EE648C43E9}" type="slidenum">
              <a:rPr lang="en-US" smtClean="0"/>
              <a:t>‹#›</a:t>
            </a:fld>
            <a:endParaRPr lang="en-US"/>
          </a:p>
        </p:txBody>
      </p:sp>
    </p:spTree>
    <p:extLst>
      <p:ext uri="{BB962C8B-B14F-4D97-AF65-F5344CB8AC3E}">
        <p14:creationId xmlns:p14="http://schemas.microsoft.com/office/powerpoint/2010/main" val="780194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5/5/2019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5/5/2019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5/5/2019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5/5/2019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5/5/2019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5/5/2019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17067" y="5176155"/>
            <a:ext cx="8966023" cy="707886"/>
          </a:xfrm>
          <a:prstGeom prst="rect">
            <a:avLst/>
          </a:prstGeom>
          <a:noFill/>
        </p:spPr>
        <p:txBody>
          <a:bodyPr wrap="square" rtlCol="0">
            <a:spAutoFit/>
          </a:bodyPr>
          <a:lstStyle/>
          <a:p>
            <a:r>
              <a:rPr lang="en-US" sz="4000" dirty="0">
                <a:solidFill>
                  <a:schemeClr val="bg1"/>
                </a:solidFill>
                <a:latin typeface="Bariol Regular" panose="02000506040000020003" pitchFamily="50" charset="0"/>
              </a:rPr>
              <a:t>Meet the Apostle Paul / Acts 8:1-9</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630219" y="3635189"/>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#2</a:t>
            </a:r>
            <a:endParaRPr lang="en-US" sz="4000" b="1" dirty="0">
              <a:solidFill>
                <a:schemeClr val="bg1"/>
              </a:solidFill>
              <a:latin typeface="Bariol Regular" panose="02000506040000020003" pitchFamily="50" charset="0"/>
            </a:endParaRPr>
          </a:p>
          <a:p>
            <a:r>
              <a:rPr lang="en-US" sz="4400" b="1" dirty="0">
                <a:solidFill>
                  <a:schemeClr val="bg1"/>
                </a:solidFill>
              </a:rPr>
              <a:t>Whenever you are at a loss, </a:t>
            </a:r>
          </a:p>
          <a:p>
            <a:r>
              <a:rPr lang="en-US" sz="4400" b="1" dirty="0">
                <a:solidFill>
                  <a:schemeClr val="bg1"/>
                </a:solidFill>
              </a:rPr>
              <a:t>don’t hesitate to ask God to reveal himself.</a:t>
            </a:r>
            <a:endParaRPr lang="en-US" sz="4400" b="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81578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 y="-233082"/>
            <a:ext cx="12192000" cy="6858000"/>
          </a:xfrm>
        </p:spPr>
      </p:pic>
      <p:sp>
        <p:nvSpPr>
          <p:cNvPr id="3" name="TextBox 2"/>
          <p:cNvSpPr txBox="1"/>
          <p:nvPr/>
        </p:nvSpPr>
        <p:spPr>
          <a:xfrm>
            <a:off x="315686" y="1522472"/>
            <a:ext cx="11560628" cy="1815882"/>
          </a:xfrm>
          <a:prstGeom prst="rect">
            <a:avLst/>
          </a:prstGeom>
          <a:noFill/>
        </p:spPr>
        <p:txBody>
          <a:bodyPr wrap="square" rtlCol="0">
            <a:spAutoFit/>
          </a:bodyPr>
          <a:lstStyle/>
          <a:p>
            <a:r>
              <a:rPr lang="en-US" sz="2800" i="1" dirty="0">
                <a:solidFill>
                  <a:schemeClr val="bg1"/>
                </a:solidFill>
              </a:rPr>
              <a:t>4b And the Lord said, I am Jesus whom thou </a:t>
            </a:r>
            <a:r>
              <a:rPr lang="en-US" sz="2800" i="1" dirty="0" err="1">
                <a:solidFill>
                  <a:schemeClr val="bg1"/>
                </a:solidFill>
              </a:rPr>
              <a:t>persecutest</a:t>
            </a:r>
            <a:r>
              <a:rPr lang="en-US" sz="2800" i="1" dirty="0">
                <a:solidFill>
                  <a:schemeClr val="bg1"/>
                </a:solidFill>
              </a:rPr>
              <a:t>: [it is] hard for thee to kick against the pricks. </a:t>
            </a:r>
          </a:p>
          <a:p>
            <a:endParaRPr lang="en-US" sz="2800" i="1" dirty="0">
              <a:solidFill>
                <a:schemeClr val="bg1"/>
              </a:solidFill>
            </a:endParaRPr>
          </a:p>
          <a:p>
            <a:pPr lvl="1"/>
            <a:r>
              <a:rPr lang="en-US" sz="2800" i="1" dirty="0">
                <a:solidFill>
                  <a:schemeClr val="bg1"/>
                </a:solidFill>
              </a:rPr>
              <a:t>- - what a faithful response!</a:t>
            </a:r>
            <a:endParaRPr lang="en-US" sz="2800" dirty="0">
              <a:solidFill>
                <a:schemeClr val="bg1"/>
              </a:solidFill>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Salvation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2585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315686" y="1522472"/>
            <a:ext cx="11560628" cy="1815882"/>
          </a:xfrm>
          <a:prstGeom prst="rect">
            <a:avLst/>
          </a:prstGeom>
          <a:noFill/>
        </p:spPr>
        <p:txBody>
          <a:bodyPr wrap="square" rtlCol="0">
            <a:spAutoFit/>
          </a:bodyPr>
          <a:lstStyle/>
          <a:p>
            <a:r>
              <a:rPr lang="en-US" sz="2800" i="1" dirty="0">
                <a:solidFill>
                  <a:schemeClr val="bg1"/>
                </a:solidFill>
              </a:rPr>
              <a:t>6 And he trembling and astonished said, Lord, what wilt thou have me to do? And the Lord [said] unto him, Arise, and go into the city, and it shall be told thee what thou must do. 7 And the men which journeyed with him stood speechless, hearing a voice, but seeing no man. </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Salvation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416471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630219" y="3635189"/>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#3</a:t>
            </a:r>
            <a:endParaRPr lang="en-US" sz="4000" b="1" dirty="0">
              <a:solidFill>
                <a:schemeClr val="bg1"/>
              </a:solidFill>
              <a:latin typeface="Bariol Regular" panose="02000506040000020003" pitchFamily="50" charset="0"/>
            </a:endParaRPr>
          </a:p>
          <a:p>
            <a:r>
              <a:rPr lang="en-US" sz="4400" b="1" dirty="0">
                <a:solidFill>
                  <a:schemeClr val="bg1"/>
                </a:solidFill>
              </a:rPr>
              <a:t>When God reveals himself, </a:t>
            </a:r>
          </a:p>
          <a:p>
            <a:r>
              <a:rPr lang="en-US" sz="4400" b="1" dirty="0">
                <a:solidFill>
                  <a:schemeClr val="bg1"/>
                </a:solidFill>
              </a:rPr>
              <a:t>we must be ready to alter our direction.</a:t>
            </a:r>
            <a:endParaRPr lang="en-US" sz="4400" b="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35105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315686" y="1522472"/>
            <a:ext cx="11560628" cy="1384995"/>
          </a:xfrm>
          <a:prstGeom prst="rect">
            <a:avLst/>
          </a:prstGeom>
          <a:noFill/>
        </p:spPr>
        <p:txBody>
          <a:bodyPr wrap="square" rtlCol="0">
            <a:spAutoFit/>
          </a:bodyPr>
          <a:lstStyle/>
          <a:p>
            <a:r>
              <a:rPr lang="en-US" sz="2800" i="1" dirty="0">
                <a:solidFill>
                  <a:schemeClr val="bg1"/>
                </a:solidFill>
              </a:rPr>
              <a:t>8 And Saul arose from the earth; and when his eyes were opened, he saw no man: but they led him by the hand, and brought [him] into Damascus. 9 And he was three days without sight, and neither did eat nor drink.</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Salvation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599435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630219" y="3635189"/>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#4</a:t>
            </a:r>
            <a:endParaRPr lang="en-US" sz="4000" b="1" dirty="0">
              <a:solidFill>
                <a:schemeClr val="bg1"/>
              </a:solidFill>
              <a:latin typeface="Bariol Regular" panose="02000506040000020003" pitchFamily="50" charset="0"/>
            </a:endParaRPr>
          </a:p>
          <a:p>
            <a:r>
              <a:rPr lang="en-US" sz="4400" b="1" dirty="0">
                <a:solidFill>
                  <a:schemeClr val="bg1"/>
                </a:solidFill>
              </a:rPr>
              <a:t>When God reveals his will, </a:t>
            </a:r>
          </a:p>
          <a:p>
            <a:r>
              <a:rPr lang="en-US" sz="4400" b="1" dirty="0">
                <a:solidFill>
                  <a:schemeClr val="bg1"/>
                </a:solidFill>
              </a:rPr>
              <a:t>we must be ready to obey.</a:t>
            </a:r>
            <a:endParaRPr lang="en-US" sz="4400" b="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68168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315686" y="1522472"/>
            <a:ext cx="11560628" cy="2246769"/>
          </a:xfrm>
          <a:prstGeom prst="rect">
            <a:avLst/>
          </a:prstGeom>
          <a:noFill/>
        </p:spPr>
        <p:txBody>
          <a:bodyPr wrap="square" rtlCol="0">
            <a:spAutoFit/>
          </a:bodyPr>
          <a:lstStyle/>
          <a:p>
            <a:pPr marL="742950" lvl="1" indent="-285750" fontAlgn="base">
              <a:buFont typeface="Arial" panose="020B0604020202020204" pitchFamily="34" charset="0"/>
              <a:buChar char="•"/>
            </a:pPr>
            <a:r>
              <a:rPr lang="en-US" sz="2800" dirty="0">
                <a:solidFill>
                  <a:schemeClr val="bg1"/>
                </a:solidFill>
              </a:rPr>
              <a:t>Falls to his knees</a:t>
            </a:r>
          </a:p>
          <a:p>
            <a:pPr marL="742950" lvl="1" indent="-285750" fontAlgn="base">
              <a:buFont typeface="Arial" panose="020B0604020202020204" pitchFamily="34" charset="0"/>
              <a:buChar char="•"/>
            </a:pPr>
            <a:r>
              <a:rPr lang="en-US" sz="2800" dirty="0">
                <a:solidFill>
                  <a:schemeClr val="bg1"/>
                </a:solidFill>
              </a:rPr>
              <a:t>Cries out Lord</a:t>
            </a:r>
          </a:p>
          <a:p>
            <a:pPr marL="742950" lvl="1" indent="-285750" fontAlgn="base">
              <a:buFont typeface="Arial" panose="020B0604020202020204" pitchFamily="34" charset="0"/>
              <a:buChar char="•"/>
            </a:pPr>
            <a:r>
              <a:rPr lang="en-US" sz="2800" dirty="0">
                <a:solidFill>
                  <a:schemeClr val="bg1"/>
                </a:solidFill>
              </a:rPr>
              <a:t>Asks for God to reveal himself</a:t>
            </a:r>
          </a:p>
          <a:p>
            <a:pPr marL="742950" lvl="1" indent="-285750" fontAlgn="base">
              <a:buFont typeface="Arial" panose="020B0604020202020204" pitchFamily="34" charset="0"/>
              <a:buChar char="•"/>
            </a:pPr>
            <a:r>
              <a:rPr lang="en-US" sz="2800" dirty="0">
                <a:solidFill>
                  <a:schemeClr val="bg1"/>
                </a:solidFill>
              </a:rPr>
              <a:t>In faith, asks what he should do next</a:t>
            </a:r>
          </a:p>
          <a:p>
            <a:pPr marL="742950" lvl="1" indent="-285750" fontAlgn="base">
              <a:buFont typeface="Arial" panose="020B0604020202020204" pitchFamily="34" charset="0"/>
              <a:buChar char="•"/>
            </a:pPr>
            <a:r>
              <a:rPr lang="en-US" sz="2800" dirty="0">
                <a:solidFill>
                  <a:schemeClr val="bg1"/>
                </a:solidFill>
              </a:rPr>
              <a:t>Then does it</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Response to God’s Voice</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315928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1270430" y="1512997"/>
            <a:ext cx="9832361" cy="1815882"/>
          </a:xfrm>
          <a:prstGeom prst="rect">
            <a:avLst/>
          </a:prstGeom>
          <a:noFill/>
        </p:spPr>
        <p:txBody>
          <a:bodyPr wrap="square" rtlCol="0">
            <a:spAutoFit/>
          </a:bodyPr>
          <a:lstStyle/>
          <a:p>
            <a:pPr fontAlgn="base"/>
            <a:r>
              <a:rPr lang="en-US" sz="2800" i="1" dirty="0">
                <a:solidFill>
                  <a:schemeClr val="bg1"/>
                </a:solidFill>
              </a:rPr>
              <a:t>2Ti 3:16 All scripture [is] given by inspiration of God, and [is] profitable for doctrine, for reproof, for correction, for instruction in righteousness: 17 That the man of God may be perfect, throughly furnished unto all good works.</a:t>
            </a:r>
            <a:endParaRPr lang="en-US" sz="2800" dirty="0">
              <a:solidFill>
                <a:schemeClr val="bg1"/>
              </a:solidFill>
            </a:endParaRPr>
          </a:p>
        </p:txBody>
      </p:sp>
    </p:spTree>
    <p:extLst>
      <p:ext uri="{BB962C8B-B14F-4D97-AF65-F5344CB8AC3E}">
        <p14:creationId xmlns:p14="http://schemas.microsoft.com/office/powerpoint/2010/main" val="603150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1179819" y="1943884"/>
            <a:ext cx="9832361" cy="954107"/>
          </a:xfrm>
          <a:prstGeom prst="rect">
            <a:avLst/>
          </a:prstGeom>
          <a:noFill/>
        </p:spPr>
        <p:txBody>
          <a:bodyPr wrap="square" rtlCol="0">
            <a:spAutoFit/>
          </a:bodyPr>
          <a:lstStyle/>
          <a:p>
            <a:pPr fontAlgn="base"/>
            <a:r>
              <a:rPr lang="en-US" sz="2800" i="1" dirty="0">
                <a:solidFill>
                  <a:schemeClr val="bg1"/>
                </a:solidFill>
              </a:rPr>
              <a:t>2Sa 23:2 The Spirit of the LORD </a:t>
            </a:r>
            <a:r>
              <a:rPr lang="en-US" sz="2800" i="1" dirty="0" err="1">
                <a:solidFill>
                  <a:schemeClr val="bg1"/>
                </a:solidFill>
              </a:rPr>
              <a:t>spake</a:t>
            </a:r>
            <a:r>
              <a:rPr lang="en-US" sz="2800" i="1" dirty="0">
                <a:solidFill>
                  <a:schemeClr val="bg1"/>
                </a:solidFill>
              </a:rPr>
              <a:t> by me, and his word [was] in my tongue.</a:t>
            </a:r>
            <a:endParaRPr lang="en-US" sz="2800" dirty="0">
              <a:solidFill>
                <a:schemeClr val="bg1"/>
              </a:solidFill>
            </a:endParaRPr>
          </a:p>
        </p:txBody>
      </p:sp>
    </p:spTree>
    <p:extLst>
      <p:ext uri="{BB962C8B-B14F-4D97-AF65-F5344CB8AC3E}">
        <p14:creationId xmlns:p14="http://schemas.microsoft.com/office/powerpoint/2010/main" val="22678726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1179819" y="1943884"/>
            <a:ext cx="9832361" cy="1384995"/>
          </a:xfrm>
          <a:prstGeom prst="rect">
            <a:avLst/>
          </a:prstGeom>
          <a:noFill/>
        </p:spPr>
        <p:txBody>
          <a:bodyPr wrap="square" rtlCol="0">
            <a:spAutoFit/>
          </a:bodyPr>
          <a:lstStyle/>
          <a:p>
            <a:pPr fontAlgn="base"/>
            <a:r>
              <a:rPr lang="en-US" sz="2800" i="1" dirty="0">
                <a:solidFill>
                  <a:schemeClr val="bg1"/>
                </a:solidFill>
              </a:rPr>
              <a:t>Mar 12:24 And Jesus answering said unto them, Do ye not therefore err, because ye know not the scriptures, neither the power of God?</a:t>
            </a:r>
            <a:endParaRPr lang="en-US" sz="2800" dirty="0">
              <a:solidFill>
                <a:schemeClr val="bg1"/>
              </a:solidFill>
            </a:endParaRPr>
          </a:p>
        </p:txBody>
      </p:sp>
    </p:spTree>
    <p:extLst>
      <p:ext uri="{BB962C8B-B14F-4D97-AF65-F5344CB8AC3E}">
        <p14:creationId xmlns:p14="http://schemas.microsoft.com/office/powerpoint/2010/main" val="280373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5311460" cy="2246769"/>
          </a:xfrm>
          <a:prstGeom prst="rect">
            <a:avLst/>
          </a:prstGeom>
          <a:noFill/>
        </p:spPr>
        <p:txBody>
          <a:bodyPr wrap="square" rtlCol="0">
            <a:spAutoFit/>
          </a:bodyPr>
          <a:lstStyle/>
          <a:p>
            <a:pPr fontAlgn="base"/>
            <a:r>
              <a:rPr lang="en-US" sz="2800" b="1" dirty="0">
                <a:solidFill>
                  <a:schemeClr val="bg1"/>
                </a:solidFill>
              </a:rPr>
              <a:t>His Pedigree:</a:t>
            </a:r>
            <a:r>
              <a:rPr lang="en-US" sz="2800" dirty="0">
                <a:solidFill>
                  <a:schemeClr val="bg1"/>
                </a:solidFill>
              </a:rPr>
              <a:t> </a:t>
            </a:r>
          </a:p>
          <a:p>
            <a:pPr lvl="1" fontAlgn="base"/>
            <a:r>
              <a:rPr lang="en-US" sz="2800" dirty="0">
                <a:solidFill>
                  <a:schemeClr val="bg1"/>
                </a:solidFill>
              </a:rPr>
              <a:t>Jewish (his religion)</a:t>
            </a:r>
          </a:p>
          <a:p>
            <a:pPr lvl="1" fontAlgn="base"/>
            <a:r>
              <a:rPr lang="en-US" sz="2800" dirty="0">
                <a:solidFill>
                  <a:schemeClr val="bg1"/>
                </a:solidFill>
              </a:rPr>
              <a:t>Pharisee (his station)</a:t>
            </a:r>
          </a:p>
          <a:p>
            <a:pPr lvl="1" fontAlgn="base"/>
            <a:r>
              <a:rPr lang="en-US" sz="2800" dirty="0">
                <a:solidFill>
                  <a:schemeClr val="bg1"/>
                </a:solidFill>
              </a:rPr>
              <a:t>Greek (his education)</a:t>
            </a:r>
          </a:p>
          <a:p>
            <a:pPr lvl="1" fontAlgn="base"/>
            <a:r>
              <a:rPr lang="en-US" sz="2800" dirty="0">
                <a:solidFill>
                  <a:schemeClr val="bg1"/>
                </a:solidFill>
              </a:rPr>
              <a:t>Christian (his conversion)</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Introduction to Paul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206487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365125"/>
            <a:ext cx="12192000" cy="6858000"/>
          </a:xfrm>
        </p:spPr>
      </p:pic>
      <p:sp>
        <p:nvSpPr>
          <p:cNvPr id="3" name="TextBox 2"/>
          <p:cNvSpPr txBox="1"/>
          <p:nvPr/>
        </p:nvSpPr>
        <p:spPr>
          <a:xfrm>
            <a:off x="1179819" y="1027906"/>
            <a:ext cx="9832361" cy="3970318"/>
          </a:xfrm>
          <a:prstGeom prst="rect">
            <a:avLst/>
          </a:prstGeom>
          <a:noFill/>
        </p:spPr>
        <p:txBody>
          <a:bodyPr wrap="square" rtlCol="0">
            <a:spAutoFit/>
          </a:bodyPr>
          <a:lstStyle/>
          <a:p>
            <a:pPr fontAlgn="base"/>
            <a:r>
              <a:rPr lang="en-US" sz="2800" i="1" dirty="0">
                <a:solidFill>
                  <a:schemeClr val="bg1"/>
                </a:solidFill>
              </a:rPr>
              <a:t>Psa 19:7 The law of the LORD [is] perfect, converting the soul: the testimony of the LORD [is] sure, making wise the simple. 8 The statutes of the LORD [are] right, rejoicing the heart: the commandment of the LORD [is] pure, enlightening the eyes. 9 The fear of the LORD [is] clean, enduring for ever: the judgments of the LORD [are] true [and] righteous altogether. 10 More to be desired [are they] than gold, yea, than much fine gold: sweeter also than honey and the honeycomb. 11 Moreover by them is thy servant warned: [and] in keeping of them [there is] great reward</a:t>
            </a:r>
            <a:endParaRPr lang="en-US" sz="2800" dirty="0">
              <a:solidFill>
                <a:schemeClr val="bg1"/>
              </a:solidFill>
            </a:endParaRPr>
          </a:p>
        </p:txBody>
      </p:sp>
    </p:spTree>
    <p:extLst>
      <p:ext uri="{BB962C8B-B14F-4D97-AF65-F5344CB8AC3E}">
        <p14:creationId xmlns:p14="http://schemas.microsoft.com/office/powerpoint/2010/main" val="1766144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1716" y="0"/>
            <a:ext cx="12192000" cy="6858000"/>
          </a:xfrm>
        </p:spPr>
      </p:pic>
      <p:sp>
        <p:nvSpPr>
          <p:cNvPr id="3" name="TextBox 2"/>
          <p:cNvSpPr txBox="1"/>
          <p:nvPr/>
        </p:nvSpPr>
        <p:spPr>
          <a:xfrm>
            <a:off x="300446" y="1531285"/>
            <a:ext cx="5311460" cy="2246769"/>
          </a:xfrm>
          <a:prstGeom prst="rect">
            <a:avLst/>
          </a:prstGeom>
          <a:noFill/>
        </p:spPr>
        <p:txBody>
          <a:bodyPr wrap="square" rtlCol="0">
            <a:spAutoFit/>
          </a:bodyPr>
          <a:lstStyle/>
          <a:p>
            <a:pPr fontAlgn="base"/>
            <a:r>
              <a:rPr lang="en-US" sz="2800" b="1" dirty="0">
                <a:solidFill>
                  <a:schemeClr val="bg1"/>
                </a:solidFill>
              </a:rPr>
              <a:t>His Pedigree:</a:t>
            </a:r>
            <a:r>
              <a:rPr lang="en-US" sz="2800" dirty="0">
                <a:solidFill>
                  <a:schemeClr val="bg1"/>
                </a:solidFill>
              </a:rPr>
              <a:t> </a:t>
            </a:r>
          </a:p>
          <a:p>
            <a:pPr lvl="1" fontAlgn="base"/>
            <a:r>
              <a:rPr lang="en-US" sz="2800" dirty="0">
                <a:solidFill>
                  <a:schemeClr val="bg1"/>
                </a:solidFill>
              </a:rPr>
              <a:t>Jewish (his religion)</a:t>
            </a:r>
          </a:p>
          <a:p>
            <a:pPr lvl="1" fontAlgn="base"/>
            <a:r>
              <a:rPr lang="en-US" sz="2800" dirty="0">
                <a:solidFill>
                  <a:schemeClr val="bg1"/>
                </a:solidFill>
              </a:rPr>
              <a:t>Pharisee (his station)</a:t>
            </a:r>
          </a:p>
          <a:p>
            <a:pPr lvl="1" fontAlgn="base"/>
            <a:r>
              <a:rPr lang="en-US" sz="2800" dirty="0">
                <a:solidFill>
                  <a:schemeClr val="bg1"/>
                </a:solidFill>
              </a:rPr>
              <a:t>Greek (his education)</a:t>
            </a:r>
          </a:p>
          <a:p>
            <a:pPr lvl="1" fontAlgn="base"/>
            <a:r>
              <a:rPr lang="en-US" sz="2800" dirty="0">
                <a:solidFill>
                  <a:schemeClr val="bg1"/>
                </a:solidFill>
              </a:rPr>
              <a:t>Christian (his conversion)</a:t>
            </a: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Introduction to Paul</a:t>
            </a:r>
            <a:endParaRPr lang="en-US" sz="5400" dirty="0">
              <a:solidFill>
                <a:schemeClr val="bg1"/>
              </a:solidFill>
              <a:latin typeface="Bariol Regular" panose="02000506040000020003" pitchFamily="50" charset="0"/>
            </a:endParaRPr>
          </a:p>
        </p:txBody>
      </p:sp>
      <p:sp>
        <p:nvSpPr>
          <p:cNvPr id="6" name="TextBox 5">
            <a:extLst>
              <a:ext uri="{FF2B5EF4-FFF2-40B4-BE49-F238E27FC236}">
                <a16:creationId xmlns:a16="http://schemas.microsoft.com/office/drawing/2014/main" id="{61A28650-96F9-4462-B974-F24B2015D39F}"/>
              </a:ext>
            </a:extLst>
          </p:cNvPr>
          <p:cNvSpPr txBox="1"/>
          <p:nvPr/>
        </p:nvSpPr>
        <p:spPr>
          <a:xfrm>
            <a:off x="5719549" y="1535359"/>
            <a:ext cx="5924006" cy="2677656"/>
          </a:xfrm>
          <a:prstGeom prst="rect">
            <a:avLst/>
          </a:prstGeom>
          <a:noFill/>
        </p:spPr>
        <p:txBody>
          <a:bodyPr wrap="square" rtlCol="0">
            <a:spAutoFit/>
          </a:bodyPr>
          <a:lstStyle/>
          <a:p>
            <a:pPr fontAlgn="base"/>
            <a:r>
              <a:rPr lang="en-US" sz="2800" b="1" dirty="0">
                <a:solidFill>
                  <a:schemeClr val="bg1"/>
                </a:solidFill>
              </a:rPr>
              <a:t>His Calling:</a:t>
            </a:r>
            <a:endParaRPr lang="en-US" dirty="0"/>
          </a:p>
          <a:p>
            <a:pPr lvl="1" fontAlgn="base"/>
            <a:r>
              <a:rPr lang="en-US" sz="2800" dirty="0">
                <a:solidFill>
                  <a:schemeClr val="bg1"/>
                </a:solidFill>
              </a:rPr>
              <a:t>An apostle</a:t>
            </a:r>
          </a:p>
          <a:p>
            <a:pPr lvl="1" fontAlgn="base"/>
            <a:r>
              <a:rPr lang="en-US" sz="2800" dirty="0">
                <a:solidFill>
                  <a:schemeClr val="bg1"/>
                </a:solidFill>
              </a:rPr>
              <a:t>A pastor</a:t>
            </a:r>
          </a:p>
          <a:p>
            <a:pPr lvl="1" fontAlgn="base"/>
            <a:r>
              <a:rPr lang="en-US" sz="2800" dirty="0">
                <a:solidFill>
                  <a:schemeClr val="bg1"/>
                </a:solidFill>
              </a:rPr>
              <a:t>A missionary</a:t>
            </a:r>
          </a:p>
          <a:p>
            <a:pPr lvl="1" fontAlgn="base"/>
            <a:r>
              <a:rPr lang="en-US" sz="2800" dirty="0">
                <a:solidFill>
                  <a:schemeClr val="bg1"/>
                </a:solidFill>
              </a:rPr>
              <a:t>A preacher/teacher and theologian</a:t>
            </a:r>
          </a:p>
          <a:p>
            <a:pPr fontAlgn="base"/>
            <a:endParaRPr lang="en-US" sz="2800" dirty="0">
              <a:solidFill>
                <a:schemeClr val="bg1"/>
              </a:solidFill>
            </a:endParaRPr>
          </a:p>
        </p:txBody>
      </p:sp>
    </p:spTree>
    <p:extLst>
      <p:ext uri="{BB962C8B-B14F-4D97-AF65-F5344CB8AC3E}">
        <p14:creationId xmlns:p14="http://schemas.microsoft.com/office/powerpoint/2010/main" val="930000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2677656"/>
          </a:xfrm>
          <a:prstGeom prst="rect">
            <a:avLst/>
          </a:prstGeom>
          <a:noFill/>
        </p:spPr>
        <p:txBody>
          <a:bodyPr wrap="square" rtlCol="0">
            <a:spAutoFit/>
          </a:bodyPr>
          <a:lstStyle/>
          <a:p>
            <a:r>
              <a:rPr lang="en-US" sz="2800" i="1" dirty="0" err="1">
                <a:solidFill>
                  <a:schemeClr val="bg1"/>
                </a:solidFill>
              </a:rPr>
              <a:t>Phl</a:t>
            </a:r>
            <a:r>
              <a:rPr lang="en-US" sz="2800" i="1" dirty="0">
                <a:solidFill>
                  <a:schemeClr val="bg1"/>
                </a:solidFill>
              </a:rPr>
              <a:t> 3:4 Though I might also have confidence in the flesh. If any other man thinketh that he hath whereof he might trust in the flesh, I more: 5 Circumcised the eighth day, of the stock of Israel, [of] the tribe of Benjamin, an Hebrew of the Hebrews; as touching the law, a Pharisee; 6 Concerning zeal, persecuting the church; touching the righteousness which is in the law, blameless. 7 But what things were gain to me, those I counted loss for Christ.</a:t>
            </a:r>
            <a:endParaRPr lang="en-US" sz="2800" b="1" u="sng" dirty="0">
              <a:solidFill>
                <a:schemeClr val="bg1"/>
              </a:solidFill>
              <a:latin typeface="Bariol Regular" panose="02000506040000020003" pitchFamily="50" charset="0"/>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Introduction to Paul</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168360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3970318"/>
          </a:xfrm>
          <a:prstGeom prst="rect">
            <a:avLst/>
          </a:prstGeom>
          <a:noFill/>
        </p:spPr>
        <p:txBody>
          <a:bodyPr wrap="square" rtlCol="0">
            <a:spAutoFit/>
          </a:bodyPr>
          <a:lstStyle/>
          <a:p>
            <a:r>
              <a:rPr lang="en-US" sz="2800" i="1" dirty="0">
                <a:solidFill>
                  <a:schemeClr val="bg1"/>
                </a:solidFill>
              </a:rPr>
              <a:t>Act 7:57 Then they cried out with a loud voice, and stopped their ears, and ran upon him with one accord, 58 And cast [him] out of the city, and stoned [him]: and the witnesses laid down their clothes at a young man's feet, whose name was Saul.</a:t>
            </a:r>
            <a:endParaRPr lang="en-US" sz="2800" dirty="0">
              <a:solidFill>
                <a:schemeClr val="bg1"/>
              </a:solidFill>
            </a:endParaRPr>
          </a:p>
          <a:p>
            <a:br>
              <a:rPr lang="en-US" sz="2800" dirty="0">
                <a:solidFill>
                  <a:schemeClr val="bg1"/>
                </a:solidFill>
              </a:rPr>
            </a:br>
            <a:r>
              <a:rPr lang="en-US" sz="2800" i="1" dirty="0">
                <a:solidFill>
                  <a:schemeClr val="bg1"/>
                </a:solidFill>
              </a:rPr>
              <a:t>Act 8:1 And Saul was consenting unto his death. And at that time there was a great persecution against the church which was at Jerusalem; and they were all scattered abroad throughout the regions of Judaea and Samaria, except the apostles.</a:t>
            </a:r>
            <a:endParaRPr lang="en-US" sz="2800" dirty="0">
              <a:solidFill>
                <a:schemeClr val="bg1"/>
              </a:solidFill>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Passion, Purpose &amp; Plan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821089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531285"/>
            <a:ext cx="11560628" cy="1815882"/>
          </a:xfrm>
          <a:prstGeom prst="rect">
            <a:avLst/>
          </a:prstGeom>
          <a:noFill/>
        </p:spPr>
        <p:txBody>
          <a:bodyPr wrap="square" rtlCol="0">
            <a:spAutoFit/>
          </a:bodyPr>
          <a:lstStyle/>
          <a:p>
            <a:r>
              <a:rPr lang="en-US" sz="2800" i="1" dirty="0">
                <a:solidFill>
                  <a:schemeClr val="bg1"/>
                </a:solidFill>
              </a:rPr>
              <a:t>Act 9:1 And Saul, yet breathing out </a:t>
            </a:r>
            <a:r>
              <a:rPr lang="en-US" sz="2800" i="1" dirty="0" err="1">
                <a:solidFill>
                  <a:schemeClr val="bg1"/>
                </a:solidFill>
              </a:rPr>
              <a:t>threatenings</a:t>
            </a:r>
            <a:r>
              <a:rPr lang="en-US" sz="2800" i="1" dirty="0">
                <a:solidFill>
                  <a:schemeClr val="bg1"/>
                </a:solidFill>
              </a:rPr>
              <a:t> and slaughter against the disciples of the Lord, went unto the high priest, 2 And desired of him letters to Damascus to the synagogues, that if he found any of this way, whether they were men or women, he might bring them bound unto Jerusalem. </a:t>
            </a:r>
            <a:endParaRPr lang="en-US" sz="2800" dirty="0">
              <a:solidFill>
                <a:schemeClr val="bg1"/>
              </a:solidFill>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Passion, Purpose &amp; Plan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3647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2766"/>
            <a:ext cx="12192000" cy="6858000"/>
          </a:xfrm>
        </p:spPr>
      </p:pic>
      <p:sp>
        <p:nvSpPr>
          <p:cNvPr id="3" name="TextBox 2"/>
          <p:cNvSpPr txBox="1"/>
          <p:nvPr/>
        </p:nvSpPr>
        <p:spPr>
          <a:xfrm>
            <a:off x="300446" y="1531285"/>
            <a:ext cx="11560628" cy="1384995"/>
          </a:xfrm>
          <a:prstGeom prst="rect">
            <a:avLst/>
          </a:prstGeom>
          <a:noFill/>
        </p:spPr>
        <p:txBody>
          <a:bodyPr wrap="square" rtlCol="0">
            <a:spAutoFit/>
          </a:bodyPr>
          <a:lstStyle/>
          <a:p>
            <a:r>
              <a:rPr lang="en-US" sz="2800" i="1" dirty="0">
                <a:solidFill>
                  <a:schemeClr val="bg1"/>
                </a:solidFill>
              </a:rPr>
              <a:t>3 And as he journeyed, he came near Damascus: and suddenly there shined round about him a light from heaven: 4 And he fell to the earth, and heard a voice saying unto him, Saul, Saul, why </a:t>
            </a:r>
            <a:r>
              <a:rPr lang="en-US" sz="2800" i="1" dirty="0" err="1">
                <a:solidFill>
                  <a:schemeClr val="bg1"/>
                </a:solidFill>
              </a:rPr>
              <a:t>persecutest</a:t>
            </a:r>
            <a:r>
              <a:rPr lang="en-US" sz="2800" i="1" dirty="0">
                <a:solidFill>
                  <a:schemeClr val="bg1"/>
                </a:solidFill>
              </a:rPr>
              <a:t> thou me?  </a:t>
            </a:r>
            <a:endParaRPr lang="en-US" sz="2800" dirty="0">
              <a:solidFill>
                <a:schemeClr val="bg1"/>
              </a:solidFill>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Salvation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93267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630219" y="3635189"/>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#1</a:t>
            </a:r>
            <a:endParaRPr lang="en-US" sz="4000" b="1" dirty="0">
              <a:solidFill>
                <a:schemeClr val="bg1"/>
              </a:solidFill>
              <a:latin typeface="Bariol Regular" panose="02000506040000020003" pitchFamily="50" charset="0"/>
            </a:endParaRPr>
          </a:p>
          <a:p>
            <a:r>
              <a:rPr lang="en-US" sz="4400" b="1" dirty="0">
                <a:solidFill>
                  <a:schemeClr val="bg1"/>
                </a:solidFill>
              </a:rPr>
              <a:t>When God speaks, </a:t>
            </a:r>
          </a:p>
          <a:p>
            <a:r>
              <a:rPr lang="en-US" sz="4400" b="1" dirty="0">
                <a:solidFill>
                  <a:schemeClr val="bg1"/>
                </a:solidFill>
              </a:rPr>
              <a:t>his words demand a posture of humility.</a:t>
            </a:r>
            <a:endParaRPr lang="en-US" sz="4400" b="1"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41146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 y="-233082"/>
            <a:ext cx="12192000" cy="6858000"/>
          </a:xfrm>
        </p:spPr>
      </p:pic>
      <p:sp>
        <p:nvSpPr>
          <p:cNvPr id="3" name="TextBox 2"/>
          <p:cNvSpPr txBox="1"/>
          <p:nvPr/>
        </p:nvSpPr>
        <p:spPr>
          <a:xfrm>
            <a:off x="315686" y="1522472"/>
            <a:ext cx="11560628" cy="1384995"/>
          </a:xfrm>
          <a:prstGeom prst="rect">
            <a:avLst/>
          </a:prstGeom>
          <a:noFill/>
        </p:spPr>
        <p:txBody>
          <a:bodyPr wrap="square" rtlCol="0">
            <a:spAutoFit/>
          </a:bodyPr>
          <a:lstStyle/>
          <a:p>
            <a:r>
              <a:rPr lang="en-US" sz="2800" i="1" dirty="0">
                <a:solidFill>
                  <a:schemeClr val="bg1"/>
                </a:solidFill>
              </a:rPr>
              <a:t>5 And he said, Who art thou, Lord?</a:t>
            </a:r>
          </a:p>
          <a:p>
            <a:endParaRPr lang="en-US" sz="2800" i="1" dirty="0">
              <a:solidFill>
                <a:schemeClr val="bg1"/>
              </a:solidFill>
            </a:endParaRPr>
          </a:p>
          <a:p>
            <a:pPr lvl="1"/>
            <a:r>
              <a:rPr lang="en-US" sz="2800" i="1" dirty="0">
                <a:solidFill>
                  <a:schemeClr val="bg1"/>
                </a:solidFill>
              </a:rPr>
              <a:t>- - what a wonderful question! </a:t>
            </a:r>
            <a:endParaRPr lang="en-US" sz="2800" dirty="0">
              <a:solidFill>
                <a:schemeClr val="bg1"/>
              </a:solidFill>
            </a:endParaRPr>
          </a:p>
        </p:txBody>
      </p:sp>
      <p:sp>
        <p:nvSpPr>
          <p:cNvPr id="5" name="TextBox 4"/>
          <p:cNvSpPr txBox="1"/>
          <p:nvPr/>
        </p:nvSpPr>
        <p:spPr>
          <a:xfrm>
            <a:off x="440871" y="365125"/>
            <a:ext cx="10912929" cy="923330"/>
          </a:xfrm>
          <a:prstGeom prst="rect">
            <a:avLst/>
          </a:prstGeom>
          <a:noFill/>
        </p:spPr>
        <p:txBody>
          <a:bodyPr wrap="square" rtlCol="0">
            <a:spAutoFit/>
          </a:bodyPr>
          <a:lstStyle/>
          <a:p>
            <a:r>
              <a:rPr lang="en-US" sz="5400" b="1" u="sng" dirty="0">
                <a:solidFill>
                  <a:schemeClr val="bg1"/>
                </a:solidFill>
                <a:latin typeface="Bariol Regular" panose="02000506040000020003" pitchFamily="50" charset="0"/>
              </a:rPr>
              <a:t>Saul’s Salvation</a:t>
            </a:r>
            <a:endParaRPr lang="en-US" sz="54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213586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3105</TotalTime>
  <Words>872</Words>
  <Application>Microsoft Office PowerPoint</Application>
  <PresentationFormat>Widescreen</PresentationFormat>
  <Paragraphs>61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136</cp:revision>
  <dcterms:created xsi:type="dcterms:W3CDTF">2018-07-22T12:07:55Z</dcterms:created>
  <dcterms:modified xsi:type="dcterms:W3CDTF">2019-05-06T12:37:04Z</dcterms:modified>
</cp:coreProperties>
</file>