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9" r:id="rId4"/>
    <p:sldId id="287" r:id="rId5"/>
    <p:sldId id="300" r:id="rId6"/>
    <p:sldId id="258" r:id="rId7"/>
    <p:sldId id="301" r:id="rId8"/>
    <p:sldId id="303" r:id="rId9"/>
    <p:sldId id="302" r:id="rId10"/>
    <p:sldId id="304" r:id="rId11"/>
    <p:sldId id="305" r:id="rId12"/>
    <p:sldId id="306" r:id="rId13"/>
    <p:sldId id="307" r:id="rId14"/>
    <p:sldId id="316" r:id="rId15"/>
    <p:sldId id="308" r:id="rId16"/>
    <p:sldId id="309" r:id="rId17"/>
    <p:sldId id="310" r:id="rId18"/>
    <p:sldId id="311" r:id="rId19"/>
    <p:sldId id="312" r:id="rId20"/>
    <p:sldId id="313" r:id="rId21"/>
    <p:sldId id="314" r:id="rId22"/>
    <p:sldId id="31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9" d="100"/>
          <a:sy n="49" d="100"/>
        </p:scale>
        <p:origin x="60" y="4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A5DE1E5-272C-4465-A725-B81C72E45FF9}" type="datetimeFigureOut">
              <a:rPr lang="en-US" smtClean="0"/>
              <a:t>8/12/2018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77944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8/12/2018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320113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8/12/2018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0172955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5DE1E5-272C-4465-A725-B81C72E45FF9}" type="datetimeFigureOut">
              <a:rPr lang="en-US" smtClean="0"/>
              <a:t>8/12/2018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9087878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A5DE1E5-272C-4465-A725-B81C72E45FF9}" type="datetimeFigureOut">
              <a:rPr lang="en-US" smtClean="0"/>
              <a:t>8/12/2018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234441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A5DE1E5-272C-4465-A725-B81C72E45FF9}" type="datetimeFigureOut">
              <a:rPr lang="en-US" smtClean="0"/>
              <a:t>8/12/2018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120847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A5DE1E5-272C-4465-A725-B81C72E45FF9}" type="datetimeFigureOut">
              <a:rPr lang="en-US" smtClean="0"/>
              <a:t>8/12/2018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2216380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A5DE1E5-272C-4465-A725-B81C72E45FF9}" type="datetimeFigureOut">
              <a:rPr lang="en-US" smtClean="0"/>
              <a:t>8/12/2018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911787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DE1E5-272C-4465-A725-B81C72E45FF9}" type="datetimeFigureOut">
              <a:rPr lang="en-US" smtClean="0"/>
              <a:t>8/12/2018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172189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8/12/2018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3365556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A5DE1E5-272C-4465-A725-B81C72E45FF9}" type="datetimeFigureOut">
              <a:rPr lang="en-US" smtClean="0"/>
              <a:t>8/12/2018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436670-09DA-47E5-B575-F1959593FC8B}" type="slidenum">
              <a:rPr lang="en-US" smtClean="0"/>
              <a:t>‹#›</a:t>
            </a:fld>
            <a:endParaRPr lang="en-US"/>
          </a:p>
        </p:txBody>
      </p:sp>
    </p:spTree>
    <p:extLst>
      <p:ext uri="{BB962C8B-B14F-4D97-AF65-F5344CB8AC3E}">
        <p14:creationId xmlns:p14="http://schemas.microsoft.com/office/powerpoint/2010/main" val="400519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5DE1E5-272C-4465-A725-B81C72E45FF9}" type="datetimeFigureOut">
              <a:rPr lang="en-US" smtClean="0"/>
              <a:t>8/12/2018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436670-09DA-47E5-B575-F1959593FC8B}" type="slidenum">
              <a:rPr lang="en-US" smtClean="0"/>
              <a:t>‹#›</a:t>
            </a:fld>
            <a:endParaRPr lang="en-US"/>
          </a:p>
        </p:txBody>
      </p:sp>
    </p:spTree>
    <p:extLst>
      <p:ext uri="{BB962C8B-B14F-4D97-AF65-F5344CB8AC3E}">
        <p14:creationId xmlns:p14="http://schemas.microsoft.com/office/powerpoint/2010/main" val="2401866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5" name="TextBox 4"/>
          <p:cNvSpPr txBox="1"/>
          <p:nvPr/>
        </p:nvSpPr>
        <p:spPr>
          <a:xfrm>
            <a:off x="1672042" y="5257800"/>
            <a:ext cx="10284824" cy="707886"/>
          </a:xfrm>
          <a:prstGeom prst="rect">
            <a:avLst/>
          </a:prstGeom>
          <a:noFill/>
        </p:spPr>
        <p:txBody>
          <a:bodyPr wrap="square" rtlCol="0">
            <a:spAutoFit/>
          </a:bodyPr>
          <a:lstStyle/>
          <a:p>
            <a:r>
              <a:rPr lang="en-US" sz="4000" dirty="0">
                <a:solidFill>
                  <a:schemeClr val="bg1"/>
                </a:solidFill>
                <a:latin typeface="Bariol Regular" panose="02000506040000020003" pitchFamily="50" charset="0"/>
              </a:rPr>
              <a:t>Priorities, Power, Plan, Parting / Acts 1:4-5</a:t>
            </a:r>
          </a:p>
        </p:txBody>
      </p:sp>
    </p:spTree>
    <p:extLst>
      <p:ext uri="{BB962C8B-B14F-4D97-AF65-F5344CB8AC3E}">
        <p14:creationId xmlns:p14="http://schemas.microsoft.com/office/powerpoint/2010/main" val="1733939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Check your priorities</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90688"/>
            <a:ext cx="11560628" cy="4031873"/>
          </a:xfrm>
          <a:prstGeom prst="rect">
            <a:avLst/>
          </a:prstGeom>
          <a:noFill/>
        </p:spPr>
        <p:txBody>
          <a:bodyPr wrap="square" rtlCol="0">
            <a:spAutoFit/>
          </a:bodyPr>
          <a:lstStyle/>
          <a:p>
            <a:pPr marL="457200" indent="-457200">
              <a:buFont typeface="Arial" panose="020B0604020202020204" pitchFamily="34" charset="0"/>
              <a:buChar char="•"/>
            </a:pPr>
            <a:r>
              <a:rPr lang="en-US" sz="3200" b="1" i="1" dirty="0">
                <a:solidFill>
                  <a:schemeClr val="bg1"/>
                </a:solidFill>
                <a:latin typeface="Bariol Regular" panose="02000506040000020003" pitchFamily="50" charset="0"/>
              </a:rPr>
              <a:t>What is the thing that keeps you from obsessing about the mission?</a:t>
            </a:r>
            <a:endParaRPr lang="en-US" sz="3200" dirty="0">
              <a:solidFill>
                <a:schemeClr val="bg1"/>
              </a:solidFill>
              <a:latin typeface="Bariol Regular" panose="02000506040000020003" pitchFamily="50" charset="0"/>
            </a:endParaRPr>
          </a:p>
          <a:p>
            <a:pPr marL="457200" indent="-457200">
              <a:buFont typeface="Arial" panose="020B0604020202020204" pitchFamily="34" charset="0"/>
              <a:buChar char="•"/>
            </a:pPr>
            <a:r>
              <a:rPr lang="en-US" sz="3200" b="1" i="1" dirty="0">
                <a:solidFill>
                  <a:schemeClr val="bg1"/>
                </a:solidFill>
                <a:latin typeface="Bariol Regular" panose="02000506040000020003" pitchFamily="50" charset="0"/>
              </a:rPr>
              <a:t>What good things keep you from focusing on the right thing?</a:t>
            </a:r>
            <a:endParaRPr lang="en-US" sz="3200" dirty="0">
              <a:solidFill>
                <a:schemeClr val="bg1"/>
              </a:solidFill>
              <a:latin typeface="Bariol Regular" panose="02000506040000020003" pitchFamily="50" charset="0"/>
            </a:endParaRPr>
          </a:p>
          <a:p>
            <a:pPr marL="457200" indent="-457200">
              <a:buFont typeface="Arial" panose="020B0604020202020204" pitchFamily="34" charset="0"/>
              <a:buChar char="•"/>
            </a:pPr>
            <a:r>
              <a:rPr lang="en-US" sz="3200" b="1" i="1" dirty="0">
                <a:solidFill>
                  <a:schemeClr val="bg1"/>
                </a:solidFill>
                <a:latin typeface="Bariol Regular" panose="02000506040000020003" pitchFamily="50" charset="0"/>
              </a:rPr>
              <a:t>What physical goals are hindering you from seeing with spiritual eyes?</a:t>
            </a:r>
            <a:endParaRPr lang="en-US" sz="3200" dirty="0">
              <a:solidFill>
                <a:schemeClr val="bg1"/>
              </a:solidFill>
              <a:latin typeface="Bariol Regular" panose="02000506040000020003" pitchFamily="50" charset="0"/>
            </a:endParaRPr>
          </a:p>
          <a:p>
            <a:br>
              <a:rPr lang="en-US" sz="3200" dirty="0"/>
            </a:br>
            <a:br>
              <a:rPr lang="en-US" sz="3200" dirty="0">
                <a:solidFill>
                  <a:schemeClr val="bg1"/>
                </a:solidFill>
                <a:latin typeface="Bariol Regular" panose="02000506040000020003" pitchFamily="50" charset="0"/>
              </a:rPr>
            </a:b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827254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683726"/>
            <a:ext cx="11364686" cy="1723549"/>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 3</a:t>
            </a:r>
          </a:p>
          <a:p>
            <a:r>
              <a:rPr lang="en-US" sz="4000" b="1" dirty="0">
                <a:solidFill>
                  <a:schemeClr val="bg1"/>
                </a:solidFill>
                <a:latin typeface="Bariol Regular" panose="02000506040000020003" pitchFamily="50" charset="0"/>
              </a:rPr>
              <a:t>Christ’s “ways” are better than our “wants”</a:t>
            </a:r>
            <a:endParaRPr lang="en-US" sz="40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698601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Christ’s Power</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53580"/>
            <a:ext cx="11560628" cy="2308324"/>
          </a:xfrm>
          <a:prstGeom prst="rect">
            <a:avLst/>
          </a:prstGeom>
          <a:noFill/>
        </p:spPr>
        <p:txBody>
          <a:bodyPr wrap="square" rtlCol="0">
            <a:spAutoFit/>
          </a:bodyPr>
          <a:lstStyle/>
          <a:p>
            <a:r>
              <a:rPr lang="en-US" sz="3600" i="1" dirty="0">
                <a:solidFill>
                  <a:schemeClr val="bg1"/>
                </a:solidFill>
                <a:latin typeface="Bariol Regular" panose="02000506040000020003" pitchFamily="50" charset="0"/>
              </a:rPr>
              <a:t>8</a:t>
            </a:r>
            <a:r>
              <a:rPr lang="en-US" sz="3600" i="1" u="sng" dirty="0">
                <a:solidFill>
                  <a:schemeClr val="bg1"/>
                </a:solidFill>
                <a:latin typeface="Bariol Regular" panose="02000506040000020003" pitchFamily="50" charset="0"/>
              </a:rPr>
              <a:t> But ye shall receive power, </a:t>
            </a:r>
            <a:r>
              <a:rPr lang="en-US" sz="3600" i="1" dirty="0">
                <a:solidFill>
                  <a:schemeClr val="bg1"/>
                </a:solidFill>
                <a:latin typeface="Bariol Regular" panose="02000506040000020003" pitchFamily="50" charset="0"/>
              </a:rPr>
              <a:t>after that the Holy Ghost is come upon you: and ye shall be witnesses unto me both in Jerusalem, and in all Judaea, and in Samaria, and unto the uttermost part of the earth. </a:t>
            </a: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123468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Christ’s Power</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53580"/>
            <a:ext cx="11560628" cy="3416320"/>
          </a:xfrm>
          <a:prstGeom prst="rect">
            <a:avLst/>
          </a:prstGeom>
          <a:noFill/>
        </p:spPr>
        <p:txBody>
          <a:bodyPr wrap="square" rtlCol="0">
            <a:spAutoFit/>
          </a:bodyPr>
          <a:lstStyle/>
          <a:p>
            <a:r>
              <a:rPr lang="en-US" sz="3600" i="1" dirty="0">
                <a:solidFill>
                  <a:schemeClr val="bg1"/>
                </a:solidFill>
                <a:latin typeface="Bariol Regular" panose="02000506040000020003" pitchFamily="50" charset="0"/>
              </a:rPr>
              <a:t>8</a:t>
            </a:r>
            <a:r>
              <a:rPr lang="en-US" sz="3600" i="1" u="sng" dirty="0">
                <a:solidFill>
                  <a:schemeClr val="bg1"/>
                </a:solidFill>
                <a:latin typeface="Bariol Regular" panose="02000506040000020003" pitchFamily="50" charset="0"/>
              </a:rPr>
              <a:t> But ye shall receive power, </a:t>
            </a:r>
            <a:r>
              <a:rPr lang="en-US" sz="3600" i="1" dirty="0">
                <a:solidFill>
                  <a:schemeClr val="bg1"/>
                </a:solidFill>
                <a:latin typeface="Bariol Regular" panose="02000506040000020003" pitchFamily="50" charset="0"/>
              </a:rPr>
              <a:t>after that the Holy Ghost is come upon you: and ye shall be witnesses unto me both in Jerusalem, and in all Judaea, and in Samaria, and unto the uttermost part of the earth. </a:t>
            </a:r>
          </a:p>
          <a:p>
            <a:endParaRPr lang="en-US" sz="3600" i="1" dirty="0">
              <a:solidFill>
                <a:schemeClr val="bg1"/>
              </a:solidFill>
              <a:latin typeface="Bariol Regular" panose="02000506040000020003" pitchFamily="50" charset="0"/>
            </a:endParaRPr>
          </a:p>
          <a:p>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72661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683726"/>
            <a:ext cx="11364686" cy="258532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 4</a:t>
            </a:r>
          </a:p>
          <a:p>
            <a:r>
              <a:rPr lang="en-US" sz="4800" b="1" dirty="0">
                <a:solidFill>
                  <a:schemeClr val="bg1"/>
                </a:solidFill>
                <a:latin typeface="Bariol Regular" panose="02000506040000020003" pitchFamily="50" charset="0"/>
              </a:rPr>
              <a:t>The Great Commission begins with the need for God’s Power</a:t>
            </a:r>
          </a:p>
        </p:txBody>
      </p:sp>
    </p:spTree>
    <p:extLst>
      <p:ext uri="{BB962C8B-B14F-4D97-AF65-F5344CB8AC3E}">
        <p14:creationId xmlns:p14="http://schemas.microsoft.com/office/powerpoint/2010/main" val="3778406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Christ’s Power</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53580"/>
            <a:ext cx="11560628" cy="3046988"/>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Mat 28:18 And Jesus came and </a:t>
            </a:r>
            <a:r>
              <a:rPr lang="en-US" sz="3200" i="1" dirty="0" err="1">
                <a:solidFill>
                  <a:schemeClr val="bg1"/>
                </a:solidFill>
                <a:latin typeface="Bariol Regular" panose="02000506040000020003" pitchFamily="50" charset="0"/>
              </a:rPr>
              <a:t>spake</a:t>
            </a:r>
            <a:r>
              <a:rPr lang="en-US" sz="3200" i="1" dirty="0">
                <a:solidFill>
                  <a:schemeClr val="bg1"/>
                </a:solidFill>
                <a:latin typeface="Bariol Regular" panose="02000506040000020003" pitchFamily="50" charset="0"/>
              </a:rPr>
              <a:t> unto them, saying, A</a:t>
            </a:r>
            <a:r>
              <a:rPr lang="en-US" sz="3200" i="1" u="sng" dirty="0">
                <a:solidFill>
                  <a:schemeClr val="bg1"/>
                </a:solidFill>
                <a:latin typeface="Bariol Regular" panose="02000506040000020003" pitchFamily="50" charset="0"/>
              </a:rPr>
              <a:t>ll power is given unto me in heaven and in earth</a:t>
            </a:r>
            <a:r>
              <a:rPr lang="en-US" sz="3200" i="1" dirty="0">
                <a:solidFill>
                  <a:schemeClr val="bg1"/>
                </a:solidFill>
                <a:latin typeface="Bariol Regular" panose="02000506040000020003" pitchFamily="50" charset="0"/>
              </a:rPr>
              <a:t>. 19 Go ye therefore, and teach all nations, baptizing them in the name of the Father, and of the Son, and of the Holy Ghost: 20 Teaching them to observe all things whatsoever I have commanded you: and, lo, </a:t>
            </a:r>
            <a:r>
              <a:rPr lang="en-US" sz="3200" i="1" u="sng" dirty="0">
                <a:solidFill>
                  <a:schemeClr val="bg1"/>
                </a:solidFill>
                <a:latin typeface="Bariol Regular" panose="02000506040000020003" pitchFamily="50" charset="0"/>
              </a:rPr>
              <a:t>I am with you </a:t>
            </a:r>
            <a:r>
              <a:rPr lang="en-US" sz="3200" i="1" u="sng" dirty="0" err="1">
                <a:solidFill>
                  <a:schemeClr val="bg1"/>
                </a:solidFill>
                <a:latin typeface="Bariol Regular" panose="02000506040000020003" pitchFamily="50" charset="0"/>
              </a:rPr>
              <a:t>alway</a:t>
            </a:r>
            <a:r>
              <a:rPr lang="en-US" sz="3200" i="1" u="sng" dirty="0">
                <a:solidFill>
                  <a:schemeClr val="bg1"/>
                </a:solidFill>
                <a:latin typeface="Bariol Regular" panose="02000506040000020003" pitchFamily="50" charset="0"/>
              </a:rPr>
              <a:t>, [even] unto the end of the world. Amen.</a:t>
            </a: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753589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Christ’s Plan</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53580"/>
            <a:ext cx="11560628" cy="4524315"/>
          </a:xfrm>
          <a:prstGeom prst="rect">
            <a:avLst/>
          </a:prstGeom>
          <a:noFill/>
        </p:spPr>
        <p:txBody>
          <a:bodyPr wrap="square" rtlCol="0">
            <a:spAutoFit/>
          </a:bodyPr>
          <a:lstStyle/>
          <a:p>
            <a:r>
              <a:rPr lang="en-US" sz="3600" i="1" dirty="0">
                <a:solidFill>
                  <a:schemeClr val="bg1"/>
                </a:solidFill>
                <a:latin typeface="Bariol Regular" panose="02000506040000020003" pitchFamily="50" charset="0"/>
              </a:rPr>
              <a:t>Acts 1:8b...ye shall be witnesses unto me both in Jerusalem, and in all Judaea, and in Samaria, and unto the uttermost part of the earth. </a:t>
            </a:r>
          </a:p>
          <a:p>
            <a:endParaRPr lang="en-US" sz="3600" i="1" dirty="0">
              <a:solidFill>
                <a:schemeClr val="bg1"/>
              </a:solidFill>
              <a:latin typeface="Bariol Regular" panose="02000506040000020003" pitchFamily="50" charset="0"/>
            </a:endParaRPr>
          </a:p>
          <a:p>
            <a:r>
              <a:rPr lang="en-US" sz="3600" i="1" dirty="0">
                <a:solidFill>
                  <a:schemeClr val="bg1"/>
                </a:solidFill>
                <a:latin typeface="Bariol Regular" panose="02000506040000020003" pitchFamily="50" charset="0"/>
              </a:rPr>
              <a:t>Mat 28:19 Go ye therefore, and teach all nations, baptizing them in the name of the Father, and of the Son, and of the Holy Ghost: 20 Teaching them to observe all things whatsoever I have commanded you: </a:t>
            </a: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068059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Christ’s Plan</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53580"/>
            <a:ext cx="11560628" cy="4524315"/>
          </a:xfrm>
          <a:prstGeom prst="rect">
            <a:avLst/>
          </a:prstGeom>
          <a:noFill/>
        </p:spPr>
        <p:txBody>
          <a:bodyPr wrap="square" rtlCol="0">
            <a:spAutoFit/>
          </a:bodyPr>
          <a:lstStyle/>
          <a:p>
            <a:r>
              <a:rPr lang="en-US" sz="3600" i="1" dirty="0">
                <a:solidFill>
                  <a:schemeClr val="bg1"/>
                </a:solidFill>
                <a:latin typeface="Bariol Regular" panose="02000506040000020003" pitchFamily="50" charset="0"/>
              </a:rPr>
              <a:t>Acts 1:8b...ye shall be witnesses unto me both in Jerusalem, and in all Judaea, and in Samaria, and unto the uttermost part of the earth. </a:t>
            </a:r>
          </a:p>
          <a:p>
            <a:endParaRPr lang="en-US" sz="3600" i="1" dirty="0">
              <a:solidFill>
                <a:schemeClr val="bg1"/>
              </a:solidFill>
              <a:latin typeface="Bariol Regular" panose="02000506040000020003" pitchFamily="50" charset="0"/>
            </a:endParaRPr>
          </a:p>
          <a:p>
            <a:r>
              <a:rPr lang="en-US" sz="3600" i="1" dirty="0">
                <a:solidFill>
                  <a:schemeClr val="bg1"/>
                </a:solidFill>
                <a:latin typeface="Bariol Regular" panose="02000506040000020003" pitchFamily="50" charset="0"/>
              </a:rPr>
              <a:t>Mat 28:19 Go ye therefore, and teach all nations, baptizing them in the name of the Father, and of the Son, and of the Holy Ghost: 20 Teaching them to observe all things whatsoever I have commanded you: </a:t>
            </a: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3140983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Christ’s Plan</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53580"/>
            <a:ext cx="11560628" cy="2062103"/>
          </a:xfrm>
          <a:prstGeom prst="rect">
            <a:avLst/>
          </a:prstGeom>
          <a:noFill/>
        </p:spPr>
        <p:txBody>
          <a:bodyPr wrap="square" rtlCol="0">
            <a:spAutoFit/>
          </a:bodyPr>
          <a:lstStyle/>
          <a:p>
            <a:pPr fontAlgn="base"/>
            <a:r>
              <a:rPr lang="en-US" sz="3200" b="1" u="sng" dirty="0">
                <a:solidFill>
                  <a:schemeClr val="bg1"/>
                </a:solidFill>
                <a:latin typeface="Bariol Regular" panose="02000506040000020003" pitchFamily="50" charset="0"/>
              </a:rPr>
              <a:t>Jerusalem</a:t>
            </a:r>
            <a:r>
              <a:rPr lang="en-US" sz="3200" dirty="0">
                <a:solidFill>
                  <a:schemeClr val="bg1"/>
                </a:solidFill>
                <a:latin typeface="Bariol Regular" panose="02000506040000020003" pitchFamily="50" charset="0"/>
              </a:rPr>
              <a:t> - those in your immediate influence</a:t>
            </a:r>
          </a:p>
          <a:p>
            <a:pPr fontAlgn="base"/>
            <a:r>
              <a:rPr lang="en-US" sz="3200" b="1" u="sng" dirty="0">
                <a:solidFill>
                  <a:schemeClr val="bg1"/>
                </a:solidFill>
                <a:latin typeface="Bariol Regular" panose="02000506040000020003" pitchFamily="50" charset="0"/>
              </a:rPr>
              <a:t>Judaea</a:t>
            </a:r>
            <a:r>
              <a:rPr lang="en-US" sz="3200" dirty="0">
                <a:solidFill>
                  <a:schemeClr val="bg1"/>
                </a:solidFill>
                <a:latin typeface="Bariol Regular" panose="02000506040000020003" pitchFamily="50" charset="0"/>
              </a:rPr>
              <a:t> - those around you</a:t>
            </a:r>
          </a:p>
          <a:p>
            <a:pPr fontAlgn="base"/>
            <a:r>
              <a:rPr lang="en-US" sz="3200" b="1" u="sng" dirty="0">
                <a:solidFill>
                  <a:schemeClr val="bg1"/>
                </a:solidFill>
                <a:latin typeface="Bariol Regular" panose="02000506040000020003" pitchFamily="50" charset="0"/>
              </a:rPr>
              <a:t>Samaria </a:t>
            </a:r>
            <a:r>
              <a:rPr lang="en-US" sz="3200" dirty="0">
                <a:solidFill>
                  <a:schemeClr val="bg1"/>
                </a:solidFill>
                <a:latin typeface="Bariol Regular" panose="02000506040000020003" pitchFamily="50" charset="0"/>
              </a:rPr>
              <a:t>- those who are different than you. </a:t>
            </a:r>
          </a:p>
          <a:p>
            <a:r>
              <a:rPr lang="en-US" sz="3200" b="1" u="sng" dirty="0">
                <a:solidFill>
                  <a:schemeClr val="bg1"/>
                </a:solidFill>
                <a:latin typeface="Bariol Regular" panose="02000506040000020003" pitchFamily="50" charset="0"/>
              </a:rPr>
              <a:t>The Uttermost</a:t>
            </a:r>
            <a:r>
              <a:rPr lang="en-US" sz="3200" dirty="0">
                <a:solidFill>
                  <a:schemeClr val="bg1"/>
                </a:solidFill>
                <a:latin typeface="Bariol Regular" panose="02000506040000020003" pitchFamily="50" charset="0"/>
              </a:rPr>
              <a:t> – those who have not been reached</a:t>
            </a:r>
          </a:p>
        </p:txBody>
      </p:sp>
    </p:spTree>
    <p:extLst>
      <p:ext uri="{BB962C8B-B14F-4D97-AF65-F5344CB8AC3E}">
        <p14:creationId xmlns:p14="http://schemas.microsoft.com/office/powerpoint/2010/main" val="3233392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683726"/>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 5</a:t>
            </a:r>
          </a:p>
          <a:p>
            <a:r>
              <a:rPr lang="en-US" sz="4400" b="1" dirty="0">
                <a:solidFill>
                  <a:schemeClr val="bg1"/>
                </a:solidFill>
                <a:latin typeface="Bariol Regular" panose="02000506040000020003" pitchFamily="50" charset="0"/>
              </a:rPr>
              <a:t>The Christian has one job on earth - - to facilitate the salvation of every living soul.</a:t>
            </a:r>
            <a:endParaRPr lang="en-US" sz="44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0940834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3" name="TextBox 2"/>
          <p:cNvSpPr txBox="1"/>
          <p:nvPr/>
        </p:nvSpPr>
        <p:spPr>
          <a:xfrm>
            <a:off x="300446" y="1690688"/>
            <a:ext cx="11560628" cy="4031873"/>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Act 1:1 The former treatise have I made, O </a:t>
            </a:r>
            <a:r>
              <a:rPr lang="en-US" sz="3200" i="1" dirty="0" err="1">
                <a:solidFill>
                  <a:schemeClr val="bg1"/>
                </a:solidFill>
                <a:latin typeface="Bariol Regular" panose="02000506040000020003" pitchFamily="50" charset="0"/>
              </a:rPr>
              <a:t>Theophilus</a:t>
            </a:r>
            <a:r>
              <a:rPr lang="en-US" sz="3200" i="1" dirty="0">
                <a:solidFill>
                  <a:schemeClr val="bg1"/>
                </a:solidFill>
                <a:latin typeface="Bariol Regular" panose="02000506040000020003" pitchFamily="50" charset="0"/>
              </a:rPr>
              <a:t>, of all that Jesus began both to do and teach, 2 Until the day in which he was taken up, after that he through the Holy Ghost had given commandments unto the apostles whom he had chosen: 3 To whom also he shewed himself alive after his passion by many infallible proofs, being seen of them forty days, and speaking of the things pertaining to the kingdom of God:</a:t>
            </a:r>
            <a:br>
              <a:rPr lang="en-US" sz="3200" dirty="0">
                <a:latin typeface="Bariol Regular" panose="02000506040000020003" pitchFamily="50" charset="0"/>
              </a:rPr>
            </a:br>
            <a:endParaRPr lang="en-US" sz="3200" dirty="0">
              <a:latin typeface="Bariol Regular" panose="02000506040000020003" pitchFamily="50" charset="0"/>
            </a:endParaRPr>
          </a:p>
        </p:txBody>
      </p:sp>
    </p:spTree>
    <p:extLst>
      <p:ext uri="{BB962C8B-B14F-4D97-AF65-F5344CB8AC3E}">
        <p14:creationId xmlns:p14="http://schemas.microsoft.com/office/powerpoint/2010/main" val="2165325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Christ’s Parting</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53580"/>
            <a:ext cx="11560628" cy="4524315"/>
          </a:xfrm>
          <a:prstGeom prst="rect">
            <a:avLst/>
          </a:prstGeom>
          <a:noFill/>
        </p:spPr>
        <p:txBody>
          <a:bodyPr wrap="square" rtlCol="0">
            <a:spAutoFit/>
          </a:bodyPr>
          <a:lstStyle/>
          <a:p>
            <a:pPr fontAlgn="base"/>
            <a:r>
              <a:rPr lang="en-US" sz="3600" i="1" dirty="0">
                <a:solidFill>
                  <a:schemeClr val="bg1"/>
                </a:solidFill>
              </a:rPr>
              <a:t>9 And when he had spoken these things, while they beheld, he was taken up; and a cloud received him out of their sight. 10 And while they looked </a:t>
            </a:r>
            <a:r>
              <a:rPr lang="en-US" sz="3600" i="1" dirty="0" err="1">
                <a:solidFill>
                  <a:schemeClr val="bg1"/>
                </a:solidFill>
              </a:rPr>
              <a:t>stedfastly</a:t>
            </a:r>
            <a:r>
              <a:rPr lang="en-US" sz="3600" i="1" dirty="0">
                <a:solidFill>
                  <a:schemeClr val="bg1"/>
                </a:solidFill>
              </a:rPr>
              <a:t> toward heaven as he went up, behold, two men stood by them in white apparel; 11 Which also said, Ye men of Galilee, why stand ye gazing up into heaven? this same Jesus, which is taken up from you into heaven, shall so come in like manner as ye have seen him go into heaven.</a:t>
            </a:r>
            <a:r>
              <a:rPr lang="en-US" sz="3600" dirty="0">
                <a:solidFill>
                  <a:schemeClr val="bg1"/>
                </a:solidFill>
              </a:rPr>
              <a:t> </a:t>
            </a: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586025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Christ’s Parting</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53580"/>
            <a:ext cx="11560628" cy="4524315"/>
          </a:xfrm>
          <a:prstGeom prst="rect">
            <a:avLst/>
          </a:prstGeom>
          <a:noFill/>
        </p:spPr>
        <p:txBody>
          <a:bodyPr wrap="square" rtlCol="0">
            <a:spAutoFit/>
          </a:bodyPr>
          <a:lstStyle/>
          <a:p>
            <a:pPr fontAlgn="base"/>
            <a:r>
              <a:rPr lang="en-US" sz="3600" i="1" dirty="0">
                <a:solidFill>
                  <a:schemeClr val="bg1"/>
                </a:solidFill>
              </a:rPr>
              <a:t>9 And when he had spoken these things, while they beheld, he was taken up; and a cloud received him out of their sight. 10 And while they looked </a:t>
            </a:r>
            <a:r>
              <a:rPr lang="en-US" sz="3600" i="1" dirty="0" err="1">
                <a:solidFill>
                  <a:schemeClr val="bg1"/>
                </a:solidFill>
              </a:rPr>
              <a:t>stedfastly</a:t>
            </a:r>
            <a:r>
              <a:rPr lang="en-US" sz="3600" i="1" dirty="0">
                <a:solidFill>
                  <a:schemeClr val="bg1"/>
                </a:solidFill>
              </a:rPr>
              <a:t> toward heaven as he went up, behold, two men stood by them in white apparel; 11 Which also said, Ye men of Galilee, why stand ye gazing up into heaven? this same Jesus, which is taken up from you into heaven, shall so come in like manner as ye have seen him go into heaven.</a:t>
            </a:r>
            <a:r>
              <a:rPr lang="en-US" sz="3600" dirty="0">
                <a:solidFill>
                  <a:schemeClr val="bg1"/>
                </a:solidFill>
              </a:rPr>
              <a:t> </a:t>
            </a:r>
            <a:endParaRPr lang="en-US" sz="36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6813366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683726"/>
            <a:ext cx="11364686" cy="246221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 6</a:t>
            </a:r>
          </a:p>
          <a:p>
            <a:r>
              <a:rPr lang="en-US" sz="4400" b="1" dirty="0">
                <a:solidFill>
                  <a:schemeClr val="bg1"/>
                </a:solidFill>
                <a:latin typeface="Bariol Regular" panose="02000506040000020003" pitchFamily="50" charset="0"/>
              </a:rPr>
              <a:t>The mission of God does not forbear meandering. The mission of God mobilizes.</a:t>
            </a:r>
            <a:endParaRPr lang="en-US" sz="44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456167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Kingdom of God is about his Spirit</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90688"/>
            <a:ext cx="11560628" cy="5509200"/>
          </a:xfrm>
          <a:prstGeom prst="rect">
            <a:avLst/>
          </a:prstGeom>
          <a:noFill/>
        </p:spPr>
        <p:txBody>
          <a:bodyPr wrap="square" rtlCol="0">
            <a:spAutoFit/>
          </a:bodyPr>
          <a:lstStyle/>
          <a:p>
            <a:r>
              <a:rPr lang="en-US" sz="3200" i="1" dirty="0" err="1">
                <a:solidFill>
                  <a:schemeClr val="bg1"/>
                </a:solidFill>
                <a:latin typeface="Bariol Regular" panose="02000506040000020003" pitchFamily="50" charset="0"/>
              </a:rPr>
              <a:t>Luk</a:t>
            </a:r>
            <a:r>
              <a:rPr lang="en-US" sz="3200" i="1" dirty="0">
                <a:solidFill>
                  <a:schemeClr val="bg1"/>
                </a:solidFill>
                <a:latin typeface="Bariol Regular" panose="02000506040000020003" pitchFamily="50" charset="0"/>
              </a:rPr>
              <a:t> 17:20 And when he was demanded of the Pharisees, when the kingdom of God should come, he answered them and said, The kingdom of God cometh not with observation: 21 Neither shall they say, Lo here! or, lo there! for, behold, the kingdom of God is within you.</a:t>
            </a:r>
            <a:endParaRPr lang="en-US" sz="3200" dirty="0">
              <a:solidFill>
                <a:schemeClr val="bg1"/>
              </a:solidFill>
              <a:latin typeface="Bariol Regular" panose="02000506040000020003" pitchFamily="50" charset="0"/>
            </a:endParaRPr>
          </a:p>
          <a:p>
            <a:br>
              <a:rPr lang="en-US" sz="3200" dirty="0">
                <a:solidFill>
                  <a:schemeClr val="bg1"/>
                </a:solidFill>
                <a:latin typeface="Bariol Regular" panose="02000506040000020003" pitchFamily="50" charset="0"/>
              </a:rPr>
            </a:br>
            <a:r>
              <a:rPr lang="en-US" sz="3200" i="1" dirty="0" err="1">
                <a:solidFill>
                  <a:schemeClr val="bg1"/>
                </a:solidFill>
                <a:latin typeface="Bariol Regular" panose="02000506040000020003" pitchFamily="50" charset="0"/>
              </a:rPr>
              <a:t>Jhn</a:t>
            </a:r>
            <a:r>
              <a:rPr lang="en-US" sz="3200" i="1" dirty="0">
                <a:solidFill>
                  <a:schemeClr val="bg1"/>
                </a:solidFill>
                <a:latin typeface="Bariol Regular" panose="02000506040000020003" pitchFamily="50" charset="0"/>
              </a:rPr>
              <a:t> 3:5 Jesus answered, Verily, verily, I say unto thee, Except a man be born of water and [of] the Spirit, he cannot enter into the kingdom of God.</a:t>
            </a:r>
            <a:endParaRPr lang="en-US" sz="3200" dirty="0">
              <a:solidFill>
                <a:schemeClr val="bg1"/>
              </a:solidFill>
              <a:latin typeface="Bariol Regular" panose="02000506040000020003" pitchFamily="50" charset="0"/>
            </a:endParaRPr>
          </a:p>
          <a:p>
            <a:br>
              <a:rPr lang="en-US" sz="3200" dirty="0"/>
            </a:br>
            <a:br>
              <a:rPr lang="en-US" sz="3200" dirty="0">
                <a:latin typeface="Bariol Regular" panose="02000506040000020003" pitchFamily="50" charset="0"/>
              </a:rPr>
            </a:br>
            <a:endParaRPr lang="en-US" sz="3200" dirty="0">
              <a:latin typeface="Bariol Regular" panose="02000506040000020003" pitchFamily="50" charset="0"/>
            </a:endParaRPr>
          </a:p>
        </p:txBody>
      </p:sp>
    </p:spTree>
    <p:extLst>
      <p:ext uri="{BB962C8B-B14F-4D97-AF65-F5344CB8AC3E}">
        <p14:creationId xmlns:p14="http://schemas.microsoft.com/office/powerpoint/2010/main" val="3587953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Priorities</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90688"/>
            <a:ext cx="11560628" cy="2431435"/>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6 When they therefore were come together, they asked of him, saying, Lord, wilt thou at this time restore again the kingdom to Israel? </a:t>
            </a:r>
            <a:endParaRPr lang="en-US" sz="3200" dirty="0">
              <a:solidFill>
                <a:schemeClr val="bg1"/>
              </a:solidFill>
              <a:latin typeface="Bariol Regular" panose="02000506040000020003" pitchFamily="50" charset="0"/>
            </a:endParaRPr>
          </a:p>
          <a:p>
            <a:br>
              <a:rPr lang="en-US" sz="4400" dirty="0">
                <a:solidFill>
                  <a:schemeClr val="bg1"/>
                </a:solidFill>
              </a:rPr>
            </a:br>
            <a:endParaRPr lang="en-US" sz="4400" dirty="0">
              <a:solidFill>
                <a:schemeClr val="bg1"/>
              </a:solidFill>
            </a:endParaRPr>
          </a:p>
        </p:txBody>
      </p:sp>
    </p:spTree>
    <p:extLst>
      <p:ext uri="{BB962C8B-B14F-4D97-AF65-F5344CB8AC3E}">
        <p14:creationId xmlns:p14="http://schemas.microsoft.com/office/powerpoint/2010/main" val="1262070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Priorities</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90688"/>
            <a:ext cx="11560628" cy="5139869"/>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6 When they therefore were come together, they asked of him, saying, Lord, wilt thou at this time restore again the kingdom to Israel?</a:t>
            </a:r>
          </a:p>
          <a:p>
            <a:endParaRPr lang="en-US" sz="3200" i="1" dirty="0">
              <a:solidFill>
                <a:schemeClr val="bg1"/>
              </a:solidFill>
              <a:latin typeface="Bariol Regular" panose="02000506040000020003" pitchFamily="50" charset="0"/>
            </a:endParaRPr>
          </a:p>
          <a:p>
            <a:r>
              <a:rPr lang="en-US" sz="4800" b="1" u="sng" dirty="0">
                <a:solidFill>
                  <a:schemeClr val="bg1"/>
                </a:solidFill>
                <a:latin typeface="Bariol Regular" panose="02000506040000020003" pitchFamily="50" charset="0"/>
              </a:rPr>
              <a:t>Sometimes godly expectations have a way of exposing our false priorities, weaknesses, fears &amp; anxiety.</a:t>
            </a:r>
            <a:endParaRPr lang="en-US" sz="4800" u="sng" dirty="0">
              <a:solidFill>
                <a:schemeClr val="bg1"/>
              </a:solidFill>
              <a:latin typeface="Bariol Regular" panose="02000506040000020003" pitchFamily="50" charset="0"/>
            </a:endParaRPr>
          </a:p>
          <a:p>
            <a:br>
              <a:rPr lang="en-US" sz="4400" dirty="0">
                <a:solidFill>
                  <a:schemeClr val="bg1"/>
                </a:solidFill>
              </a:rPr>
            </a:br>
            <a:endParaRPr lang="en-US" sz="4400" dirty="0">
              <a:solidFill>
                <a:schemeClr val="bg1"/>
              </a:solidFill>
            </a:endParaRPr>
          </a:p>
        </p:txBody>
      </p:sp>
    </p:spTree>
    <p:extLst>
      <p:ext uri="{BB962C8B-B14F-4D97-AF65-F5344CB8AC3E}">
        <p14:creationId xmlns:p14="http://schemas.microsoft.com/office/powerpoint/2010/main" val="13318169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683726"/>
            <a:ext cx="11364686" cy="2585323"/>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 1</a:t>
            </a:r>
          </a:p>
          <a:p>
            <a:r>
              <a:rPr lang="en-US" sz="4800" b="1" dirty="0">
                <a:solidFill>
                  <a:schemeClr val="bg1"/>
                </a:solidFill>
                <a:latin typeface="Bariol Regular" panose="02000506040000020003" pitchFamily="50" charset="0"/>
              </a:rPr>
              <a:t>Our personal obsessions have the ability to derail Christ’s work in our lives.</a:t>
            </a:r>
            <a:endParaRPr lang="en-US" sz="48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1186666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Christ’s Priorities</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90688"/>
            <a:ext cx="11560628" cy="1569660"/>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7 And he said unto them, </a:t>
            </a:r>
            <a:r>
              <a:rPr lang="en-US" sz="3200" i="1" u="sng" dirty="0">
                <a:solidFill>
                  <a:schemeClr val="bg1"/>
                </a:solidFill>
                <a:latin typeface="Bariol Regular" panose="02000506040000020003" pitchFamily="50" charset="0"/>
              </a:rPr>
              <a:t>It is not for you </a:t>
            </a:r>
            <a:r>
              <a:rPr lang="en-US" sz="3200" i="1" dirty="0">
                <a:solidFill>
                  <a:schemeClr val="bg1"/>
                </a:solidFill>
                <a:latin typeface="Bariol Regular" panose="02000506040000020003" pitchFamily="50" charset="0"/>
              </a:rPr>
              <a:t>to know the times or the seasons, which the Father hath put in </a:t>
            </a:r>
            <a:r>
              <a:rPr lang="en-US" sz="3200" i="1" u="sng" dirty="0">
                <a:solidFill>
                  <a:schemeClr val="bg1"/>
                </a:solidFill>
                <a:latin typeface="Bariol Regular" panose="02000506040000020003" pitchFamily="50" charset="0"/>
              </a:rPr>
              <a:t>his own power.</a:t>
            </a:r>
            <a:r>
              <a:rPr lang="en-US" sz="3200" i="1" dirty="0">
                <a:solidFill>
                  <a:schemeClr val="bg1"/>
                </a:solidFill>
                <a:latin typeface="Bariol Regular" panose="02000506040000020003" pitchFamily="50" charset="0"/>
              </a:rPr>
              <a:t> </a:t>
            </a:r>
            <a:br>
              <a:rPr lang="en-US" sz="3200" dirty="0">
                <a:solidFill>
                  <a:schemeClr val="bg1"/>
                </a:solidFill>
                <a:latin typeface="Bariol Regular" panose="02000506040000020003" pitchFamily="50" charset="0"/>
              </a:rPr>
            </a:b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1936197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300446" y="365125"/>
            <a:ext cx="11443063" cy="923330"/>
          </a:xfrm>
          <a:prstGeom prst="rect">
            <a:avLst/>
          </a:prstGeom>
          <a:noFill/>
        </p:spPr>
        <p:txBody>
          <a:bodyPr wrap="square" rtlCol="0">
            <a:spAutoFit/>
          </a:bodyPr>
          <a:lstStyle/>
          <a:p>
            <a:r>
              <a:rPr lang="en-US" sz="5400" b="1" u="sng" dirty="0">
                <a:solidFill>
                  <a:schemeClr val="bg1"/>
                </a:solidFill>
              </a:rPr>
              <a:t>Christ’s Priorities</a:t>
            </a:r>
            <a:endParaRPr lang="en-US" sz="5400" dirty="0">
              <a:solidFill>
                <a:schemeClr val="bg1"/>
              </a:solidFill>
              <a:latin typeface="Bariol Regular" panose="02000506040000020003" pitchFamily="50" charset="0"/>
            </a:endParaRPr>
          </a:p>
        </p:txBody>
      </p:sp>
      <p:sp>
        <p:nvSpPr>
          <p:cNvPr id="3" name="TextBox 2"/>
          <p:cNvSpPr txBox="1"/>
          <p:nvPr/>
        </p:nvSpPr>
        <p:spPr>
          <a:xfrm>
            <a:off x="300446" y="1690688"/>
            <a:ext cx="11560628" cy="2062103"/>
          </a:xfrm>
          <a:prstGeom prst="rect">
            <a:avLst/>
          </a:prstGeom>
          <a:noFill/>
        </p:spPr>
        <p:txBody>
          <a:bodyPr wrap="square" rtlCol="0">
            <a:spAutoFit/>
          </a:bodyPr>
          <a:lstStyle/>
          <a:p>
            <a:r>
              <a:rPr lang="en-US" sz="3200" i="1" dirty="0">
                <a:solidFill>
                  <a:schemeClr val="bg1"/>
                </a:solidFill>
                <a:latin typeface="Bariol Regular" panose="02000506040000020003" pitchFamily="50" charset="0"/>
              </a:rPr>
              <a:t>7 And he said unto them, It is not for you to know the times or the seasons, which the Father hath put in his own power. 8 </a:t>
            </a:r>
            <a:r>
              <a:rPr lang="en-US" sz="3200" b="1" i="1" u="sng" dirty="0">
                <a:solidFill>
                  <a:schemeClr val="bg1"/>
                </a:solidFill>
                <a:latin typeface="Bariol Regular" panose="02000506040000020003" pitchFamily="50" charset="0"/>
              </a:rPr>
              <a:t>But ye shall receive power,</a:t>
            </a:r>
            <a:r>
              <a:rPr lang="en-US" sz="3200" i="1" u="sng" dirty="0">
                <a:solidFill>
                  <a:schemeClr val="bg1"/>
                </a:solidFill>
                <a:latin typeface="Bariol Regular" panose="02000506040000020003" pitchFamily="50" charset="0"/>
              </a:rPr>
              <a:t> after that the Holy Ghost is come upon you: </a:t>
            </a:r>
            <a:br>
              <a:rPr lang="en-US" sz="3200" dirty="0">
                <a:solidFill>
                  <a:schemeClr val="bg1"/>
                </a:solidFill>
                <a:latin typeface="Bariol Regular" panose="02000506040000020003" pitchFamily="50" charset="0"/>
              </a:rPr>
            </a:br>
            <a:endParaRPr lang="en-US" sz="3200" dirty="0">
              <a:solidFill>
                <a:schemeClr val="bg1"/>
              </a:solidFill>
              <a:latin typeface="Bariol Regular" panose="02000506040000020003" pitchFamily="50" charset="0"/>
            </a:endParaRPr>
          </a:p>
        </p:txBody>
      </p:sp>
    </p:spTree>
    <p:extLst>
      <p:ext uri="{BB962C8B-B14F-4D97-AF65-F5344CB8AC3E}">
        <p14:creationId xmlns:p14="http://schemas.microsoft.com/office/powerpoint/2010/main" val="2775040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p:spPr>
      </p:pic>
      <p:sp>
        <p:nvSpPr>
          <p:cNvPr id="5" name="TextBox 4"/>
          <p:cNvSpPr txBox="1"/>
          <p:nvPr/>
        </p:nvSpPr>
        <p:spPr>
          <a:xfrm>
            <a:off x="561703" y="3683726"/>
            <a:ext cx="11364686" cy="2339102"/>
          </a:xfrm>
          <a:prstGeom prst="rect">
            <a:avLst/>
          </a:prstGeom>
          <a:noFill/>
        </p:spPr>
        <p:txBody>
          <a:bodyPr wrap="square" rtlCol="0">
            <a:spAutoFit/>
          </a:bodyPr>
          <a:lstStyle/>
          <a:p>
            <a:r>
              <a:rPr lang="en-US" sz="6600" b="1" dirty="0">
                <a:solidFill>
                  <a:schemeClr val="bg1"/>
                </a:solidFill>
                <a:latin typeface="Bariol Regular" panose="02000506040000020003" pitchFamily="50" charset="0"/>
              </a:rPr>
              <a:t>Key Point # 2</a:t>
            </a:r>
          </a:p>
          <a:p>
            <a:r>
              <a:rPr lang="en-US" sz="4000" b="1" dirty="0">
                <a:solidFill>
                  <a:schemeClr val="bg1"/>
                </a:solidFill>
                <a:latin typeface="Bariol Regular" panose="02000506040000020003" pitchFamily="50" charset="0"/>
              </a:rPr>
              <a:t>Christ prioritizes the power of the Holy Spirit in the lives of those who live the mission</a:t>
            </a:r>
            <a:endParaRPr lang="en-US" sz="4000" b="0" dirty="0">
              <a:solidFill>
                <a:schemeClr val="bg1"/>
              </a:solidFill>
              <a:effectLst/>
              <a:latin typeface="Bariol Regular" panose="02000506040000020003" pitchFamily="50" charset="0"/>
            </a:endParaRPr>
          </a:p>
        </p:txBody>
      </p:sp>
    </p:spTree>
    <p:extLst>
      <p:ext uri="{BB962C8B-B14F-4D97-AF65-F5344CB8AC3E}">
        <p14:creationId xmlns:p14="http://schemas.microsoft.com/office/powerpoint/2010/main" val="35051870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1045</Words>
  <Application>Microsoft Office PowerPoint</Application>
  <PresentationFormat>Widescreen</PresentationFormat>
  <Paragraphs>58</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Bariol Regular</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Lee's Summit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Briscoe</dc:creator>
  <cp:lastModifiedBy>LFBIConf</cp:lastModifiedBy>
  <cp:revision>16</cp:revision>
  <dcterms:created xsi:type="dcterms:W3CDTF">2018-07-22T12:07:55Z</dcterms:created>
  <dcterms:modified xsi:type="dcterms:W3CDTF">2018-08-12T13:34:26Z</dcterms:modified>
</cp:coreProperties>
</file>