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18" r:id="rId4"/>
    <p:sldId id="315"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6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8/19/2018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8/19/2018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8/19/2018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8/19/2018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72042" y="5257800"/>
            <a:ext cx="10284824" cy="892552"/>
          </a:xfrm>
          <a:prstGeom prst="rect">
            <a:avLst/>
          </a:prstGeom>
          <a:noFill/>
        </p:spPr>
        <p:txBody>
          <a:bodyPr wrap="square" rtlCol="0">
            <a:spAutoFit/>
          </a:bodyPr>
          <a:lstStyle/>
          <a:p>
            <a:r>
              <a:rPr lang="en-US" sz="5200" dirty="0">
                <a:solidFill>
                  <a:schemeClr val="bg1"/>
                </a:solidFill>
                <a:latin typeface="Bariol Regular" panose="02000506040000020003" pitchFamily="50" charset="0"/>
              </a:rPr>
              <a:t>Stand in Surrender / Acts 1:9-26</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Replacement of Judas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3970318"/>
          </a:xfrm>
          <a:prstGeom prst="rect">
            <a:avLst/>
          </a:prstGeom>
          <a:noFill/>
        </p:spPr>
        <p:txBody>
          <a:bodyPr wrap="square" rtlCol="0">
            <a:spAutoFit/>
          </a:bodyPr>
          <a:lstStyle/>
          <a:p>
            <a:pPr fontAlgn="base"/>
            <a:r>
              <a:rPr lang="en-US" sz="2800" i="1" dirty="0">
                <a:solidFill>
                  <a:schemeClr val="bg1"/>
                </a:solidFill>
                <a:latin typeface="Bariol Regular" panose="02000506040000020003" pitchFamily="50" charset="0"/>
              </a:rPr>
              <a:t>16 Men [and] brethren, this scripture must needs have been fulfilled, which the Holy Ghost by the mouth of David </a:t>
            </a:r>
            <a:r>
              <a:rPr lang="en-US" sz="2800" i="1" dirty="0" err="1">
                <a:solidFill>
                  <a:schemeClr val="bg1"/>
                </a:solidFill>
                <a:latin typeface="Bariol Regular" panose="02000506040000020003" pitchFamily="50" charset="0"/>
              </a:rPr>
              <a:t>spake</a:t>
            </a:r>
            <a:r>
              <a:rPr lang="en-US" sz="2800" i="1" dirty="0">
                <a:solidFill>
                  <a:schemeClr val="bg1"/>
                </a:solidFill>
                <a:latin typeface="Bariol Regular" panose="02000506040000020003" pitchFamily="50" charset="0"/>
              </a:rPr>
              <a:t> before concerning Judas </a:t>
            </a:r>
            <a:r>
              <a:rPr lang="en-US" sz="2800" i="1" dirty="0">
                <a:solidFill>
                  <a:schemeClr val="bg1"/>
                </a:solidFill>
              </a:rPr>
              <a:t>16 Men [and] brethren, this scripture must needs have been fulfilled, which the Holy Ghost by the mouth of David </a:t>
            </a:r>
            <a:r>
              <a:rPr lang="en-US" sz="2800" i="1" dirty="0" err="1">
                <a:solidFill>
                  <a:schemeClr val="bg1"/>
                </a:solidFill>
              </a:rPr>
              <a:t>spake</a:t>
            </a:r>
            <a:r>
              <a:rPr lang="en-US" sz="2800" i="1" dirty="0">
                <a:solidFill>
                  <a:schemeClr val="bg1"/>
                </a:solidFill>
              </a:rPr>
              <a:t> before concerning Judas, which was guide to them that took Jesus. 17 For he was numbered with us, and had obtained part of this ministry. 18 Now this man purchased a field with the reward of iniquity; and falling headlong, he burst asunder in the midst, and all his bowels gushed out. 19 And it was known unto all the dwellers at Jerusalem; insomuch as that field is called in their proper tongue, Aceldama, that is to say, The field of </a:t>
            </a:r>
            <a:r>
              <a:rPr lang="en-US" sz="2800" i="1" dirty="0">
                <a:solidFill>
                  <a:schemeClr val="bg1"/>
                </a:solidFill>
                <a:latin typeface="Bariol Regular" panose="02000506040000020003" pitchFamily="50" charset="0"/>
              </a:rPr>
              <a:t>blood. </a:t>
            </a: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20864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Replacement of Judas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4401205"/>
          </a:xfrm>
          <a:prstGeom prst="rect">
            <a:avLst/>
          </a:prstGeom>
          <a:noFill/>
        </p:spPr>
        <p:txBody>
          <a:bodyPr wrap="square" rtlCol="0">
            <a:spAutoFit/>
          </a:bodyPr>
          <a:lstStyle/>
          <a:p>
            <a:pPr fontAlgn="base"/>
            <a:r>
              <a:rPr lang="en-US" sz="3200" i="1" dirty="0">
                <a:solidFill>
                  <a:schemeClr val="bg1"/>
                </a:solidFill>
                <a:latin typeface="Bariol Regular" panose="02000506040000020003" pitchFamily="50" charset="0"/>
              </a:rPr>
              <a:t>20 For it is written in the book of Psalms, Let his habitation be desolate, and let no man dwell therein: and his </a:t>
            </a:r>
            <a:r>
              <a:rPr lang="en-US" sz="3200" i="1" dirty="0" err="1">
                <a:solidFill>
                  <a:schemeClr val="bg1"/>
                </a:solidFill>
                <a:latin typeface="Bariol Regular" panose="02000506040000020003" pitchFamily="50" charset="0"/>
              </a:rPr>
              <a:t>bishoprick</a:t>
            </a:r>
            <a:r>
              <a:rPr lang="en-US" sz="3200" i="1" dirty="0">
                <a:solidFill>
                  <a:schemeClr val="bg1"/>
                </a:solidFill>
                <a:latin typeface="Bariol Regular" panose="02000506040000020003" pitchFamily="50" charset="0"/>
              </a:rPr>
              <a:t> let another take. 20 For it is written </a:t>
            </a:r>
          </a:p>
          <a:p>
            <a:pPr fontAlgn="base"/>
            <a:endParaRPr lang="en-US" sz="3200" i="1" dirty="0">
              <a:solidFill>
                <a:schemeClr val="bg1"/>
              </a:solidFill>
              <a:latin typeface="Bariol Regular" panose="02000506040000020003" pitchFamily="50" charset="0"/>
            </a:endParaRPr>
          </a:p>
          <a:p>
            <a:pPr marL="914400" lvl="1" indent="-457200" fontAlgn="base">
              <a:buFont typeface="Arial" panose="020B0604020202020204" pitchFamily="34" charset="0"/>
              <a:buChar char="•"/>
            </a:pPr>
            <a:r>
              <a:rPr lang="en-US" sz="3200" i="1" dirty="0" err="1">
                <a:solidFill>
                  <a:schemeClr val="bg1"/>
                </a:solidFill>
                <a:latin typeface="Bariol Regular" panose="02000506040000020003" pitchFamily="50" charset="0"/>
              </a:rPr>
              <a:t>Bishoprick</a:t>
            </a:r>
            <a:r>
              <a:rPr lang="en-US" sz="3200" i="1" dirty="0">
                <a:solidFill>
                  <a:schemeClr val="bg1"/>
                </a:solidFill>
                <a:latin typeface="Bariol Regular" panose="02000506040000020003" pitchFamily="50" charset="0"/>
              </a:rPr>
              <a:t> - office of bishop or overseer/pastor. </a:t>
            </a:r>
          </a:p>
          <a:p>
            <a:pPr marL="914400" lvl="1" indent="-457200" fontAlgn="base">
              <a:buFont typeface="Arial" panose="020B0604020202020204" pitchFamily="34" charset="0"/>
              <a:buChar char="•"/>
            </a:pPr>
            <a:endParaRPr lang="en-US" sz="3200" i="1" dirty="0">
              <a:solidFill>
                <a:schemeClr val="bg1"/>
              </a:solidFill>
              <a:latin typeface="Bariol Regular" panose="02000506040000020003" pitchFamily="50" charset="0"/>
            </a:endParaRPr>
          </a:p>
          <a:p>
            <a:pPr lvl="1" fontAlgn="base"/>
            <a:r>
              <a:rPr lang="en-US" sz="4400" i="1" dirty="0" err="1">
                <a:solidFill>
                  <a:schemeClr val="bg1"/>
                </a:solidFill>
                <a:latin typeface="Bariol Regular" panose="02000506040000020003" pitchFamily="50" charset="0"/>
              </a:rPr>
              <a:t>Psa</a:t>
            </a:r>
            <a:r>
              <a:rPr lang="en-US" sz="4400" i="1" dirty="0">
                <a:solidFill>
                  <a:schemeClr val="bg1"/>
                </a:solidFill>
                <a:latin typeface="Bariol Regular" panose="02000506040000020003" pitchFamily="50" charset="0"/>
              </a:rPr>
              <a:t> 109:8 Let his days be few; [and] let another take his office.</a:t>
            </a:r>
            <a:endParaRPr lang="en-US" sz="4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82259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3</a:t>
            </a:r>
          </a:p>
          <a:p>
            <a:r>
              <a:rPr lang="en-US" sz="4400" b="1" dirty="0">
                <a:solidFill>
                  <a:schemeClr val="bg1"/>
                </a:solidFill>
                <a:latin typeface="Bariol Regular" panose="02000506040000020003" pitchFamily="50" charset="0"/>
              </a:rPr>
              <a:t>Every great leader is determined to make </a:t>
            </a:r>
          </a:p>
          <a:p>
            <a:r>
              <a:rPr lang="en-US" sz="4400" b="1" dirty="0">
                <a:solidFill>
                  <a:schemeClr val="bg1"/>
                </a:solidFill>
                <a:latin typeface="Bariol Regular" panose="02000506040000020003" pitchFamily="50" charset="0"/>
              </a:rPr>
              <a:t>God’s Words their words</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194037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Office of Apostle</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4154984"/>
          </a:xfrm>
          <a:prstGeom prst="rect">
            <a:avLst/>
          </a:prstGeom>
          <a:noFill/>
        </p:spPr>
        <p:txBody>
          <a:bodyPr wrap="square" rtlCol="0">
            <a:spAutoFit/>
          </a:bodyPr>
          <a:lstStyle/>
          <a:p>
            <a:pPr fontAlgn="base"/>
            <a:r>
              <a:rPr lang="en-US" sz="3200" i="1" dirty="0">
                <a:solidFill>
                  <a:schemeClr val="bg1"/>
                </a:solidFill>
                <a:latin typeface="Bariol Regular" panose="02000506040000020003" pitchFamily="50" charset="0"/>
              </a:rPr>
              <a:t>21 Wherefore of these men which have companied with us all the time that the Lord Jesus went in and out among us, 22 Beginning from the baptism of John, unto that same day that he was taken up from us, must one be ordained to be a witness with us of his resurrection.</a:t>
            </a:r>
          </a:p>
          <a:p>
            <a:pPr fontAlgn="base"/>
            <a:endParaRPr lang="en-US" sz="3200" i="1" dirty="0">
              <a:solidFill>
                <a:schemeClr val="bg1"/>
              </a:solidFill>
              <a:latin typeface="Bariol Regular" panose="02000506040000020003" pitchFamily="50" charset="0"/>
            </a:endParaRPr>
          </a:p>
          <a:p>
            <a:pPr fontAlgn="base"/>
            <a:r>
              <a:rPr lang="en-US" sz="3200" i="1" dirty="0">
                <a:solidFill>
                  <a:schemeClr val="bg1"/>
                </a:solidFill>
                <a:latin typeface="Bariol Regular" panose="02000506040000020003" pitchFamily="50" charset="0"/>
              </a:rPr>
              <a:t>Qualifications of an Apostle</a:t>
            </a:r>
          </a:p>
          <a:p>
            <a:pPr fontAlgn="base"/>
            <a:r>
              <a:rPr lang="en-US" sz="3600" b="1" dirty="0">
                <a:solidFill>
                  <a:schemeClr val="bg1"/>
                </a:solidFill>
                <a:latin typeface="Bariol Regular" panose="02000506040000020003" pitchFamily="50" charset="0"/>
              </a:rPr>
              <a:t>Must be an active witness to his (1)</a:t>
            </a:r>
            <a:r>
              <a:rPr lang="en-US" sz="3600" dirty="0">
                <a:solidFill>
                  <a:schemeClr val="bg1"/>
                </a:solidFill>
                <a:latin typeface="Bariol Regular" panose="02000506040000020003" pitchFamily="50" charset="0"/>
              </a:rPr>
              <a:t> baptism to his </a:t>
            </a:r>
            <a:r>
              <a:rPr lang="en-US" sz="3600" b="1" dirty="0">
                <a:solidFill>
                  <a:schemeClr val="bg1"/>
                </a:solidFill>
                <a:latin typeface="Bariol Regular" panose="02000506040000020003" pitchFamily="50" charset="0"/>
              </a:rPr>
              <a:t>(2)</a:t>
            </a:r>
            <a:r>
              <a:rPr lang="en-US" sz="3600" dirty="0">
                <a:solidFill>
                  <a:schemeClr val="bg1"/>
                </a:solidFill>
                <a:latin typeface="Bariol Regular" panose="02000506040000020003" pitchFamily="50" charset="0"/>
              </a:rPr>
              <a:t> death and through to seeing his </a:t>
            </a:r>
            <a:r>
              <a:rPr lang="en-US" sz="3600" b="1" dirty="0">
                <a:solidFill>
                  <a:schemeClr val="bg1"/>
                </a:solidFill>
                <a:latin typeface="Bariol Regular" panose="02000506040000020003" pitchFamily="50" charset="0"/>
              </a:rPr>
              <a:t>(3)</a:t>
            </a:r>
            <a:r>
              <a:rPr lang="en-US" sz="3600" dirty="0">
                <a:solidFill>
                  <a:schemeClr val="bg1"/>
                </a:solidFill>
                <a:latin typeface="Bariol Regular" panose="02000506040000020003" pitchFamily="50" charset="0"/>
              </a:rPr>
              <a:t> resurrection </a:t>
            </a:r>
            <a:endParaRPr lang="en-US" sz="3600" i="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522213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4</a:t>
            </a:r>
          </a:p>
          <a:p>
            <a:r>
              <a:rPr lang="en-US" sz="4400" b="1" dirty="0">
                <a:solidFill>
                  <a:schemeClr val="bg1"/>
                </a:solidFill>
                <a:latin typeface="Bariol Regular" panose="02000506040000020003" pitchFamily="50" charset="0"/>
              </a:rPr>
              <a:t>You don’t have to have the gifts or office of an apostle in order to live like one.</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435495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1200329"/>
          </a:xfrm>
          <a:prstGeom prst="rect">
            <a:avLst/>
          </a:prstGeom>
          <a:noFill/>
        </p:spPr>
        <p:txBody>
          <a:bodyPr wrap="square" rtlCol="0">
            <a:spAutoFit/>
          </a:bodyPr>
          <a:lstStyle/>
          <a:p>
            <a:pPr fontAlgn="base"/>
            <a:r>
              <a:rPr lang="en-US" sz="4000" b="1" u="sng" dirty="0">
                <a:solidFill>
                  <a:schemeClr val="bg1"/>
                </a:solidFill>
                <a:latin typeface="Bariol Regular" panose="02000506040000020003" pitchFamily="50" charset="0"/>
              </a:rPr>
              <a:t>1) Prayer</a:t>
            </a:r>
          </a:p>
          <a:p>
            <a:pPr fontAlgn="base"/>
            <a:r>
              <a:rPr lang="en-US" sz="3200" dirty="0">
                <a:solidFill>
                  <a:schemeClr val="bg1"/>
                </a:solidFill>
                <a:latin typeface="Bariol Regular" panose="02000506040000020003" pitchFamily="50" charset="0"/>
              </a:rPr>
              <a:t> </a:t>
            </a:r>
          </a:p>
        </p:txBody>
      </p:sp>
    </p:spTree>
    <p:extLst>
      <p:ext uri="{BB962C8B-B14F-4D97-AF65-F5344CB8AC3E}">
        <p14:creationId xmlns:p14="http://schemas.microsoft.com/office/powerpoint/2010/main" val="3924731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1754326"/>
          </a:xfrm>
          <a:prstGeom prst="rect">
            <a:avLst/>
          </a:prstGeom>
          <a:noFill/>
        </p:spPr>
        <p:txBody>
          <a:bodyPr wrap="square" rtlCol="0">
            <a:spAutoFit/>
          </a:bodyPr>
          <a:lstStyle/>
          <a:p>
            <a:pPr fontAlgn="base"/>
            <a:r>
              <a:rPr lang="en-US" sz="4000" b="1" u="sng" dirty="0">
                <a:solidFill>
                  <a:schemeClr val="bg1"/>
                </a:solidFill>
                <a:latin typeface="Bariol Regular" panose="02000506040000020003" pitchFamily="50" charset="0"/>
              </a:rPr>
              <a:t>1) Prayer </a:t>
            </a:r>
            <a:r>
              <a:rPr lang="en-US" sz="3600" i="1" dirty="0">
                <a:solidFill>
                  <a:schemeClr val="bg1"/>
                </a:solidFill>
                <a:latin typeface="Bariol Regular" panose="02000506040000020003" pitchFamily="50" charset="0"/>
              </a:rPr>
              <a:t>Are you absolutely 100% devoted to the constant work of prayer?</a:t>
            </a:r>
            <a:endParaRPr lang="en-US" sz="3600" u="sng" dirty="0">
              <a:solidFill>
                <a:schemeClr val="bg1"/>
              </a:solidFill>
              <a:latin typeface="Bariol Regular" panose="02000506040000020003" pitchFamily="50" charset="0"/>
            </a:endParaRPr>
          </a:p>
          <a:p>
            <a:pPr fontAlgn="base"/>
            <a:r>
              <a:rPr lang="en-US" sz="3200" dirty="0">
                <a:solidFill>
                  <a:schemeClr val="bg1"/>
                </a:solidFill>
                <a:latin typeface="Bariol Regular" panose="02000506040000020003" pitchFamily="50" charset="0"/>
              </a:rPr>
              <a:t> </a:t>
            </a:r>
          </a:p>
        </p:txBody>
      </p:sp>
    </p:spTree>
    <p:extLst>
      <p:ext uri="{BB962C8B-B14F-4D97-AF65-F5344CB8AC3E}">
        <p14:creationId xmlns:p14="http://schemas.microsoft.com/office/powerpoint/2010/main" val="1877053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1754326"/>
          </a:xfrm>
          <a:prstGeom prst="rect">
            <a:avLst/>
          </a:prstGeom>
          <a:noFill/>
        </p:spPr>
        <p:txBody>
          <a:bodyPr wrap="square" rtlCol="0">
            <a:spAutoFit/>
          </a:bodyPr>
          <a:lstStyle/>
          <a:p>
            <a:pPr marL="742950" indent="-742950" fontAlgn="base">
              <a:buAutoNum type="arabicParenR"/>
            </a:pPr>
            <a:r>
              <a:rPr lang="en-US" sz="4000" b="1" u="sng" dirty="0">
                <a:solidFill>
                  <a:schemeClr val="bg1"/>
                </a:solidFill>
                <a:latin typeface="Bariol Regular" panose="02000506040000020003" pitchFamily="50" charset="0"/>
              </a:rPr>
              <a:t>Prayer </a:t>
            </a:r>
            <a:endParaRPr lang="en-US" sz="3600" i="1"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Selfless</a:t>
            </a:r>
          </a:p>
          <a:p>
            <a:pPr fontAlgn="base"/>
            <a:r>
              <a:rPr lang="en-US" sz="3200" dirty="0">
                <a:solidFill>
                  <a:schemeClr val="bg1"/>
                </a:solidFill>
                <a:latin typeface="Bariol Regular" panose="02000506040000020003" pitchFamily="50" charset="0"/>
              </a:rPr>
              <a:t> </a:t>
            </a:r>
          </a:p>
        </p:txBody>
      </p:sp>
    </p:spTree>
    <p:extLst>
      <p:ext uri="{BB962C8B-B14F-4D97-AF65-F5344CB8AC3E}">
        <p14:creationId xmlns:p14="http://schemas.microsoft.com/office/powerpoint/2010/main" val="3761467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2308324"/>
          </a:xfrm>
          <a:prstGeom prst="rect">
            <a:avLst/>
          </a:prstGeom>
          <a:noFill/>
        </p:spPr>
        <p:txBody>
          <a:bodyPr wrap="square" rtlCol="0">
            <a:spAutoFit/>
          </a:bodyPr>
          <a:lstStyle/>
          <a:p>
            <a:pPr marL="742950" indent="-742950" fontAlgn="base">
              <a:buAutoNum type="arabicParenR"/>
            </a:pPr>
            <a:r>
              <a:rPr lang="en-US" sz="4000" b="1" u="sng" dirty="0">
                <a:solidFill>
                  <a:schemeClr val="bg1"/>
                </a:solidFill>
                <a:latin typeface="Bariol Regular" panose="02000506040000020003" pitchFamily="50" charset="0"/>
              </a:rPr>
              <a:t>Prayer </a:t>
            </a:r>
            <a:endParaRPr lang="en-US" sz="3600" i="1"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Selfless</a:t>
            </a:r>
            <a:r>
              <a:rPr lang="en-US" sz="3600" dirty="0">
                <a:solidFill>
                  <a:schemeClr val="bg1"/>
                </a:solidFill>
                <a:latin typeface="Bariol Regular" panose="02000506040000020003" pitchFamily="50" charset="0"/>
              </a:rPr>
              <a:t> - </a:t>
            </a:r>
            <a:r>
              <a:rPr lang="en-US" sz="3600" i="1" dirty="0">
                <a:solidFill>
                  <a:schemeClr val="bg1"/>
                </a:solidFill>
                <a:latin typeface="Bariol Regular" panose="02000506040000020003" pitchFamily="50" charset="0"/>
              </a:rPr>
              <a:t>Are</a:t>
            </a:r>
            <a:r>
              <a:rPr lang="en-US" sz="3600" b="1" i="1" dirty="0">
                <a:solidFill>
                  <a:schemeClr val="bg1"/>
                </a:solidFill>
                <a:latin typeface="Bariol Regular" panose="02000506040000020003" pitchFamily="50" charset="0"/>
              </a:rPr>
              <a:t> you selfless enough to risk everything for the gospel?</a:t>
            </a:r>
            <a:endParaRPr lang="en-US" sz="3600" b="1" u="sng" dirty="0">
              <a:solidFill>
                <a:schemeClr val="bg1"/>
              </a:solidFill>
              <a:latin typeface="Bariol Regular" panose="02000506040000020003" pitchFamily="50" charset="0"/>
            </a:endParaRPr>
          </a:p>
          <a:p>
            <a:pPr fontAlgn="base"/>
            <a:r>
              <a:rPr lang="en-US" sz="3200" dirty="0">
                <a:solidFill>
                  <a:schemeClr val="bg1"/>
                </a:solidFill>
                <a:latin typeface="Bariol Regular" panose="02000506040000020003" pitchFamily="50" charset="0"/>
              </a:rPr>
              <a:t> </a:t>
            </a:r>
          </a:p>
        </p:txBody>
      </p:sp>
    </p:spTree>
    <p:extLst>
      <p:ext uri="{BB962C8B-B14F-4D97-AF65-F5344CB8AC3E}">
        <p14:creationId xmlns:p14="http://schemas.microsoft.com/office/powerpoint/2010/main" val="3471380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1815882"/>
          </a:xfrm>
          <a:prstGeom prst="rect">
            <a:avLst/>
          </a:prstGeom>
          <a:noFill/>
        </p:spPr>
        <p:txBody>
          <a:bodyPr wrap="square" rtlCol="0">
            <a:spAutoFit/>
          </a:bodyPr>
          <a:lstStyle/>
          <a:p>
            <a:pPr marL="742950" indent="-742950" fontAlgn="base">
              <a:buAutoNum type="arabicParenR"/>
            </a:pPr>
            <a:r>
              <a:rPr lang="en-US" sz="4000" b="1" u="sng" dirty="0">
                <a:solidFill>
                  <a:schemeClr val="bg1"/>
                </a:solidFill>
                <a:latin typeface="Bariol Regular" panose="02000506040000020003" pitchFamily="50" charset="0"/>
              </a:rPr>
              <a:t>Prayer </a:t>
            </a:r>
            <a:endParaRPr lang="en-US" sz="3600" i="1"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Selfless</a:t>
            </a:r>
            <a:r>
              <a:rPr lang="en-US" sz="3600" dirty="0">
                <a:solidFill>
                  <a:schemeClr val="bg1"/>
                </a:solidFill>
                <a:latin typeface="Bariol Regular" panose="02000506040000020003" pitchFamily="50" charset="0"/>
              </a:rPr>
              <a:t> </a:t>
            </a:r>
          </a:p>
          <a:p>
            <a:pPr marL="742950" indent="-742950" fontAlgn="base">
              <a:buAutoNum type="arabicParenR"/>
            </a:pPr>
            <a:r>
              <a:rPr lang="en-US" sz="3600" b="1" u="sng" dirty="0">
                <a:solidFill>
                  <a:schemeClr val="bg1"/>
                </a:solidFill>
                <a:latin typeface="Bariol Regular" panose="02000506040000020003" pitchFamily="50" charset="0"/>
              </a:rPr>
              <a:t>Focus</a:t>
            </a:r>
            <a:r>
              <a:rPr lang="en-US" sz="3600" dirty="0">
                <a:solidFill>
                  <a:schemeClr val="bg1"/>
                </a:solidFill>
                <a:latin typeface="Bariol Regular" panose="02000506040000020003" pitchFamily="50" charset="0"/>
              </a:rPr>
              <a:t> </a:t>
            </a:r>
          </a:p>
        </p:txBody>
      </p:sp>
    </p:spTree>
    <p:extLst>
      <p:ext uri="{BB962C8B-B14F-4D97-AF65-F5344CB8AC3E}">
        <p14:creationId xmlns:p14="http://schemas.microsoft.com/office/powerpoint/2010/main" val="357412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Parting</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2308324"/>
          </a:xfrm>
          <a:prstGeom prst="rect">
            <a:avLst/>
          </a:prstGeom>
          <a:noFill/>
        </p:spPr>
        <p:txBody>
          <a:bodyPr wrap="square" rtlCol="0">
            <a:spAutoFit/>
          </a:bodyPr>
          <a:lstStyle/>
          <a:p>
            <a:pPr fontAlgn="base"/>
            <a:r>
              <a:rPr lang="en-US" sz="3600" i="1" dirty="0">
                <a:solidFill>
                  <a:schemeClr val="bg1"/>
                </a:solidFill>
              </a:rPr>
              <a:t>9 And when he had spoken these things, while they beheld, he was taken up; and a cloud received him out of their sight. 10 And while they looked </a:t>
            </a:r>
            <a:r>
              <a:rPr lang="en-US" sz="3600" i="1" dirty="0" err="1">
                <a:solidFill>
                  <a:schemeClr val="bg1"/>
                </a:solidFill>
              </a:rPr>
              <a:t>stedfastly</a:t>
            </a:r>
            <a:r>
              <a:rPr lang="en-US" sz="3600" i="1" dirty="0">
                <a:solidFill>
                  <a:schemeClr val="bg1"/>
                </a:solidFill>
              </a:rPr>
              <a:t> toward heaven as he went up…</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86025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1815882"/>
          </a:xfrm>
          <a:prstGeom prst="rect">
            <a:avLst/>
          </a:prstGeom>
          <a:noFill/>
        </p:spPr>
        <p:txBody>
          <a:bodyPr wrap="square" rtlCol="0">
            <a:spAutoFit/>
          </a:bodyPr>
          <a:lstStyle/>
          <a:p>
            <a:pPr marL="742950" indent="-742950" fontAlgn="base">
              <a:buAutoNum type="arabicParenR"/>
            </a:pPr>
            <a:r>
              <a:rPr lang="en-US" sz="4000" b="1" u="sng" dirty="0">
                <a:solidFill>
                  <a:schemeClr val="bg1"/>
                </a:solidFill>
                <a:latin typeface="Bariol Regular" panose="02000506040000020003" pitchFamily="50" charset="0"/>
              </a:rPr>
              <a:t>Prayer </a:t>
            </a:r>
            <a:endParaRPr lang="en-US" sz="3600" i="1"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Selfless</a:t>
            </a:r>
            <a:r>
              <a:rPr lang="en-US" sz="3600" dirty="0">
                <a:solidFill>
                  <a:schemeClr val="bg1"/>
                </a:solidFill>
                <a:latin typeface="Bariol Regular" panose="02000506040000020003" pitchFamily="50" charset="0"/>
              </a:rPr>
              <a:t> </a:t>
            </a:r>
          </a:p>
          <a:p>
            <a:pPr marL="742950" indent="-742950" fontAlgn="base">
              <a:buAutoNum type="arabicParenR"/>
            </a:pPr>
            <a:r>
              <a:rPr lang="en-US" sz="3600" b="1" u="sng" dirty="0">
                <a:solidFill>
                  <a:schemeClr val="bg1"/>
                </a:solidFill>
                <a:latin typeface="Bariol Regular" panose="02000506040000020003" pitchFamily="50" charset="0"/>
              </a:rPr>
              <a:t>Focus</a:t>
            </a:r>
            <a:r>
              <a:rPr lang="en-US" sz="3600" dirty="0">
                <a:solidFill>
                  <a:schemeClr val="bg1"/>
                </a:solidFill>
                <a:latin typeface="Bariol Regular" panose="02000506040000020003" pitchFamily="50" charset="0"/>
              </a:rPr>
              <a:t> - </a:t>
            </a:r>
            <a:r>
              <a:rPr lang="en-US" sz="3600" b="1" i="1" dirty="0">
                <a:solidFill>
                  <a:schemeClr val="bg1"/>
                </a:solidFill>
                <a:latin typeface="Bariol Regular" panose="02000506040000020003" pitchFamily="50" charset="0"/>
              </a:rPr>
              <a:t>Are you focused on preaching the gospel?</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959457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2369880"/>
          </a:xfrm>
          <a:prstGeom prst="rect">
            <a:avLst/>
          </a:prstGeom>
          <a:noFill/>
        </p:spPr>
        <p:txBody>
          <a:bodyPr wrap="square" rtlCol="0">
            <a:spAutoFit/>
          </a:bodyPr>
          <a:lstStyle/>
          <a:p>
            <a:pPr marL="742950" indent="-742950" fontAlgn="base">
              <a:buAutoNum type="arabicParenR"/>
            </a:pPr>
            <a:r>
              <a:rPr lang="en-US" sz="4000" b="1" u="sng" dirty="0">
                <a:solidFill>
                  <a:schemeClr val="bg1"/>
                </a:solidFill>
                <a:latin typeface="Bariol Regular" panose="02000506040000020003" pitchFamily="50" charset="0"/>
              </a:rPr>
              <a:t>Prayer </a:t>
            </a:r>
            <a:endParaRPr lang="en-US" sz="3600" i="1"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Selfless</a:t>
            </a:r>
            <a:r>
              <a:rPr lang="en-US" sz="3600" dirty="0">
                <a:solidFill>
                  <a:schemeClr val="bg1"/>
                </a:solidFill>
                <a:latin typeface="Bariol Regular" panose="02000506040000020003" pitchFamily="50" charset="0"/>
              </a:rPr>
              <a:t> </a:t>
            </a:r>
          </a:p>
          <a:p>
            <a:pPr marL="742950" indent="-742950" fontAlgn="base">
              <a:buAutoNum type="arabicParenR"/>
            </a:pPr>
            <a:r>
              <a:rPr lang="en-US" sz="3600" b="1" u="sng" dirty="0">
                <a:solidFill>
                  <a:schemeClr val="bg1"/>
                </a:solidFill>
                <a:latin typeface="Bariol Regular" panose="02000506040000020003" pitchFamily="50" charset="0"/>
              </a:rPr>
              <a:t>Focus</a:t>
            </a:r>
            <a:endParaRPr lang="en-US" sz="3600"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Authority</a:t>
            </a:r>
          </a:p>
        </p:txBody>
      </p:sp>
    </p:spTree>
    <p:extLst>
      <p:ext uri="{BB962C8B-B14F-4D97-AF65-F5344CB8AC3E}">
        <p14:creationId xmlns:p14="http://schemas.microsoft.com/office/powerpoint/2010/main" val="396749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2923877"/>
          </a:xfrm>
          <a:prstGeom prst="rect">
            <a:avLst/>
          </a:prstGeom>
          <a:noFill/>
        </p:spPr>
        <p:txBody>
          <a:bodyPr wrap="square" rtlCol="0">
            <a:spAutoFit/>
          </a:bodyPr>
          <a:lstStyle/>
          <a:p>
            <a:pPr marL="742950" indent="-742950" fontAlgn="base">
              <a:buAutoNum type="arabicParenR"/>
            </a:pPr>
            <a:r>
              <a:rPr lang="en-US" sz="4000" b="1" u="sng" dirty="0">
                <a:solidFill>
                  <a:schemeClr val="bg1"/>
                </a:solidFill>
                <a:latin typeface="Bariol Regular" panose="02000506040000020003" pitchFamily="50" charset="0"/>
              </a:rPr>
              <a:t>Prayer </a:t>
            </a:r>
            <a:endParaRPr lang="en-US" sz="3600" i="1"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Selfless</a:t>
            </a:r>
            <a:r>
              <a:rPr lang="en-US" sz="3600" dirty="0">
                <a:solidFill>
                  <a:schemeClr val="bg1"/>
                </a:solidFill>
                <a:latin typeface="Bariol Regular" panose="02000506040000020003" pitchFamily="50" charset="0"/>
              </a:rPr>
              <a:t> </a:t>
            </a:r>
          </a:p>
          <a:p>
            <a:pPr marL="742950" indent="-742950" fontAlgn="base">
              <a:buAutoNum type="arabicParenR"/>
            </a:pPr>
            <a:r>
              <a:rPr lang="en-US" sz="3600" b="1" u="sng" dirty="0">
                <a:solidFill>
                  <a:schemeClr val="bg1"/>
                </a:solidFill>
                <a:latin typeface="Bariol Regular" panose="02000506040000020003" pitchFamily="50" charset="0"/>
              </a:rPr>
              <a:t>Focus</a:t>
            </a:r>
            <a:endParaRPr lang="en-US" sz="3600"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Authority </a:t>
            </a:r>
            <a:r>
              <a:rPr lang="en-US" sz="3600" dirty="0">
                <a:solidFill>
                  <a:schemeClr val="bg1"/>
                </a:solidFill>
                <a:latin typeface="Bariol Regular" panose="02000506040000020003" pitchFamily="50" charset="0"/>
              </a:rPr>
              <a:t>- </a:t>
            </a:r>
            <a:r>
              <a:rPr lang="en-US" sz="3600" i="1" dirty="0">
                <a:solidFill>
                  <a:schemeClr val="bg1"/>
                </a:solidFill>
                <a:latin typeface="Bariol Regular" panose="02000506040000020003" pitchFamily="50" charset="0"/>
              </a:rPr>
              <a:t>Who is your authority and with what authority do you speak with?</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795547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2923877"/>
          </a:xfrm>
          <a:prstGeom prst="rect">
            <a:avLst/>
          </a:prstGeom>
          <a:noFill/>
        </p:spPr>
        <p:txBody>
          <a:bodyPr wrap="square" rtlCol="0">
            <a:spAutoFit/>
          </a:bodyPr>
          <a:lstStyle/>
          <a:p>
            <a:pPr marL="742950" indent="-742950" fontAlgn="base">
              <a:buAutoNum type="arabicParenR"/>
            </a:pPr>
            <a:r>
              <a:rPr lang="en-US" sz="4000" b="1" u="sng" dirty="0">
                <a:solidFill>
                  <a:schemeClr val="bg1"/>
                </a:solidFill>
                <a:latin typeface="Bariol Regular" panose="02000506040000020003" pitchFamily="50" charset="0"/>
              </a:rPr>
              <a:t>Prayer </a:t>
            </a:r>
            <a:endParaRPr lang="en-US" sz="3600" i="1"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Selfless</a:t>
            </a:r>
            <a:r>
              <a:rPr lang="en-US" sz="3600" dirty="0">
                <a:solidFill>
                  <a:schemeClr val="bg1"/>
                </a:solidFill>
                <a:latin typeface="Bariol Regular" panose="02000506040000020003" pitchFamily="50" charset="0"/>
              </a:rPr>
              <a:t> </a:t>
            </a:r>
          </a:p>
          <a:p>
            <a:pPr marL="742950" indent="-742950" fontAlgn="base">
              <a:buAutoNum type="arabicParenR"/>
            </a:pPr>
            <a:r>
              <a:rPr lang="en-US" sz="3600" b="1" u="sng" dirty="0">
                <a:solidFill>
                  <a:schemeClr val="bg1"/>
                </a:solidFill>
                <a:latin typeface="Bariol Regular" panose="02000506040000020003" pitchFamily="50" charset="0"/>
              </a:rPr>
              <a:t>Focus</a:t>
            </a:r>
            <a:endParaRPr lang="en-US" sz="3600"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Authority </a:t>
            </a:r>
            <a:endParaRPr lang="en-US" sz="3600"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Boldness</a:t>
            </a:r>
          </a:p>
        </p:txBody>
      </p:sp>
    </p:spTree>
    <p:extLst>
      <p:ext uri="{BB962C8B-B14F-4D97-AF65-F5344CB8AC3E}">
        <p14:creationId xmlns:p14="http://schemas.microsoft.com/office/powerpoint/2010/main" val="371545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Character of the Apostles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3477875"/>
          </a:xfrm>
          <a:prstGeom prst="rect">
            <a:avLst/>
          </a:prstGeom>
          <a:noFill/>
        </p:spPr>
        <p:txBody>
          <a:bodyPr wrap="square" rtlCol="0">
            <a:spAutoFit/>
          </a:bodyPr>
          <a:lstStyle/>
          <a:p>
            <a:pPr marL="742950" indent="-742950" fontAlgn="base">
              <a:buAutoNum type="arabicParenR"/>
            </a:pPr>
            <a:r>
              <a:rPr lang="en-US" sz="4000" b="1" u="sng" dirty="0">
                <a:solidFill>
                  <a:schemeClr val="bg1"/>
                </a:solidFill>
                <a:latin typeface="Bariol Regular" panose="02000506040000020003" pitchFamily="50" charset="0"/>
              </a:rPr>
              <a:t>Prayer </a:t>
            </a:r>
            <a:endParaRPr lang="en-US" sz="3600" i="1"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Selfless</a:t>
            </a:r>
            <a:r>
              <a:rPr lang="en-US" sz="3600" dirty="0">
                <a:solidFill>
                  <a:schemeClr val="bg1"/>
                </a:solidFill>
                <a:latin typeface="Bariol Regular" panose="02000506040000020003" pitchFamily="50" charset="0"/>
              </a:rPr>
              <a:t> </a:t>
            </a:r>
          </a:p>
          <a:p>
            <a:pPr marL="742950" indent="-742950" fontAlgn="base">
              <a:buAutoNum type="arabicParenR"/>
            </a:pPr>
            <a:r>
              <a:rPr lang="en-US" sz="3600" b="1" u="sng" dirty="0">
                <a:solidFill>
                  <a:schemeClr val="bg1"/>
                </a:solidFill>
                <a:latin typeface="Bariol Regular" panose="02000506040000020003" pitchFamily="50" charset="0"/>
              </a:rPr>
              <a:t>Focus</a:t>
            </a:r>
            <a:endParaRPr lang="en-US" sz="3600"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Authority </a:t>
            </a:r>
            <a:endParaRPr lang="en-US" sz="3600" dirty="0">
              <a:solidFill>
                <a:schemeClr val="bg1"/>
              </a:solidFill>
              <a:latin typeface="Bariol Regular" panose="02000506040000020003" pitchFamily="50" charset="0"/>
            </a:endParaRPr>
          </a:p>
          <a:p>
            <a:pPr marL="742950" indent="-742950" fontAlgn="base">
              <a:buAutoNum type="arabicParenR"/>
            </a:pPr>
            <a:r>
              <a:rPr lang="en-US" sz="3600" b="1" u="sng" dirty="0">
                <a:solidFill>
                  <a:schemeClr val="bg1"/>
                </a:solidFill>
                <a:latin typeface="Bariol Regular" panose="02000506040000020003" pitchFamily="50" charset="0"/>
              </a:rPr>
              <a:t>Boldness</a:t>
            </a:r>
            <a:r>
              <a:rPr lang="en-US" sz="3600" dirty="0">
                <a:solidFill>
                  <a:schemeClr val="bg1"/>
                </a:solidFill>
                <a:latin typeface="Bariol Regular" panose="02000506040000020003" pitchFamily="50" charset="0"/>
              </a:rPr>
              <a:t> - </a:t>
            </a:r>
            <a:r>
              <a:rPr lang="en-US" sz="3600" b="1" i="1" dirty="0">
                <a:solidFill>
                  <a:schemeClr val="bg1"/>
                </a:solidFill>
                <a:latin typeface="Bariol Regular" panose="02000506040000020003" pitchFamily="50" charset="0"/>
              </a:rPr>
              <a:t>Is the message of repentance, love and forgiveness worth sharing or not?</a:t>
            </a:r>
            <a:endParaRPr lang="en-US" sz="3600" b="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441080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Ordination of Matthias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3539430"/>
          </a:xfrm>
          <a:prstGeom prst="rect">
            <a:avLst/>
          </a:prstGeom>
          <a:noFill/>
        </p:spPr>
        <p:txBody>
          <a:bodyPr wrap="square" rtlCol="0">
            <a:spAutoFit/>
          </a:bodyPr>
          <a:lstStyle/>
          <a:p>
            <a:pPr fontAlgn="base"/>
            <a:r>
              <a:rPr lang="en-US" sz="3200" i="1" dirty="0">
                <a:solidFill>
                  <a:schemeClr val="bg1"/>
                </a:solidFill>
                <a:latin typeface="Bariol Regular" panose="02000506040000020003" pitchFamily="50" charset="0"/>
              </a:rPr>
              <a:t>23 And they appointed two, Joseph called </a:t>
            </a:r>
            <a:r>
              <a:rPr lang="en-US" sz="3200" i="1" dirty="0" err="1">
                <a:solidFill>
                  <a:schemeClr val="bg1"/>
                </a:solidFill>
                <a:latin typeface="Bariol Regular" panose="02000506040000020003" pitchFamily="50" charset="0"/>
              </a:rPr>
              <a:t>Barsabas</a:t>
            </a:r>
            <a:r>
              <a:rPr lang="en-US" sz="3200" i="1" dirty="0">
                <a:solidFill>
                  <a:schemeClr val="bg1"/>
                </a:solidFill>
                <a:latin typeface="Bariol Regular" panose="02000506040000020003" pitchFamily="50" charset="0"/>
              </a:rPr>
              <a:t>, who was surnamed Justus, and Matthias. 24 And they prayed, and said, Thou, Lord, which </a:t>
            </a:r>
            <a:r>
              <a:rPr lang="en-US" sz="3200" i="1" dirty="0" err="1">
                <a:solidFill>
                  <a:schemeClr val="bg1"/>
                </a:solidFill>
                <a:latin typeface="Bariol Regular" panose="02000506040000020003" pitchFamily="50" charset="0"/>
              </a:rPr>
              <a:t>knowest</a:t>
            </a:r>
            <a:r>
              <a:rPr lang="en-US" sz="3200" i="1" dirty="0">
                <a:solidFill>
                  <a:schemeClr val="bg1"/>
                </a:solidFill>
                <a:latin typeface="Bariol Regular" panose="02000506040000020003" pitchFamily="50" charset="0"/>
              </a:rPr>
              <a:t> the hearts of all [men], shew whether of these two thou hast chosen, 25 That he may take part of this ministry and apostleship, from which Judas by transgression fell, that he might go to his own place. 26 And they gave forth their lots; and the lot fell upon Matthias; and he was numbered with the eleven apostles.</a:t>
            </a:r>
            <a:endParaRPr lang="en-US" sz="3200" b="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121881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Parting</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4524315"/>
          </a:xfrm>
          <a:prstGeom prst="rect">
            <a:avLst/>
          </a:prstGeom>
          <a:noFill/>
        </p:spPr>
        <p:txBody>
          <a:bodyPr wrap="square" rtlCol="0">
            <a:spAutoFit/>
          </a:bodyPr>
          <a:lstStyle/>
          <a:p>
            <a:pPr fontAlgn="base"/>
            <a:r>
              <a:rPr lang="en-US" sz="3600" i="1" dirty="0">
                <a:solidFill>
                  <a:schemeClr val="bg1"/>
                </a:solidFill>
              </a:rPr>
              <a:t>9 And when he had spoken these things, while they beheld, he was taken up; and a cloud received him out of their sight. 10 And while they looked </a:t>
            </a:r>
            <a:r>
              <a:rPr lang="en-US" sz="3600" i="1" dirty="0" err="1">
                <a:solidFill>
                  <a:schemeClr val="bg1"/>
                </a:solidFill>
              </a:rPr>
              <a:t>stedfastly</a:t>
            </a:r>
            <a:r>
              <a:rPr lang="en-US" sz="3600" i="1" dirty="0">
                <a:solidFill>
                  <a:schemeClr val="bg1"/>
                </a:solidFill>
              </a:rPr>
              <a:t> toward heaven as he went up, behold, two men stood by them in white apparel; 11 Which also said, Ye men of Galilee, why stand ye gazing up into heaven? this same Jesus, which is taken up from you into heaven, shall so come in like manner as ye have seen him go into heaven.</a:t>
            </a:r>
            <a:r>
              <a:rPr lang="en-US" sz="3600" dirty="0">
                <a:solidFill>
                  <a:schemeClr val="bg1"/>
                </a:solidFill>
              </a:rPr>
              <a:t> </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04565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1</a:t>
            </a:r>
          </a:p>
          <a:p>
            <a:r>
              <a:rPr lang="en-US" sz="4400" b="1" dirty="0">
                <a:solidFill>
                  <a:schemeClr val="bg1"/>
                </a:solidFill>
                <a:latin typeface="Bariol Regular" panose="02000506040000020003" pitchFamily="50" charset="0"/>
              </a:rPr>
              <a:t>The mission of God does not forbear meandering. The mission of God mobilizes.</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5616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Cast of the Obedient</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4031873"/>
          </a:xfrm>
          <a:prstGeom prst="rect">
            <a:avLst/>
          </a:prstGeom>
          <a:noFill/>
        </p:spPr>
        <p:txBody>
          <a:bodyPr wrap="square" rtlCol="0">
            <a:spAutoFit/>
          </a:bodyPr>
          <a:lstStyle/>
          <a:p>
            <a:pPr fontAlgn="base"/>
            <a:r>
              <a:rPr lang="en-US" sz="3200" i="1" dirty="0">
                <a:solidFill>
                  <a:schemeClr val="bg1"/>
                </a:solidFill>
                <a:latin typeface="Bariol Regular" panose="02000506040000020003" pitchFamily="50" charset="0"/>
              </a:rPr>
              <a:t>12 Then returned they unto Jerusalem from the mount called Olivet, which is from Jerusalem a </a:t>
            </a:r>
            <a:r>
              <a:rPr lang="en-US" sz="3200" i="1" dirty="0" err="1">
                <a:solidFill>
                  <a:schemeClr val="bg1"/>
                </a:solidFill>
                <a:latin typeface="Bariol Regular" panose="02000506040000020003" pitchFamily="50" charset="0"/>
              </a:rPr>
              <a:t>sabbath</a:t>
            </a:r>
            <a:r>
              <a:rPr lang="en-US" sz="3200" i="1" dirty="0">
                <a:solidFill>
                  <a:schemeClr val="bg1"/>
                </a:solidFill>
                <a:latin typeface="Bariol Regular" panose="02000506040000020003" pitchFamily="50" charset="0"/>
              </a:rPr>
              <a:t> day's journey. 13 And when they were come in, they went up into an upper room, where abode both Peter, and James, and John, and Andrew, Philip, and Thomas, Bartholomew, and Matthew, James [the son] of </a:t>
            </a:r>
            <a:r>
              <a:rPr lang="en-US" sz="3200" i="1" dirty="0" err="1">
                <a:solidFill>
                  <a:schemeClr val="bg1"/>
                </a:solidFill>
                <a:latin typeface="Bariol Regular" panose="02000506040000020003" pitchFamily="50" charset="0"/>
              </a:rPr>
              <a:t>Alphaeus</a:t>
            </a:r>
            <a:r>
              <a:rPr lang="en-US" sz="3200" i="1" dirty="0">
                <a:solidFill>
                  <a:schemeClr val="bg1"/>
                </a:solidFill>
                <a:latin typeface="Bariol Regular" panose="02000506040000020003" pitchFamily="50" charset="0"/>
              </a:rPr>
              <a:t>, and Simon </a:t>
            </a:r>
            <a:r>
              <a:rPr lang="en-US" sz="3200" i="1" dirty="0" err="1">
                <a:solidFill>
                  <a:schemeClr val="bg1"/>
                </a:solidFill>
                <a:latin typeface="Bariol Regular" panose="02000506040000020003" pitchFamily="50" charset="0"/>
              </a:rPr>
              <a:t>Zelotes</a:t>
            </a:r>
            <a:r>
              <a:rPr lang="en-US" sz="3200" i="1" dirty="0">
                <a:solidFill>
                  <a:schemeClr val="bg1"/>
                </a:solidFill>
                <a:latin typeface="Bariol Regular" panose="02000506040000020003" pitchFamily="50" charset="0"/>
              </a:rPr>
              <a:t>, and Judas [the brother] of James. 14 These all continued with one accord in prayer and supplication, with the women, and Mary the mother of Jesus, and with his brethren.</a:t>
            </a:r>
            <a:r>
              <a:rPr lang="en-US" sz="3200" dirty="0">
                <a:solidFill>
                  <a:schemeClr val="bg1"/>
                </a:solidFill>
                <a:latin typeface="Bariol Regular" panose="02000506040000020003" pitchFamily="50" charset="0"/>
              </a:rPr>
              <a:t> </a:t>
            </a:r>
          </a:p>
        </p:txBody>
      </p:sp>
    </p:spTree>
    <p:extLst>
      <p:ext uri="{BB962C8B-B14F-4D97-AF65-F5344CB8AC3E}">
        <p14:creationId xmlns:p14="http://schemas.microsoft.com/office/powerpoint/2010/main" val="4045593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Rising Leadership</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1569660"/>
          </a:xfrm>
          <a:prstGeom prst="rect">
            <a:avLst/>
          </a:prstGeom>
          <a:noFill/>
        </p:spPr>
        <p:txBody>
          <a:bodyPr wrap="square" rtlCol="0">
            <a:spAutoFit/>
          </a:bodyPr>
          <a:lstStyle/>
          <a:p>
            <a:pPr fontAlgn="base"/>
            <a:r>
              <a:rPr lang="en-US" sz="3200" i="1" dirty="0">
                <a:solidFill>
                  <a:schemeClr val="bg1"/>
                </a:solidFill>
              </a:rPr>
              <a:t>15 And in those days Peter stood up in the midst of the disciples, and said, (the number of names together were about an hundred and twenty,) </a:t>
            </a: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977522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2</a:t>
            </a:r>
          </a:p>
          <a:p>
            <a:r>
              <a:rPr lang="en-US" sz="4400" b="1" dirty="0">
                <a:solidFill>
                  <a:schemeClr val="bg1"/>
                </a:solidFill>
                <a:latin typeface="Bariol Regular" panose="02000506040000020003" pitchFamily="50" charset="0"/>
              </a:rPr>
              <a:t>Every great leader chooses to stand, even if their testimony has fallen.</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180369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The Replacement of Judas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1754326"/>
          </a:xfrm>
          <a:prstGeom prst="rect">
            <a:avLst/>
          </a:prstGeom>
          <a:noFill/>
        </p:spPr>
        <p:txBody>
          <a:bodyPr wrap="square" rtlCol="0">
            <a:spAutoFit/>
          </a:bodyPr>
          <a:lstStyle/>
          <a:p>
            <a:pPr fontAlgn="base"/>
            <a:r>
              <a:rPr lang="en-US" sz="3600" i="1" dirty="0">
                <a:solidFill>
                  <a:schemeClr val="bg1"/>
                </a:solidFill>
                <a:latin typeface="Bariol Regular" panose="02000506040000020003" pitchFamily="50" charset="0"/>
              </a:rPr>
              <a:t>16 Men [and] brethren, this scripture must needs have been fulfilled, which the Holy Ghost by the mouth of David </a:t>
            </a:r>
            <a:r>
              <a:rPr lang="en-US" sz="3600" i="1" dirty="0" err="1">
                <a:solidFill>
                  <a:schemeClr val="bg1"/>
                </a:solidFill>
                <a:latin typeface="Bariol Regular" panose="02000506040000020003" pitchFamily="50" charset="0"/>
              </a:rPr>
              <a:t>spake</a:t>
            </a:r>
            <a:r>
              <a:rPr lang="en-US" sz="3600" i="1" dirty="0">
                <a:solidFill>
                  <a:schemeClr val="bg1"/>
                </a:solidFill>
                <a:latin typeface="Bariol Regular" panose="02000506040000020003" pitchFamily="50" charset="0"/>
              </a:rPr>
              <a:t> before concerning Judas</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988465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789056"/>
            <a:ext cx="11560628" cy="5016758"/>
          </a:xfrm>
          <a:prstGeom prst="rect">
            <a:avLst/>
          </a:prstGeom>
          <a:noFill/>
        </p:spPr>
        <p:txBody>
          <a:bodyPr wrap="square" rtlCol="0">
            <a:spAutoFit/>
          </a:bodyPr>
          <a:lstStyle/>
          <a:p>
            <a:r>
              <a:rPr lang="en-US" sz="3200" i="1" dirty="0" err="1">
                <a:solidFill>
                  <a:schemeClr val="bg1"/>
                </a:solidFill>
                <a:latin typeface="Bariol Regular" panose="02000506040000020003" pitchFamily="50" charset="0"/>
              </a:rPr>
              <a:t>Psa</a:t>
            </a:r>
            <a:r>
              <a:rPr lang="en-US" sz="3200" i="1" dirty="0">
                <a:solidFill>
                  <a:schemeClr val="bg1"/>
                </a:solidFill>
                <a:latin typeface="Bariol Regular" panose="02000506040000020003" pitchFamily="50" charset="0"/>
              </a:rPr>
              <a:t> 41:9 Yea, mine own familiar friend, in whom I trusted, which did eat of my bread, hath lifted up [his] heel against me.</a:t>
            </a:r>
            <a:endParaRPr lang="en-US" sz="3200" dirty="0">
              <a:solidFill>
                <a:schemeClr val="bg1"/>
              </a:solidFill>
              <a:latin typeface="Bariol Regular" panose="02000506040000020003" pitchFamily="50" charset="0"/>
            </a:endParaRPr>
          </a:p>
          <a:p>
            <a:br>
              <a:rPr lang="en-US" sz="3200" dirty="0">
                <a:solidFill>
                  <a:schemeClr val="bg1"/>
                </a:solidFill>
                <a:latin typeface="Bariol Regular" panose="02000506040000020003" pitchFamily="50" charset="0"/>
              </a:rPr>
            </a:br>
            <a:r>
              <a:rPr lang="en-US" sz="3200" i="1" dirty="0" err="1">
                <a:solidFill>
                  <a:schemeClr val="bg1"/>
                </a:solidFill>
                <a:latin typeface="Bariol Regular" panose="02000506040000020003" pitchFamily="50" charset="0"/>
              </a:rPr>
              <a:t>Psa</a:t>
            </a:r>
            <a:r>
              <a:rPr lang="en-US" sz="3200" i="1" dirty="0">
                <a:solidFill>
                  <a:schemeClr val="bg1"/>
                </a:solidFill>
                <a:latin typeface="Bariol Regular" panose="02000506040000020003" pitchFamily="50" charset="0"/>
              </a:rPr>
              <a:t> 55:12 For [it was] not an enemy [that] reproached me; then I could have borne [it]: neither [was it] he that hated me [that] did magnify [himself] against me; then I would have hid myself from him: 13 But [it was] thou, a man mine equal, my guide, and mine acquaintance. 14 We took sweet counsel together, [and] walked unto the house of God in company. 15 Let death seize upon them, [and] let them go down quick into hell: for wickedness [is] in their dwellings, [and] among them.</a:t>
            </a: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049421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1001</Words>
  <Application>Microsoft Office PowerPoint</Application>
  <PresentationFormat>Widescreen</PresentationFormat>
  <Paragraphs>81</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21</cp:revision>
  <dcterms:created xsi:type="dcterms:W3CDTF">2018-07-22T12:07:55Z</dcterms:created>
  <dcterms:modified xsi:type="dcterms:W3CDTF">2018-08-19T13:36:47Z</dcterms:modified>
</cp:coreProperties>
</file>