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40" r:id="rId4"/>
    <p:sldId id="318" r:id="rId5"/>
    <p:sldId id="341" r:id="rId6"/>
    <p:sldId id="342" r:id="rId7"/>
    <p:sldId id="343" r:id="rId8"/>
    <p:sldId id="315" r:id="rId9"/>
    <p:sldId id="344" r:id="rId10"/>
    <p:sldId id="345" r:id="rId11"/>
    <p:sldId id="346" r:id="rId12"/>
    <p:sldId id="347" r:id="rId13"/>
    <p:sldId id="348" r:id="rId14"/>
    <p:sldId id="349" r:id="rId15"/>
    <p:sldId id="350" r:id="rId16"/>
    <p:sldId id="351" r:id="rId17"/>
    <p:sldId id="352" r:id="rId18"/>
    <p:sldId id="354" r:id="rId19"/>
    <p:sldId id="355" r:id="rId20"/>
    <p:sldId id="356" r:id="rId21"/>
    <p:sldId id="357" r:id="rId22"/>
    <p:sldId id="358" r:id="rId23"/>
    <p:sldId id="35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6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8/26/2018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8/26/2018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8/26/2018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8/26/2018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8/26/2018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892552"/>
          </a:xfrm>
          <a:prstGeom prst="rect">
            <a:avLst/>
          </a:prstGeom>
          <a:noFill/>
        </p:spPr>
        <p:txBody>
          <a:bodyPr wrap="square" rtlCol="0">
            <a:spAutoFit/>
          </a:bodyPr>
          <a:lstStyle/>
          <a:p>
            <a:r>
              <a:rPr lang="en-US" sz="5200" dirty="0">
                <a:solidFill>
                  <a:schemeClr val="bg1"/>
                </a:solidFill>
                <a:latin typeface="Bariol Regular" panose="02000506040000020003" pitchFamily="50" charset="0"/>
              </a:rPr>
              <a:t>The Spirit’s Arrival / Acts 2:1-14</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2</a:t>
            </a:r>
          </a:p>
          <a:p>
            <a:r>
              <a:rPr lang="en-US" sz="4800" b="1" dirty="0">
                <a:solidFill>
                  <a:schemeClr val="bg1"/>
                </a:solidFill>
                <a:latin typeface="Bariol Regular" panose="02000506040000020003" pitchFamily="50" charset="0"/>
              </a:rPr>
              <a:t>The Holy Spirit can’t be seen but is easily known by the outcomes of His presence.</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87886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Unique Experience of His Coming</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2862322"/>
          </a:xfrm>
          <a:prstGeom prst="rect">
            <a:avLst/>
          </a:prstGeom>
          <a:noFill/>
        </p:spPr>
        <p:txBody>
          <a:bodyPr wrap="square" rtlCol="0">
            <a:spAutoFit/>
          </a:bodyPr>
          <a:lstStyle/>
          <a:p>
            <a:pPr fontAlgn="base"/>
            <a:r>
              <a:rPr lang="en-US" sz="3600" b="1" i="1" u="sng" dirty="0">
                <a:solidFill>
                  <a:schemeClr val="bg1"/>
                </a:solidFill>
                <a:latin typeface="Bariol Regular" panose="02000506040000020003" pitchFamily="50" charset="0"/>
              </a:rPr>
              <a:t>SURROUNDED //</a:t>
            </a:r>
          </a:p>
          <a:p>
            <a:pPr fontAlgn="base"/>
            <a:r>
              <a:rPr lang="en-US" sz="3600" i="1" dirty="0">
                <a:solidFill>
                  <a:schemeClr val="bg1"/>
                </a:solidFill>
                <a:latin typeface="Bariol Regular" panose="02000506040000020003" pitchFamily="50" charset="0"/>
              </a:rPr>
              <a:t>Acts 2:2b …</a:t>
            </a:r>
            <a:r>
              <a:rPr lang="en-US" sz="3600" dirty="0">
                <a:solidFill>
                  <a:schemeClr val="bg1"/>
                </a:solidFill>
                <a:latin typeface="Bariol Regular" panose="02000506040000020003" pitchFamily="50" charset="0"/>
              </a:rPr>
              <a:t>and it </a:t>
            </a:r>
            <a:r>
              <a:rPr lang="en-US" sz="3600" u="sng" dirty="0">
                <a:solidFill>
                  <a:schemeClr val="bg1"/>
                </a:solidFill>
                <a:latin typeface="Bariol Regular" panose="02000506040000020003" pitchFamily="50" charset="0"/>
              </a:rPr>
              <a:t>filled all the house </a:t>
            </a:r>
            <a:r>
              <a:rPr lang="en-US" sz="3600" dirty="0">
                <a:solidFill>
                  <a:schemeClr val="bg1"/>
                </a:solidFill>
                <a:latin typeface="Bariol Regular" panose="02000506040000020003" pitchFamily="50" charset="0"/>
              </a:rPr>
              <a:t>where they were sitting. </a:t>
            </a:r>
            <a:endParaRPr lang="en-US" sz="3600" i="1" dirty="0">
              <a:solidFill>
                <a:schemeClr val="bg1"/>
              </a:solidFill>
              <a:latin typeface="Bariol Regular" panose="02000506040000020003" pitchFamily="50" charset="0"/>
            </a:endParaRPr>
          </a:p>
          <a:p>
            <a:pPr fontAlgn="base"/>
            <a:endParaRPr lang="en-US" sz="3600" i="1" dirty="0">
              <a:solidFill>
                <a:schemeClr val="bg1"/>
              </a:solidFill>
              <a:latin typeface="Bariol Regular" panose="02000506040000020003" pitchFamily="50" charset="0"/>
            </a:endParaRPr>
          </a:p>
          <a:p>
            <a:pPr lvl="2" fontAlgn="base"/>
            <a:r>
              <a:rPr lang="en-US" sz="3600" i="1" dirty="0">
                <a:solidFill>
                  <a:schemeClr val="bg1"/>
                </a:solidFill>
                <a:latin typeface="Bariol Regular" panose="02000506040000020003" pitchFamily="50" charset="0"/>
              </a:rPr>
              <a:t>Act 1:5 For John truly baptized with water; but ye shall be baptized with the Holy Ghost not many days hence.</a:t>
            </a:r>
          </a:p>
        </p:txBody>
      </p:sp>
    </p:spTree>
    <p:extLst>
      <p:ext uri="{BB962C8B-B14F-4D97-AF65-F5344CB8AC3E}">
        <p14:creationId xmlns:p14="http://schemas.microsoft.com/office/powerpoint/2010/main" val="746034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Unique Experience of His Coming</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3970318"/>
          </a:xfrm>
          <a:prstGeom prst="rect">
            <a:avLst/>
          </a:prstGeom>
          <a:noFill/>
        </p:spPr>
        <p:txBody>
          <a:bodyPr wrap="square" rtlCol="0">
            <a:spAutoFit/>
          </a:bodyPr>
          <a:lstStyle/>
          <a:p>
            <a:pPr fontAlgn="base"/>
            <a:r>
              <a:rPr lang="en-US" sz="3600" b="1" i="1" u="sng" dirty="0">
                <a:solidFill>
                  <a:schemeClr val="bg1"/>
                </a:solidFill>
                <a:latin typeface="Bariol Regular" panose="02000506040000020003" pitchFamily="50" charset="0"/>
              </a:rPr>
              <a:t>SAT //</a:t>
            </a:r>
          </a:p>
          <a:p>
            <a:pPr fontAlgn="base"/>
            <a:r>
              <a:rPr lang="en-US" sz="3600" i="1" dirty="0">
                <a:solidFill>
                  <a:schemeClr val="bg1"/>
                </a:solidFill>
                <a:latin typeface="Bariol Regular" panose="02000506040000020003" pitchFamily="50" charset="0"/>
              </a:rPr>
              <a:t>Acts 2:3 And there appeared unto them cloven tongues like as of fire, and it sat upon each of them. </a:t>
            </a:r>
          </a:p>
          <a:p>
            <a:pPr fontAlgn="base"/>
            <a:endParaRPr lang="en-US" sz="3600" i="1" dirty="0">
              <a:solidFill>
                <a:schemeClr val="bg1"/>
              </a:solidFill>
              <a:latin typeface="Bariol Regular" panose="02000506040000020003" pitchFamily="50" charset="0"/>
            </a:endParaRPr>
          </a:p>
          <a:p>
            <a:pPr lvl="2" fontAlgn="base"/>
            <a:r>
              <a:rPr lang="en-US" sz="3600" i="1" u="sng" dirty="0">
                <a:solidFill>
                  <a:schemeClr val="bg1"/>
                </a:solidFill>
                <a:latin typeface="Bariol Regular" panose="02000506040000020003" pitchFamily="50" charset="0"/>
              </a:rPr>
              <a:t>What was this? </a:t>
            </a:r>
            <a:r>
              <a:rPr lang="en-US" sz="3600" dirty="0">
                <a:solidFill>
                  <a:schemeClr val="bg1"/>
                </a:solidFill>
                <a:latin typeface="Bariol Regular" panose="02000506040000020003" pitchFamily="50" charset="0"/>
              </a:rPr>
              <a:t>Objects that hovered over the heads of the disciples – shaped as cloven or a split tongues – that looked like they were made of fire. </a:t>
            </a:r>
            <a:endParaRPr lang="en-US" sz="36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1286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Unique Experience of His Coming</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3970318"/>
          </a:xfrm>
          <a:prstGeom prst="rect">
            <a:avLst/>
          </a:prstGeom>
          <a:noFill/>
        </p:spPr>
        <p:txBody>
          <a:bodyPr wrap="square" rtlCol="0">
            <a:spAutoFit/>
          </a:bodyPr>
          <a:lstStyle/>
          <a:p>
            <a:pPr fontAlgn="base"/>
            <a:r>
              <a:rPr lang="en-US" sz="3600" b="1" i="1" u="sng" dirty="0">
                <a:solidFill>
                  <a:schemeClr val="bg1"/>
                </a:solidFill>
                <a:latin typeface="Bariol Regular" panose="02000506040000020003" pitchFamily="50" charset="0"/>
              </a:rPr>
              <a:t>SAT //</a:t>
            </a:r>
          </a:p>
          <a:p>
            <a:pPr fontAlgn="base"/>
            <a:r>
              <a:rPr lang="en-US" sz="3600" i="1" dirty="0">
                <a:solidFill>
                  <a:schemeClr val="bg1"/>
                </a:solidFill>
                <a:latin typeface="Bariol Regular" panose="02000506040000020003" pitchFamily="50" charset="0"/>
              </a:rPr>
              <a:t>Acts 2:3 And there appeared unto them cloven tongues like as of fire, and it sat upon each of them. </a:t>
            </a:r>
          </a:p>
          <a:p>
            <a:pPr fontAlgn="base"/>
            <a:endParaRPr lang="en-US" sz="3600" i="1" dirty="0">
              <a:solidFill>
                <a:schemeClr val="bg1"/>
              </a:solidFill>
              <a:latin typeface="Bariol Regular" panose="02000506040000020003" pitchFamily="50" charset="0"/>
            </a:endParaRPr>
          </a:p>
          <a:p>
            <a:pPr lvl="2" fontAlgn="base"/>
            <a:r>
              <a:rPr lang="en-US" sz="3600" i="1" u="sng" dirty="0">
                <a:solidFill>
                  <a:schemeClr val="bg1"/>
                </a:solidFill>
                <a:latin typeface="Bariol Regular" panose="02000506040000020003" pitchFamily="50" charset="0"/>
              </a:rPr>
              <a:t>HAS NOTHING TO DO WITH BAPTISM OF FIRE</a:t>
            </a:r>
          </a:p>
          <a:p>
            <a:pPr lvl="2" fontAlgn="base"/>
            <a:endParaRPr lang="en-US" sz="3600" i="1" u="sng" dirty="0">
              <a:solidFill>
                <a:schemeClr val="bg1"/>
              </a:solidFill>
              <a:latin typeface="Bariol Regular" panose="02000506040000020003" pitchFamily="50" charset="0"/>
            </a:endParaRPr>
          </a:p>
          <a:p>
            <a:pPr lvl="2" fontAlgn="base"/>
            <a:r>
              <a:rPr lang="en-US" sz="3600" i="1" dirty="0">
                <a:solidFill>
                  <a:schemeClr val="bg1"/>
                </a:solidFill>
                <a:latin typeface="Bariol Regular" panose="02000506040000020003" pitchFamily="50" charset="0"/>
              </a:rPr>
              <a:t>Luke 3:16-17; Rev 20</a:t>
            </a:r>
          </a:p>
        </p:txBody>
      </p:sp>
    </p:spTree>
    <p:extLst>
      <p:ext uri="{BB962C8B-B14F-4D97-AF65-F5344CB8AC3E}">
        <p14:creationId xmlns:p14="http://schemas.microsoft.com/office/powerpoint/2010/main" val="3418023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653580"/>
            <a:ext cx="11560628" cy="2862322"/>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Acts 2:4 And they were all filled with the Holy Ghost,</a:t>
            </a:r>
          </a:p>
          <a:p>
            <a:pPr lvl="2" fontAlgn="base"/>
            <a:endParaRPr lang="en-US" sz="3600" i="1" u="sng" dirty="0">
              <a:solidFill>
                <a:schemeClr val="bg1"/>
              </a:solidFill>
              <a:latin typeface="Bariol Regular" panose="02000506040000020003" pitchFamily="50" charset="0"/>
            </a:endParaRPr>
          </a:p>
          <a:p>
            <a:pPr lvl="2" fontAlgn="base"/>
            <a:r>
              <a:rPr lang="en-US" sz="3600" i="1" dirty="0">
                <a:solidFill>
                  <a:schemeClr val="bg1"/>
                </a:solidFill>
                <a:latin typeface="Bariol Regular" panose="02000506040000020003" pitchFamily="50" charset="0"/>
              </a:rPr>
              <a:t>1Co 6:19 What? know ye not that your body is the temple of the Holy Ghost [which is] in you, which ye have of God, and ye are not your own?</a:t>
            </a:r>
          </a:p>
        </p:txBody>
      </p:sp>
    </p:spTree>
    <p:extLst>
      <p:ext uri="{BB962C8B-B14F-4D97-AF65-F5344CB8AC3E}">
        <p14:creationId xmlns:p14="http://schemas.microsoft.com/office/powerpoint/2010/main" val="4034876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3</a:t>
            </a:r>
          </a:p>
          <a:p>
            <a:r>
              <a:rPr lang="en-US" sz="4800" b="1" dirty="0">
                <a:solidFill>
                  <a:schemeClr val="bg1"/>
                </a:solidFill>
                <a:latin typeface="Bariol Regular" panose="02000506040000020003" pitchFamily="50" charset="0"/>
              </a:rPr>
              <a:t>The Holy Spirit is our gracious gift to execute the mission in power</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925875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5093702"/>
          </a:xfrm>
          <a:prstGeom prst="rect">
            <a:avLst/>
          </a:prstGeom>
          <a:noFill/>
        </p:spPr>
        <p:txBody>
          <a:bodyPr wrap="square" rtlCol="0">
            <a:spAutoFit/>
          </a:bodyPr>
          <a:lstStyle/>
          <a:p>
            <a:pPr fontAlgn="base"/>
            <a:endParaRPr lang="en-US" sz="2500" i="1" u="sng" dirty="0">
              <a:solidFill>
                <a:schemeClr val="bg1"/>
              </a:solidFill>
              <a:latin typeface="Bariol Regular" panose="02000506040000020003" pitchFamily="50" charset="0"/>
            </a:endParaRPr>
          </a:p>
          <a:p>
            <a:pPr fontAlgn="base"/>
            <a:r>
              <a:rPr lang="en-US" sz="2500" dirty="0">
                <a:solidFill>
                  <a:schemeClr val="bg1"/>
                </a:solidFill>
                <a:latin typeface="Bariol Regular" panose="02000506040000020003" pitchFamily="50" charset="0"/>
              </a:rPr>
              <a:t>...and began to speak with other tongues, as the Spirit gave them utterance. 5 And there were dwelling at Jerusalem Jews, devout men, out of every nation under heaven. 6 Now when this was noised abroad, the multitude came together, and were confounded, because that every man heard them speak in his own language. 7 And they were all amazed and </a:t>
            </a:r>
            <a:r>
              <a:rPr lang="en-US" sz="2500" dirty="0" err="1">
                <a:solidFill>
                  <a:schemeClr val="bg1"/>
                </a:solidFill>
                <a:latin typeface="Bariol Regular" panose="02000506040000020003" pitchFamily="50" charset="0"/>
              </a:rPr>
              <a:t>marvelled</a:t>
            </a:r>
            <a:r>
              <a:rPr lang="en-US" sz="2500" dirty="0">
                <a:solidFill>
                  <a:schemeClr val="bg1"/>
                </a:solidFill>
                <a:latin typeface="Bariol Regular" panose="02000506040000020003" pitchFamily="50" charset="0"/>
              </a:rPr>
              <a:t>, saying one to another, Behold, are not all these which speak </a:t>
            </a:r>
            <a:r>
              <a:rPr lang="en-US" sz="2500" dirty="0" err="1">
                <a:solidFill>
                  <a:schemeClr val="bg1"/>
                </a:solidFill>
                <a:latin typeface="Bariol Regular" panose="02000506040000020003" pitchFamily="50" charset="0"/>
              </a:rPr>
              <a:t>Galilaeans</a:t>
            </a:r>
            <a:r>
              <a:rPr lang="en-US" sz="2500" dirty="0">
                <a:solidFill>
                  <a:schemeClr val="bg1"/>
                </a:solidFill>
                <a:latin typeface="Bariol Regular" panose="02000506040000020003" pitchFamily="50" charset="0"/>
              </a:rPr>
              <a:t>? 8 And how hear we every man in our own tongue, wherein we were born? 9 Parthians, and Medes, and Elamites, and the dwellers in Mesopotamia, and in Judaea, and Cappadocia, in Pontus, and Asia, 10  Phrygia, and Pamphylia, in Egypt, and in the parts of Libya about Cyrene, and strangers of Rome, Jews and proselytes, 11 </a:t>
            </a:r>
            <a:r>
              <a:rPr lang="en-US" sz="2500" dirty="0" err="1">
                <a:solidFill>
                  <a:schemeClr val="bg1"/>
                </a:solidFill>
                <a:latin typeface="Bariol Regular" panose="02000506040000020003" pitchFamily="50" charset="0"/>
              </a:rPr>
              <a:t>Cretes</a:t>
            </a:r>
            <a:r>
              <a:rPr lang="en-US" sz="2500" dirty="0">
                <a:solidFill>
                  <a:schemeClr val="bg1"/>
                </a:solidFill>
                <a:latin typeface="Bariol Regular" panose="02000506040000020003" pitchFamily="50" charset="0"/>
              </a:rPr>
              <a:t> and Arabians, we do hear them speak in our tongues the wonderful works of God. 12 And they were all amazed, and were in doubt, saying one to another, What </a:t>
            </a:r>
            <a:r>
              <a:rPr lang="en-US" sz="2500" dirty="0" err="1">
                <a:solidFill>
                  <a:schemeClr val="bg1"/>
                </a:solidFill>
                <a:latin typeface="Bariol Regular" panose="02000506040000020003" pitchFamily="50" charset="0"/>
              </a:rPr>
              <a:t>meaneth</a:t>
            </a:r>
            <a:r>
              <a:rPr lang="en-US" sz="2500" dirty="0">
                <a:solidFill>
                  <a:schemeClr val="bg1"/>
                </a:solidFill>
                <a:latin typeface="Bariol Regular" panose="02000506040000020003" pitchFamily="50" charset="0"/>
              </a:rPr>
              <a:t> this? 13 Others mocking said, These men are full of new wine. </a:t>
            </a:r>
            <a:endParaRPr lang="en-US" sz="25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47724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5093702"/>
          </a:xfrm>
          <a:prstGeom prst="rect">
            <a:avLst/>
          </a:prstGeom>
          <a:noFill/>
        </p:spPr>
        <p:txBody>
          <a:bodyPr wrap="square" rtlCol="0">
            <a:spAutoFit/>
          </a:bodyPr>
          <a:lstStyle/>
          <a:p>
            <a:pPr fontAlgn="base"/>
            <a:endParaRPr lang="en-US" sz="2500" i="1" u="sng" dirty="0">
              <a:solidFill>
                <a:schemeClr val="bg1"/>
              </a:solidFill>
              <a:latin typeface="Bariol Regular" panose="02000506040000020003" pitchFamily="50" charset="0"/>
            </a:endParaRPr>
          </a:p>
          <a:p>
            <a:pPr fontAlgn="base"/>
            <a:r>
              <a:rPr lang="en-US" sz="2500" dirty="0">
                <a:solidFill>
                  <a:schemeClr val="bg1"/>
                </a:solidFill>
                <a:latin typeface="Bariol Regular" panose="02000506040000020003" pitchFamily="50" charset="0"/>
              </a:rPr>
              <a:t>...and began to speak with other tongues, as the Spirit gave them utterance. 5 And there were dwelling at Jerusalem Jews, devout men, out of every nation under heaven. 6 Now when this was noised abroad, the multitude came together, and were confounded, because that every man heard them speak in his own language. 7 And they were all amazed and </a:t>
            </a:r>
            <a:r>
              <a:rPr lang="en-US" sz="2500" dirty="0" err="1">
                <a:solidFill>
                  <a:schemeClr val="bg1"/>
                </a:solidFill>
                <a:latin typeface="Bariol Regular" panose="02000506040000020003" pitchFamily="50" charset="0"/>
              </a:rPr>
              <a:t>marvelled</a:t>
            </a:r>
            <a:r>
              <a:rPr lang="en-US" sz="2500" dirty="0">
                <a:solidFill>
                  <a:schemeClr val="bg1"/>
                </a:solidFill>
                <a:latin typeface="Bariol Regular" panose="02000506040000020003" pitchFamily="50" charset="0"/>
              </a:rPr>
              <a:t>, saying one to another, Behold, are not all these which speak </a:t>
            </a:r>
            <a:r>
              <a:rPr lang="en-US" sz="2500" dirty="0" err="1">
                <a:solidFill>
                  <a:schemeClr val="bg1"/>
                </a:solidFill>
                <a:latin typeface="Bariol Regular" panose="02000506040000020003" pitchFamily="50" charset="0"/>
              </a:rPr>
              <a:t>Galilaeans</a:t>
            </a:r>
            <a:r>
              <a:rPr lang="en-US" sz="2500" dirty="0">
                <a:solidFill>
                  <a:schemeClr val="bg1"/>
                </a:solidFill>
                <a:latin typeface="Bariol Regular" panose="02000506040000020003" pitchFamily="50" charset="0"/>
              </a:rPr>
              <a:t>? 8 And how hear we every man in our own tongue, wherein we were born? 9 Parthians, and Medes, and Elamites, and the dwellers in Mesopotamia, and in Judaea, and Cappadocia, in Pontus, and Asia, 10  Phrygia, and Pamphylia, in Egypt, and in the parts of Libya about Cyrene, and strangers of Rome, Jews and proselytes, 11 </a:t>
            </a:r>
            <a:r>
              <a:rPr lang="en-US" sz="2500" dirty="0" err="1">
                <a:solidFill>
                  <a:schemeClr val="bg1"/>
                </a:solidFill>
                <a:latin typeface="Bariol Regular" panose="02000506040000020003" pitchFamily="50" charset="0"/>
              </a:rPr>
              <a:t>Cretes</a:t>
            </a:r>
            <a:r>
              <a:rPr lang="en-US" sz="2500" dirty="0">
                <a:solidFill>
                  <a:schemeClr val="bg1"/>
                </a:solidFill>
                <a:latin typeface="Bariol Regular" panose="02000506040000020003" pitchFamily="50" charset="0"/>
              </a:rPr>
              <a:t> and Arabians, we do hear them speak in our tongues the wonderful works of God. 12 And they were all amazed, and were in doubt, saying one to another, What </a:t>
            </a:r>
            <a:r>
              <a:rPr lang="en-US" sz="2500" dirty="0" err="1">
                <a:solidFill>
                  <a:schemeClr val="bg1"/>
                </a:solidFill>
                <a:latin typeface="Bariol Regular" panose="02000506040000020003" pitchFamily="50" charset="0"/>
              </a:rPr>
              <a:t>meaneth</a:t>
            </a:r>
            <a:r>
              <a:rPr lang="en-US" sz="2500" dirty="0">
                <a:solidFill>
                  <a:schemeClr val="bg1"/>
                </a:solidFill>
                <a:latin typeface="Bariol Regular" panose="02000506040000020003" pitchFamily="50" charset="0"/>
              </a:rPr>
              <a:t> this? 13 Others mocking said, These men are full of new wine. </a:t>
            </a:r>
            <a:endParaRPr lang="en-US" sz="25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13020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2139047"/>
          </a:xfrm>
          <a:prstGeom prst="rect">
            <a:avLst/>
          </a:prstGeom>
          <a:noFill/>
        </p:spPr>
        <p:txBody>
          <a:bodyPr wrap="square" rtlCol="0">
            <a:spAutoFit/>
          </a:bodyPr>
          <a:lstStyle/>
          <a:p>
            <a:pPr fontAlgn="base"/>
            <a:endParaRPr lang="en-US" sz="2500" i="1" u="sng" dirty="0">
              <a:solidFill>
                <a:schemeClr val="bg1"/>
              </a:solidFill>
              <a:latin typeface="Bariol Regular" panose="02000506040000020003" pitchFamily="50" charset="0"/>
            </a:endParaRPr>
          </a:p>
          <a:p>
            <a:pPr fontAlgn="base"/>
            <a:r>
              <a:rPr lang="en-US" sz="3600" b="1" u="sng" dirty="0">
                <a:solidFill>
                  <a:schemeClr val="bg1"/>
                </a:solidFill>
                <a:latin typeface="Bariol Regular" panose="02000506040000020003" pitchFamily="50" charset="0"/>
              </a:rPr>
              <a:t>What is ‘tongues’? </a:t>
            </a: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A special gifting to men giving them the ability to clearly speak a foreign language for which they never learned.</a:t>
            </a:r>
            <a:endParaRPr lang="en-US" sz="36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2018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2693045"/>
          </a:xfrm>
          <a:prstGeom prst="rect">
            <a:avLst/>
          </a:prstGeom>
          <a:noFill/>
        </p:spPr>
        <p:txBody>
          <a:bodyPr wrap="square" rtlCol="0">
            <a:spAutoFit/>
          </a:bodyPr>
          <a:lstStyle/>
          <a:p>
            <a:pPr fontAlgn="base"/>
            <a:endParaRPr lang="en-US" sz="2500" i="1" u="sng" dirty="0">
              <a:solidFill>
                <a:schemeClr val="bg1"/>
              </a:solidFill>
              <a:latin typeface="Bariol Regular" panose="02000506040000020003" pitchFamily="50" charset="0"/>
            </a:endParaRPr>
          </a:p>
          <a:p>
            <a:pPr fontAlgn="base"/>
            <a:r>
              <a:rPr lang="en-US" sz="3600" b="1" u="sng" dirty="0">
                <a:solidFill>
                  <a:schemeClr val="bg1"/>
                </a:solidFill>
                <a:latin typeface="Bariol Regular" panose="02000506040000020003" pitchFamily="50" charset="0"/>
              </a:rPr>
              <a:t>What is ‘tongues’? </a:t>
            </a: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A special gifting to men giving them the ability to clearly speak a foreign language for which they never learned.</a:t>
            </a:r>
            <a:endParaRPr lang="en-US" sz="3600" i="1" dirty="0">
              <a:solidFill>
                <a:schemeClr val="bg1"/>
              </a:solidFill>
              <a:latin typeface="Bariol Regular" panose="02000506040000020003" pitchFamily="50" charset="0"/>
            </a:endParaRP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Tongues was a sign of God’s divine involvement</a:t>
            </a:r>
          </a:p>
        </p:txBody>
      </p:sp>
    </p:spTree>
    <p:extLst>
      <p:ext uri="{BB962C8B-B14F-4D97-AF65-F5344CB8AC3E}">
        <p14:creationId xmlns:p14="http://schemas.microsoft.com/office/powerpoint/2010/main" val="93624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rPr>
              <a:t>Christ’s Parting &amp; The Disciples Priorities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653580"/>
            <a:ext cx="11560628" cy="5016758"/>
          </a:xfrm>
          <a:prstGeom prst="rect">
            <a:avLst/>
          </a:prstGeom>
          <a:noFill/>
        </p:spPr>
        <p:txBody>
          <a:bodyPr wrap="square" rtlCol="0">
            <a:spAutoFit/>
          </a:bodyPr>
          <a:lstStyle/>
          <a:p>
            <a:pPr marL="514350" indent="-514350" fontAlgn="base">
              <a:buAutoNum type="arabicParenR"/>
            </a:pPr>
            <a:r>
              <a:rPr lang="en-US" sz="3200" b="1" dirty="0">
                <a:solidFill>
                  <a:schemeClr val="bg1"/>
                </a:solidFill>
                <a:latin typeface="Bariol Regular" panose="02000506040000020003" pitchFamily="50" charset="0"/>
              </a:rPr>
              <a:t>POWER of the SPIRIT </a:t>
            </a:r>
          </a:p>
          <a:p>
            <a:pPr fontAlgn="base"/>
            <a:endParaRPr lang="en-US" sz="3200" b="1" i="1" dirty="0">
              <a:solidFill>
                <a:schemeClr val="bg1"/>
              </a:solidFill>
              <a:latin typeface="Bariol Regular" panose="02000506040000020003" pitchFamily="50" charset="0"/>
            </a:endParaRPr>
          </a:p>
          <a:p>
            <a:pPr fontAlgn="base"/>
            <a:r>
              <a:rPr lang="en-US" sz="3200" i="1" dirty="0">
                <a:solidFill>
                  <a:schemeClr val="bg1"/>
                </a:solidFill>
                <a:latin typeface="Bariol Regular" panose="02000506040000020003" pitchFamily="50" charset="0"/>
              </a:rPr>
              <a:t>Acts 1:4 And, being assembled together with [them], commanded them that they should not depart from Jerusalem, but wait for the promise of the Father, which, [</a:t>
            </a:r>
            <a:r>
              <a:rPr lang="en-US" sz="3200" i="1" dirty="0" err="1">
                <a:solidFill>
                  <a:schemeClr val="bg1"/>
                </a:solidFill>
                <a:latin typeface="Bariol Regular" panose="02000506040000020003" pitchFamily="50" charset="0"/>
              </a:rPr>
              <a:t>saith</a:t>
            </a:r>
            <a:r>
              <a:rPr lang="en-US" sz="3200" i="1" dirty="0">
                <a:solidFill>
                  <a:schemeClr val="bg1"/>
                </a:solidFill>
                <a:latin typeface="Bariol Regular" panose="02000506040000020003" pitchFamily="50" charset="0"/>
              </a:rPr>
              <a:t> he], ye have heard of me. </a:t>
            </a:r>
          </a:p>
          <a:p>
            <a:br>
              <a:rPr lang="en-US" sz="3200" i="1" dirty="0">
                <a:solidFill>
                  <a:schemeClr val="bg1"/>
                </a:solidFill>
                <a:latin typeface="Bariol Regular" panose="02000506040000020003" pitchFamily="50" charset="0"/>
              </a:rPr>
            </a:br>
            <a:r>
              <a:rPr lang="en-US" sz="3200" i="1" dirty="0">
                <a:solidFill>
                  <a:schemeClr val="bg1"/>
                </a:solidFill>
                <a:latin typeface="Bariol Regular" panose="02000506040000020003" pitchFamily="50" charset="0"/>
              </a:rPr>
              <a:t>8 But ye shall receive power, after that the Holy Ghost is come upon you: </a:t>
            </a:r>
          </a:p>
          <a:p>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3247043"/>
          </a:xfrm>
          <a:prstGeom prst="rect">
            <a:avLst/>
          </a:prstGeom>
          <a:noFill/>
        </p:spPr>
        <p:txBody>
          <a:bodyPr wrap="square" rtlCol="0">
            <a:spAutoFit/>
          </a:bodyPr>
          <a:lstStyle/>
          <a:p>
            <a:pPr fontAlgn="base"/>
            <a:endParaRPr lang="en-US" sz="2500" i="1" u="sng" dirty="0">
              <a:solidFill>
                <a:schemeClr val="bg1"/>
              </a:solidFill>
              <a:latin typeface="Bariol Regular" panose="02000506040000020003" pitchFamily="50" charset="0"/>
            </a:endParaRPr>
          </a:p>
          <a:p>
            <a:pPr fontAlgn="base"/>
            <a:r>
              <a:rPr lang="en-US" sz="3600" b="1" u="sng" dirty="0">
                <a:solidFill>
                  <a:schemeClr val="bg1"/>
                </a:solidFill>
                <a:latin typeface="Bariol Regular" panose="02000506040000020003" pitchFamily="50" charset="0"/>
              </a:rPr>
              <a:t>What is ‘tongues’? </a:t>
            </a: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A special gifting to men giving them the ability to clearly speak a foreign language for which they never learned.</a:t>
            </a:r>
            <a:endParaRPr lang="en-US" sz="3600" i="1" dirty="0">
              <a:solidFill>
                <a:schemeClr val="bg1"/>
              </a:solidFill>
              <a:latin typeface="Bariol Regular" panose="02000506040000020003" pitchFamily="50" charset="0"/>
            </a:endParaRP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Tongues was a sign of God’s divine involvement</a:t>
            </a:r>
          </a:p>
          <a:p>
            <a:pPr marL="1028700" lvl="1" indent="-571500" fontAlgn="base">
              <a:buFont typeface="Arial" panose="020B0604020202020204" pitchFamily="34" charset="0"/>
              <a:buChar char="•"/>
            </a:pPr>
            <a:r>
              <a:rPr lang="en-US" sz="3600" dirty="0">
                <a:solidFill>
                  <a:schemeClr val="bg1"/>
                </a:solidFill>
                <a:latin typeface="Bariol Regular" panose="02000506040000020003" pitchFamily="50" charset="0"/>
              </a:rPr>
              <a:t>Tongues was the delivery of truth</a:t>
            </a:r>
          </a:p>
        </p:txBody>
      </p:sp>
    </p:spTree>
    <p:extLst>
      <p:ext uri="{BB962C8B-B14F-4D97-AF65-F5344CB8AC3E}">
        <p14:creationId xmlns:p14="http://schemas.microsoft.com/office/powerpoint/2010/main" val="3011338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Unique Manifestation of His Coming</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2862322"/>
          </a:xfrm>
          <a:prstGeom prst="rect">
            <a:avLst/>
          </a:prstGeom>
          <a:noFill/>
        </p:spPr>
        <p:txBody>
          <a:bodyPr wrap="square" rtlCol="0">
            <a:spAutoFit/>
          </a:bodyPr>
          <a:lstStyle/>
          <a:p>
            <a:pPr fontAlgn="base"/>
            <a:endParaRPr lang="en-US" sz="3600" i="1" u="sng" dirty="0">
              <a:solidFill>
                <a:schemeClr val="bg1"/>
              </a:solidFill>
              <a:latin typeface="Bariol Regular" panose="02000506040000020003" pitchFamily="50" charset="0"/>
            </a:endParaRPr>
          </a:p>
          <a:p>
            <a:pPr fontAlgn="base"/>
            <a:r>
              <a:rPr lang="en-US" sz="3600" b="1" u="sng" dirty="0">
                <a:solidFill>
                  <a:schemeClr val="bg1"/>
                </a:solidFill>
                <a:latin typeface="Bariol Regular" panose="02000506040000020003" pitchFamily="50" charset="0"/>
              </a:rPr>
              <a:t>What ‘tongues’ isn’t? </a:t>
            </a:r>
          </a:p>
          <a:p>
            <a:pPr marL="1028700" lvl="1" indent="-571500" fontAlgn="base">
              <a:buFont typeface="Arial" panose="020B0604020202020204" pitchFamily="34" charset="0"/>
              <a:buChar char="•"/>
            </a:pPr>
            <a:r>
              <a:rPr lang="en-US" sz="3600" b="1" dirty="0">
                <a:solidFill>
                  <a:schemeClr val="bg1"/>
                </a:solidFill>
                <a:latin typeface="Bariol Regular" panose="02000506040000020003" pitchFamily="50" charset="0"/>
              </a:rPr>
              <a:t>Tongues is not evidence of salvation.</a:t>
            </a:r>
          </a:p>
          <a:p>
            <a:pPr marL="1028700" lvl="1" indent="-571500" fontAlgn="base">
              <a:buFont typeface="Arial" panose="020B0604020202020204" pitchFamily="34" charset="0"/>
              <a:buChar char="•"/>
            </a:pPr>
            <a:r>
              <a:rPr lang="en-US" sz="3600" b="1" dirty="0">
                <a:solidFill>
                  <a:schemeClr val="bg1"/>
                </a:solidFill>
                <a:latin typeface="Bariol Regular" panose="02000506040000020003" pitchFamily="50" charset="0"/>
              </a:rPr>
              <a:t>The apostles did not seek the tongues gift.</a:t>
            </a:r>
          </a:p>
          <a:p>
            <a:pPr marL="1028700" lvl="1" indent="-571500" fontAlgn="base">
              <a:buFont typeface="Arial" panose="020B0604020202020204" pitchFamily="34" charset="0"/>
              <a:buChar char="•"/>
            </a:pPr>
            <a:r>
              <a:rPr lang="en-US" sz="3600" b="1" dirty="0">
                <a:solidFill>
                  <a:schemeClr val="bg1"/>
                </a:solidFill>
                <a:latin typeface="Bariol Regular" panose="02000506040000020003" pitchFamily="50" charset="0"/>
              </a:rPr>
              <a:t>Tongues was not common in the NT (2x Acts) </a:t>
            </a:r>
            <a:endParaRPr lang="en-US" sz="36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46530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30997"/>
          </a:xfrm>
          <a:prstGeom prst="rect">
            <a:avLst/>
          </a:prstGeom>
          <a:noFill/>
        </p:spPr>
        <p:txBody>
          <a:bodyPr wrap="square" rtlCol="0">
            <a:spAutoFit/>
          </a:bodyPr>
          <a:lstStyle/>
          <a:p>
            <a:r>
              <a:rPr lang="en-US" sz="4800" b="1" u="sng" dirty="0">
                <a:solidFill>
                  <a:schemeClr val="bg1"/>
                </a:solidFill>
                <a:latin typeface="Bariol Regular" panose="02000506040000020003" pitchFamily="50" charset="0"/>
              </a:rPr>
              <a:t>The Common Outcome of His Power</a:t>
            </a:r>
            <a:endParaRPr lang="en-US" sz="4800" b="1" dirty="0">
              <a:solidFill>
                <a:schemeClr val="bg1"/>
              </a:solidFill>
              <a:latin typeface="Bariol Regular" panose="02000506040000020003" pitchFamily="50" charset="0"/>
            </a:endParaRPr>
          </a:p>
        </p:txBody>
      </p:sp>
      <p:sp>
        <p:nvSpPr>
          <p:cNvPr id="3" name="TextBox 2"/>
          <p:cNvSpPr txBox="1"/>
          <p:nvPr/>
        </p:nvSpPr>
        <p:spPr>
          <a:xfrm>
            <a:off x="300446" y="1027906"/>
            <a:ext cx="11560628" cy="2308324"/>
          </a:xfrm>
          <a:prstGeom prst="rect">
            <a:avLst/>
          </a:prstGeom>
          <a:noFill/>
        </p:spPr>
        <p:txBody>
          <a:bodyPr wrap="square" rtlCol="0">
            <a:spAutoFit/>
          </a:bodyPr>
          <a:lstStyle/>
          <a:p>
            <a:pPr fontAlgn="base"/>
            <a:endParaRPr lang="en-US" sz="3600" i="1" u="sng" dirty="0">
              <a:solidFill>
                <a:schemeClr val="bg1"/>
              </a:solidFill>
              <a:latin typeface="Bariol Regular" panose="02000506040000020003" pitchFamily="50" charset="0"/>
            </a:endParaRPr>
          </a:p>
          <a:p>
            <a:pPr fontAlgn="base"/>
            <a:r>
              <a:rPr lang="en-US" sz="3600" i="1" dirty="0">
                <a:solidFill>
                  <a:schemeClr val="bg1"/>
                </a:solidFill>
                <a:latin typeface="Bariol Regular" panose="02000506040000020003" pitchFamily="50" charset="0"/>
              </a:rPr>
              <a:t>14 But Peter, standing up with the eleven, lifted up his voice, and said unto them, Ye men of Judaea, and all [ye] that dwell at Jerusalem, be this known unto you, and hearken to my words: </a:t>
            </a:r>
          </a:p>
        </p:txBody>
      </p:sp>
    </p:spTree>
    <p:extLst>
      <p:ext uri="{BB962C8B-B14F-4D97-AF65-F5344CB8AC3E}">
        <p14:creationId xmlns:p14="http://schemas.microsoft.com/office/powerpoint/2010/main" val="727052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4</a:t>
            </a:r>
          </a:p>
          <a:p>
            <a:r>
              <a:rPr lang="en-US" sz="4800" b="1" dirty="0">
                <a:solidFill>
                  <a:schemeClr val="bg1"/>
                </a:solidFill>
                <a:latin typeface="Bariol Regular" panose="02000506040000020003" pitchFamily="50" charset="0"/>
              </a:rPr>
              <a:t>The Holy Spirit is our gracious gift to execute the mission in power</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64911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rPr>
              <a:t>Christ’s Parting &amp; The Disciples Priorities</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653580"/>
            <a:ext cx="11560628" cy="3046988"/>
          </a:xfrm>
          <a:prstGeom prst="rect">
            <a:avLst/>
          </a:prstGeom>
          <a:noFill/>
        </p:spPr>
        <p:txBody>
          <a:bodyPr wrap="square" rtlCol="0">
            <a:spAutoFit/>
          </a:bodyPr>
          <a:lstStyle/>
          <a:p>
            <a:pPr fontAlgn="base"/>
            <a:r>
              <a:rPr lang="en-US" sz="3200" b="1" dirty="0">
                <a:solidFill>
                  <a:schemeClr val="bg1"/>
                </a:solidFill>
                <a:latin typeface="Bariol Regular" panose="02000506040000020003" pitchFamily="50" charset="0"/>
              </a:rPr>
              <a:t>2) PURPOSE of the GOSPEL</a:t>
            </a:r>
          </a:p>
          <a:p>
            <a:pPr fontAlgn="base"/>
            <a:r>
              <a:rPr lang="en-US" sz="3200" i="1" dirty="0">
                <a:solidFill>
                  <a:schemeClr val="bg1"/>
                </a:solidFill>
                <a:latin typeface="Bariol Regular" panose="02000506040000020003" pitchFamily="50" charset="0"/>
              </a:rPr>
              <a:t>Acts 1:8b...and ye shall be witnesses unto me both in Jerusalem, and in all Judaea, and in Samaria, and unto the uttermost part of the earth.</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39116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Historical Significance of Pentecost</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2308324"/>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Acts 2:1 And when the day of Pentecost was fully come, they were all with one accord in one place. </a:t>
            </a:r>
          </a:p>
          <a:p>
            <a:pPr fontAlgn="base"/>
            <a:endParaRPr lang="en-US" sz="3600" i="1" dirty="0">
              <a:solidFill>
                <a:schemeClr val="bg1"/>
              </a:solidFill>
              <a:latin typeface="Bariol Regular" panose="02000506040000020003" pitchFamily="50" charset="0"/>
            </a:endParaRPr>
          </a:p>
          <a:p>
            <a:pPr fontAlgn="base"/>
            <a:r>
              <a:rPr lang="en-US" sz="3600" b="1" dirty="0">
                <a:solidFill>
                  <a:schemeClr val="bg1"/>
                </a:solidFill>
                <a:latin typeface="Bariol Regular" panose="02000506040000020003" pitchFamily="50" charset="0"/>
              </a:rPr>
              <a:t>Pentecost = Feast of Weeks</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045651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Historical Significance of Pentecost</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3970318"/>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Acts 2:1 And when the day of Pentecost was fully come, they were all with one accord in one place. </a:t>
            </a:r>
          </a:p>
          <a:p>
            <a:pPr fontAlgn="base"/>
            <a:endParaRPr lang="en-US" sz="3600" i="1" dirty="0">
              <a:solidFill>
                <a:schemeClr val="bg1"/>
              </a:solidFill>
              <a:latin typeface="Bariol Regular" panose="02000506040000020003" pitchFamily="50" charset="0"/>
            </a:endParaRPr>
          </a:p>
          <a:p>
            <a:pPr fontAlgn="base"/>
            <a:r>
              <a:rPr lang="en-US" sz="3600" b="1" dirty="0">
                <a:solidFill>
                  <a:schemeClr val="bg1"/>
                </a:solidFill>
                <a:latin typeface="Bariol Regular" panose="02000506040000020003" pitchFamily="50" charset="0"/>
              </a:rPr>
              <a:t>Pentecost = Feast of Weeks</a:t>
            </a:r>
          </a:p>
          <a:p>
            <a:pPr lvl="1" fontAlgn="base"/>
            <a:r>
              <a:rPr lang="en-US" sz="3600" b="1" u="sng" dirty="0">
                <a:solidFill>
                  <a:schemeClr val="bg1"/>
                </a:solidFill>
                <a:latin typeface="Bariol Regular" panose="02000506040000020003" pitchFamily="50" charset="0"/>
              </a:rPr>
              <a:t>1) The harvest season</a:t>
            </a:r>
            <a:r>
              <a:rPr lang="en-US" sz="3600" dirty="0">
                <a:solidFill>
                  <a:schemeClr val="bg1"/>
                </a:solidFill>
                <a:latin typeface="Bariol Regular" panose="02000506040000020003" pitchFamily="50" charset="0"/>
              </a:rPr>
              <a:t> - the bringing of fruit</a:t>
            </a:r>
          </a:p>
          <a:p>
            <a:pPr lvl="1"/>
            <a:r>
              <a:rPr lang="en-US" sz="3600" b="1" u="sng" dirty="0">
                <a:solidFill>
                  <a:schemeClr val="bg1"/>
                </a:solidFill>
                <a:latin typeface="Bariol Regular" panose="02000506040000020003" pitchFamily="50" charset="0"/>
              </a:rPr>
              <a:t>2) The coming of the Word</a:t>
            </a:r>
            <a:r>
              <a:rPr lang="en-US" sz="3600" dirty="0">
                <a:solidFill>
                  <a:schemeClr val="bg1"/>
                </a:solidFill>
                <a:latin typeface="Bariol Regular" panose="02000506040000020003" pitchFamily="50" charset="0"/>
              </a:rPr>
              <a:t> - the delivery of his personal truth to God’s People</a:t>
            </a:r>
          </a:p>
        </p:txBody>
      </p:sp>
    </p:spTree>
    <p:extLst>
      <p:ext uri="{BB962C8B-B14F-4D97-AF65-F5344CB8AC3E}">
        <p14:creationId xmlns:p14="http://schemas.microsoft.com/office/powerpoint/2010/main" val="3235646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Historical Significance of Pentecost</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Acts 2:1 And when the day of Pentecost was fully come, they were all with one accord in one place. </a:t>
            </a:r>
          </a:p>
          <a:p>
            <a:pPr fontAlgn="base"/>
            <a:endParaRPr lang="en-US" sz="3600" i="1" dirty="0">
              <a:solidFill>
                <a:schemeClr val="bg1"/>
              </a:solidFill>
              <a:latin typeface="Bariol Regular" panose="02000506040000020003" pitchFamily="50" charset="0"/>
            </a:endParaRPr>
          </a:p>
          <a:p>
            <a:pPr fontAlgn="base"/>
            <a:r>
              <a:rPr lang="en-US" sz="3600" b="1" dirty="0">
                <a:solidFill>
                  <a:schemeClr val="bg1"/>
                </a:solidFill>
                <a:latin typeface="Bariol Regular" panose="02000506040000020003" pitchFamily="50" charset="0"/>
              </a:rPr>
              <a:t>Pentecost = Feast of Weeks</a:t>
            </a:r>
          </a:p>
          <a:p>
            <a:pPr lvl="1" fontAlgn="base"/>
            <a:r>
              <a:rPr lang="en-US" sz="3600" b="1" u="sng" dirty="0">
                <a:solidFill>
                  <a:schemeClr val="bg1"/>
                </a:solidFill>
                <a:latin typeface="Bariol Regular" panose="02000506040000020003" pitchFamily="50" charset="0"/>
              </a:rPr>
              <a:t>1) The harvest season</a:t>
            </a:r>
            <a:r>
              <a:rPr lang="en-US" sz="3600" dirty="0">
                <a:solidFill>
                  <a:schemeClr val="bg1"/>
                </a:solidFill>
                <a:latin typeface="Bariol Regular" panose="02000506040000020003" pitchFamily="50" charset="0"/>
              </a:rPr>
              <a:t> - the bringing of fruit</a:t>
            </a:r>
          </a:p>
          <a:p>
            <a:pPr lvl="1"/>
            <a:r>
              <a:rPr lang="en-US" sz="3600" b="1" u="sng" dirty="0">
                <a:solidFill>
                  <a:schemeClr val="bg1"/>
                </a:solidFill>
                <a:latin typeface="Bariol Regular" panose="02000506040000020003" pitchFamily="50" charset="0"/>
              </a:rPr>
              <a:t>2) The coming of the Word</a:t>
            </a:r>
            <a:r>
              <a:rPr lang="en-US" sz="3600" dirty="0">
                <a:solidFill>
                  <a:schemeClr val="bg1"/>
                </a:solidFill>
                <a:latin typeface="Bariol Regular" panose="02000506040000020003" pitchFamily="50" charset="0"/>
              </a:rPr>
              <a:t> - the delivery of his personal truth to God’s People</a:t>
            </a:r>
          </a:p>
          <a:p>
            <a:pPr lvl="1"/>
            <a:r>
              <a:rPr lang="en-US" sz="3600" dirty="0">
                <a:solidFill>
                  <a:schemeClr val="bg1"/>
                </a:solidFill>
                <a:latin typeface="Bariol Regular" panose="02000506040000020003" pitchFamily="50" charset="0"/>
              </a:rPr>
              <a:t>…3) </a:t>
            </a:r>
            <a:r>
              <a:rPr lang="en-US" sz="3600" u="sng" dirty="0">
                <a:solidFill>
                  <a:schemeClr val="bg1"/>
                </a:solidFill>
                <a:latin typeface="Bariol Regular" panose="02000506040000020003" pitchFamily="50" charset="0"/>
              </a:rPr>
              <a:t>The Coming of the Spirit </a:t>
            </a:r>
            <a:r>
              <a:rPr lang="en-US" sz="2600" dirty="0">
                <a:solidFill>
                  <a:schemeClr val="bg1"/>
                </a:solidFill>
                <a:latin typeface="Bariol Regular" panose="02000506040000020003" pitchFamily="50" charset="0"/>
              </a:rPr>
              <a:t>(2 Pet. 1:21; </a:t>
            </a:r>
            <a:r>
              <a:rPr lang="en-US" sz="2600" dirty="0" err="1">
                <a:solidFill>
                  <a:schemeClr val="bg1"/>
                </a:solidFill>
                <a:latin typeface="Bariol Regular" panose="02000506040000020003" pitchFamily="50" charset="0"/>
              </a:rPr>
              <a:t>Jn</a:t>
            </a:r>
            <a:r>
              <a:rPr lang="en-US" sz="2600" dirty="0">
                <a:solidFill>
                  <a:schemeClr val="bg1"/>
                </a:solidFill>
                <a:latin typeface="Bariol Regular" panose="02000506040000020003" pitchFamily="50" charset="0"/>
              </a:rPr>
              <a:t> 14:26; Gal 6:8)</a:t>
            </a:r>
          </a:p>
        </p:txBody>
      </p:sp>
    </p:spTree>
    <p:extLst>
      <p:ext uri="{BB962C8B-B14F-4D97-AF65-F5344CB8AC3E}">
        <p14:creationId xmlns:p14="http://schemas.microsoft.com/office/powerpoint/2010/main" val="112688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One Accord, One Place</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2308324"/>
          </a:xfrm>
          <a:prstGeom prst="rect">
            <a:avLst/>
          </a:prstGeom>
          <a:noFill/>
        </p:spPr>
        <p:txBody>
          <a:bodyPr wrap="square" rtlCol="0">
            <a:spAutoFit/>
          </a:bodyPr>
          <a:lstStyle/>
          <a:p>
            <a:pPr fontAlgn="base"/>
            <a:r>
              <a:rPr lang="en-US" sz="3600" i="1" dirty="0">
                <a:solidFill>
                  <a:schemeClr val="bg1"/>
                </a:solidFill>
                <a:latin typeface="Bariol Regular" panose="02000506040000020003" pitchFamily="50" charset="0"/>
              </a:rPr>
              <a:t>Acts 2:1 And when the day of Pentecost was fully come, they were all with </a:t>
            </a:r>
            <a:r>
              <a:rPr lang="en-US" sz="3600" i="1" u="sng" dirty="0">
                <a:solidFill>
                  <a:schemeClr val="bg1"/>
                </a:solidFill>
                <a:latin typeface="Bariol Regular" panose="02000506040000020003" pitchFamily="50" charset="0"/>
              </a:rPr>
              <a:t>one accord in one place. </a:t>
            </a:r>
          </a:p>
          <a:p>
            <a:pPr fontAlgn="base"/>
            <a:endParaRPr lang="en-US" sz="3600" i="1" dirty="0">
              <a:solidFill>
                <a:schemeClr val="bg1"/>
              </a:solidFill>
              <a:latin typeface="Bariol Regular" panose="02000506040000020003" pitchFamily="50" charset="0"/>
            </a:endParaRPr>
          </a:p>
          <a:p>
            <a:pPr fontAlgn="base"/>
            <a:r>
              <a:rPr lang="en-US" sz="3600" i="1" dirty="0">
                <a:solidFill>
                  <a:schemeClr val="bg1"/>
                </a:solidFill>
                <a:latin typeface="Bariol Regular" panose="02000506040000020003" pitchFamily="50" charset="0"/>
              </a:rPr>
              <a:t>- - “one accord’ describes the unity of their fellowship</a:t>
            </a:r>
          </a:p>
        </p:txBody>
      </p:sp>
    </p:spTree>
    <p:extLst>
      <p:ext uri="{BB962C8B-B14F-4D97-AF65-F5344CB8AC3E}">
        <p14:creationId xmlns:p14="http://schemas.microsoft.com/office/powerpoint/2010/main" val="1531277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1</a:t>
            </a:r>
          </a:p>
          <a:p>
            <a:r>
              <a:rPr lang="en-US" sz="4400" b="1" dirty="0">
                <a:solidFill>
                  <a:schemeClr val="bg1"/>
                </a:solidFill>
                <a:latin typeface="Bariol Regular" panose="02000506040000020003" pitchFamily="50" charset="0"/>
              </a:rPr>
              <a:t>When God’s people aren't united then they have rejected personal peace and profitability.</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769441"/>
          </a:xfrm>
          <a:prstGeom prst="rect">
            <a:avLst/>
          </a:prstGeom>
          <a:noFill/>
        </p:spPr>
        <p:txBody>
          <a:bodyPr wrap="square" rtlCol="0">
            <a:spAutoFit/>
          </a:bodyPr>
          <a:lstStyle/>
          <a:p>
            <a:r>
              <a:rPr lang="en-US" sz="4400" b="1" u="sng" dirty="0">
                <a:solidFill>
                  <a:schemeClr val="bg1"/>
                </a:solidFill>
                <a:latin typeface="Bariol Regular" panose="02000506040000020003" pitchFamily="50" charset="0"/>
              </a:rPr>
              <a:t>The Unique Experience of His Coming</a:t>
            </a:r>
            <a:endParaRPr lang="en-US" sz="4400" b="1" dirty="0">
              <a:solidFill>
                <a:schemeClr val="bg1"/>
              </a:solidFill>
              <a:latin typeface="Bariol Regular" panose="02000506040000020003" pitchFamily="50" charset="0"/>
            </a:endParaRPr>
          </a:p>
        </p:txBody>
      </p:sp>
      <p:sp>
        <p:nvSpPr>
          <p:cNvPr id="3" name="TextBox 2"/>
          <p:cNvSpPr txBox="1"/>
          <p:nvPr/>
        </p:nvSpPr>
        <p:spPr>
          <a:xfrm>
            <a:off x="300446" y="1653580"/>
            <a:ext cx="11560628" cy="3416320"/>
          </a:xfrm>
          <a:prstGeom prst="rect">
            <a:avLst/>
          </a:prstGeom>
          <a:noFill/>
        </p:spPr>
        <p:txBody>
          <a:bodyPr wrap="square" rtlCol="0">
            <a:spAutoFit/>
          </a:bodyPr>
          <a:lstStyle/>
          <a:p>
            <a:pPr fontAlgn="base"/>
            <a:r>
              <a:rPr lang="en-US" sz="3600" b="1" i="1" dirty="0">
                <a:solidFill>
                  <a:schemeClr val="bg1"/>
                </a:solidFill>
                <a:latin typeface="Bariol Regular" panose="02000506040000020003" pitchFamily="50" charset="0"/>
              </a:rPr>
              <a:t>SOUND //</a:t>
            </a:r>
          </a:p>
          <a:p>
            <a:pPr fontAlgn="base"/>
            <a:r>
              <a:rPr lang="en-US" sz="3600" i="1" dirty="0">
                <a:solidFill>
                  <a:schemeClr val="bg1"/>
                </a:solidFill>
                <a:latin typeface="Bariol Regular" panose="02000506040000020003" pitchFamily="50" charset="0"/>
              </a:rPr>
              <a:t>Acts 2:2 And suddenly there came a </a:t>
            </a:r>
            <a:r>
              <a:rPr lang="en-US" sz="3600" i="1" u="sng" dirty="0">
                <a:solidFill>
                  <a:schemeClr val="bg1"/>
                </a:solidFill>
                <a:latin typeface="Bariol Regular" panose="02000506040000020003" pitchFamily="50" charset="0"/>
              </a:rPr>
              <a:t>sound</a:t>
            </a:r>
            <a:r>
              <a:rPr lang="en-US" sz="3600" i="1" dirty="0">
                <a:solidFill>
                  <a:schemeClr val="bg1"/>
                </a:solidFill>
                <a:latin typeface="Bariol Regular" panose="02000506040000020003" pitchFamily="50" charset="0"/>
              </a:rPr>
              <a:t> from heaven as of a </a:t>
            </a:r>
            <a:r>
              <a:rPr lang="en-US" sz="3600" i="1" u="sng" dirty="0">
                <a:solidFill>
                  <a:schemeClr val="bg1"/>
                </a:solidFill>
                <a:latin typeface="Bariol Regular" panose="02000506040000020003" pitchFamily="50" charset="0"/>
              </a:rPr>
              <a:t>rushing mighty wind</a:t>
            </a:r>
            <a:r>
              <a:rPr lang="en-US" sz="3600" i="1" dirty="0">
                <a:solidFill>
                  <a:schemeClr val="bg1"/>
                </a:solidFill>
                <a:latin typeface="Bariol Regular" panose="02000506040000020003" pitchFamily="50" charset="0"/>
              </a:rPr>
              <a:t>,</a:t>
            </a:r>
          </a:p>
          <a:p>
            <a:pPr fontAlgn="base"/>
            <a:endParaRPr lang="en-US" sz="3600" i="1" dirty="0">
              <a:solidFill>
                <a:schemeClr val="bg1"/>
              </a:solidFill>
              <a:latin typeface="Bariol Regular" panose="02000506040000020003" pitchFamily="50" charset="0"/>
            </a:endParaRPr>
          </a:p>
          <a:p>
            <a:pPr lvl="2" fontAlgn="base"/>
            <a:r>
              <a:rPr lang="en-US" sz="3600" dirty="0">
                <a:solidFill>
                  <a:schemeClr val="bg1"/>
                </a:solidFill>
                <a:latin typeface="Bariol Regular" panose="02000506040000020003" pitchFamily="50" charset="0"/>
              </a:rPr>
              <a:t>Some of the most powerful forces in our universe are invisible to our eyes - - yet are evidenced by their impact</a:t>
            </a:r>
            <a:endParaRPr lang="en-US" sz="3600" i="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85607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1125</Words>
  <Application>Microsoft Office PowerPoint</Application>
  <PresentationFormat>Widescreen</PresentationFormat>
  <Paragraphs>96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27</cp:revision>
  <dcterms:created xsi:type="dcterms:W3CDTF">2018-07-22T12:07:55Z</dcterms:created>
  <dcterms:modified xsi:type="dcterms:W3CDTF">2018-08-26T13:31:14Z</dcterms:modified>
</cp:coreProperties>
</file>