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60" r:id="rId4"/>
    <p:sldId id="315" r:id="rId5"/>
    <p:sldId id="361" r:id="rId6"/>
    <p:sldId id="362"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75" r:id="rId20"/>
    <p:sldId id="376" r:id="rId21"/>
    <p:sldId id="377" r:id="rId22"/>
    <p:sldId id="378" r:id="rId23"/>
    <p:sldId id="3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5DE1E5-272C-4465-A725-B81C72E45FF9}" type="datetimeFigureOut">
              <a:rPr lang="en-US" smtClean="0"/>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5DE1E5-272C-4465-A725-B81C72E45FF9}" type="datetimeFigureOut">
              <a:rPr lang="en-US" smtClean="0"/>
              <a:t>9/9/2018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5DE1E5-272C-4465-A725-B81C72E45FF9}" type="datetimeFigureOut">
              <a:rPr lang="en-US" smtClean="0"/>
              <a:t>9/9/2018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9/9/2018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9/9/2018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72042" y="5257800"/>
            <a:ext cx="10284824" cy="661720"/>
          </a:xfrm>
          <a:prstGeom prst="rect">
            <a:avLst/>
          </a:prstGeom>
          <a:noFill/>
        </p:spPr>
        <p:txBody>
          <a:bodyPr wrap="square" rtlCol="0">
            <a:spAutoFit/>
          </a:bodyPr>
          <a:lstStyle/>
          <a:p>
            <a:r>
              <a:rPr lang="en-US" sz="3700" dirty="0" smtClean="0">
                <a:solidFill>
                  <a:schemeClr val="bg1"/>
                </a:solidFill>
                <a:latin typeface="Bariol Regular" panose="02000506040000020003" pitchFamily="50" charset="0"/>
              </a:rPr>
              <a:t>The Gospel Declared in Jerusalem / Acts 2:12-41</a:t>
            </a:r>
            <a:endParaRPr lang="en-US" sz="37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Peter’s Response // Bible</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4401205"/>
          </a:xfrm>
          <a:prstGeom prst="rect">
            <a:avLst/>
          </a:prstGeom>
          <a:noFill/>
        </p:spPr>
        <p:txBody>
          <a:bodyPr wrap="square" rtlCol="0">
            <a:spAutoFit/>
          </a:bodyPr>
          <a:lstStyle/>
          <a:p>
            <a:pPr fontAlgn="base"/>
            <a:r>
              <a:rPr lang="en-US" sz="2800" i="1" dirty="0">
                <a:solidFill>
                  <a:schemeClr val="bg1"/>
                </a:solidFill>
              </a:rPr>
              <a:t>16 But this is that which was spoken by the prophet Joel; 17 And it shall come to pass in the last days, </a:t>
            </a:r>
            <a:r>
              <a:rPr lang="en-US" sz="2800" i="1" dirty="0" err="1">
                <a:solidFill>
                  <a:schemeClr val="bg1"/>
                </a:solidFill>
              </a:rPr>
              <a:t>saith</a:t>
            </a:r>
            <a:r>
              <a:rPr lang="en-US" sz="2800" i="1" dirty="0">
                <a:solidFill>
                  <a:schemeClr val="bg1"/>
                </a:solidFill>
              </a:rPr>
              <a:t> God, I will pour out of my Spirit upon all flesh: and your sons and your daughters shall prophesy, and your young men shall see visions, and your old men shall dream dreams: 18 And on my servants and on my handmaidens I will pour out in those days of my Spirit; and they shall prophesy: 19 And I will shew wonders in heaven above, and signs in the earth beneath; blood, and fire, and </a:t>
            </a:r>
            <a:r>
              <a:rPr lang="en-US" sz="2800" i="1" dirty="0" err="1">
                <a:solidFill>
                  <a:schemeClr val="bg1"/>
                </a:solidFill>
              </a:rPr>
              <a:t>vapour</a:t>
            </a:r>
            <a:r>
              <a:rPr lang="en-US" sz="2800" i="1" dirty="0">
                <a:solidFill>
                  <a:schemeClr val="bg1"/>
                </a:solidFill>
              </a:rPr>
              <a:t> of smoke: 20 The sun shall be turned into darkness, and the moon into blood, before that great and notable day of the Lord come: 21 And it shall come to pass, [that] whosoever shall call on the name of the Lord shall be saved.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699217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What we know…</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954107"/>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708297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What we know…</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2677656"/>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r>
              <a:rPr lang="en-US" sz="2800" b="1" dirty="0" smtClean="0">
                <a:solidFill>
                  <a:schemeClr val="bg1"/>
                </a:solidFill>
              </a:rPr>
              <a:t>.</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smtClean="0">
                <a:solidFill>
                  <a:schemeClr val="bg1"/>
                </a:solidFill>
              </a:rPr>
              <a:t>The </a:t>
            </a:r>
            <a:r>
              <a:rPr lang="en-US" sz="2800" dirty="0">
                <a:solidFill>
                  <a:schemeClr val="bg1"/>
                </a:solidFill>
              </a:rPr>
              <a:t>prophecy of Joel points to the Day of Pentecost and these men receiving the </a:t>
            </a:r>
            <a:r>
              <a:rPr lang="en-US" sz="2800" dirty="0" smtClean="0">
                <a:solidFill>
                  <a:schemeClr val="bg1"/>
                </a:solidFill>
              </a:rPr>
              <a:t>Spirit.</a:t>
            </a: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889026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What we know…</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3108543"/>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r>
              <a:rPr lang="en-US" sz="2800" b="1" dirty="0" smtClean="0">
                <a:solidFill>
                  <a:schemeClr val="bg1"/>
                </a:solidFill>
              </a:rPr>
              <a:t>.</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smtClean="0">
                <a:solidFill>
                  <a:schemeClr val="bg1"/>
                </a:solidFill>
              </a:rPr>
              <a:t>The </a:t>
            </a:r>
            <a:r>
              <a:rPr lang="en-US" sz="2800" dirty="0">
                <a:solidFill>
                  <a:schemeClr val="bg1"/>
                </a:solidFill>
              </a:rPr>
              <a:t>prophecy of Joel points to the Day of Pentecost and these men receiving the </a:t>
            </a:r>
            <a:r>
              <a:rPr lang="en-US" sz="2800" dirty="0" smtClean="0">
                <a:solidFill>
                  <a:schemeClr val="bg1"/>
                </a:solidFill>
              </a:rPr>
              <a:t>Spirit.</a:t>
            </a:r>
          </a:p>
          <a:p>
            <a:pPr marL="514350" indent="-514350" fontAlgn="base">
              <a:buAutoNum type="arabicParenR"/>
            </a:pPr>
            <a:r>
              <a:rPr lang="en-US" sz="2800" dirty="0">
                <a:solidFill>
                  <a:schemeClr val="bg1"/>
                </a:solidFill>
              </a:rPr>
              <a:t>The prophecy of Joel </a:t>
            </a:r>
            <a:r>
              <a:rPr lang="en-US" sz="2800" dirty="0" smtClean="0">
                <a:solidFill>
                  <a:schemeClr val="bg1"/>
                </a:solidFill>
              </a:rPr>
              <a:t>describes </a:t>
            </a:r>
            <a:r>
              <a:rPr lang="en-US" sz="2800" dirty="0">
                <a:solidFill>
                  <a:schemeClr val="bg1"/>
                </a:solidFill>
              </a:rPr>
              <a:t>an end time setting, just before the judgment of Christ on the earth</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16815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What we know…</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4832092"/>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r>
              <a:rPr lang="en-US" sz="2800" b="1" dirty="0" smtClean="0">
                <a:solidFill>
                  <a:schemeClr val="bg1"/>
                </a:solidFill>
              </a:rPr>
              <a:t>.</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smtClean="0">
                <a:solidFill>
                  <a:schemeClr val="bg1"/>
                </a:solidFill>
              </a:rPr>
              <a:t>The </a:t>
            </a:r>
            <a:r>
              <a:rPr lang="en-US" sz="2800" dirty="0">
                <a:solidFill>
                  <a:schemeClr val="bg1"/>
                </a:solidFill>
              </a:rPr>
              <a:t>prophecy of Joel points to the Day of Pentecost and these men receiving the </a:t>
            </a:r>
            <a:r>
              <a:rPr lang="en-US" sz="2800" dirty="0" smtClean="0">
                <a:solidFill>
                  <a:schemeClr val="bg1"/>
                </a:solidFill>
              </a:rPr>
              <a:t>Spirit.</a:t>
            </a:r>
          </a:p>
          <a:p>
            <a:pPr marL="514350" indent="-514350" fontAlgn="base">
              <a:buAutoNum type="arabicParenR"/>
            </a:pPr>
            <a:r>
              <a:rPr lang="en-US" sz="2800" dirty="0">
                <a:solidFill>
                  <a:schemeClr val="bg1"/>
                </a:solidFill>
              </a:rPr>
              <a:t>The prophecy of Joel </a:t>
            </a:r>
            <a:r>
              <a:rPr lang="en-US" sz="2800" dirty="0" smtClean="0">
                <a:solidFill>
                  <a:schemeClr val="bg1"/>
                </a:solidFill>
              </a:rPr>
              <a:t>describes </a:t>
            </a:r>
            <a:r>
              <a:rPr lang="en-US" sz="2800" dirty="0">
                <a:solidFill>
                  <a:schemeClr val="bg1"/>
                </a:solidFill>
              </a:rPr>
              <a:t>an end time setting, just before the judgment of Christ on the </a:t>
            </a:r>
            <a:r>
              <a:rPr lang="en-US" sz="2800" dirty="0" smtClean="0">
                <a:solidFill>
                  <a:schemeClr val="bg1"/>
                </a:solidFill>
              </a:rPr>
              <a:t>earth</a:t>
            </a:r>
          </a:p>
          <a:p>
            <a:pPr marL="514350" indent="-514350" fontAlgn="base">
              <a:buFontTx/>
              <a:buAutoNum type="arabicParenR"/>
            </a:pPr>
            <a:r>
              <a:rPr lang="en-US" sz="2800" dirty="0">
                <a:solidFill>
                  <a:schemeClr val="bg1"/>
                </a:solidFill>
              </a:rPr>
              <a:t>I</a:t>
            </a:r>
            <a:r>
              <a:rPr lang="en-US" sz="2800" dirty="0" smtClean="0">
                <a:solidFill>
                  <a:schemeClr val="bg1"/>
                </a:solidFill>
              </a:rPr>
              <a:t>f </a:t>
            </a:r>
            <a:r>
              <a:rPr lang="en-US" sz="2800" dirty="0">
                <a:solidFill>
                  <a:schemeClr val="bg1"/>
                </a:solidFill>
              </a:rPr>
              <a:t>the </a:t>
            </a:r>
            <a:r>
              <a:rPr lang="en-US" sz="2800" dirty="0" smtClean="0">
                <a:solidFill>
                  <a:schemeClr val="bg1"/>
                </a:solidFill>
              </a:rPr>
              <a:t>a </a:t>
            </a:r>
            <a:r>
              <a:rPr lang="en-US" sz="2800" dirty="0">
                <a:solidFill>
                  <a:schemeClr val="bg1"/>
                </a:solidFill>
              </a:rPr>
              <a:t>national </a:t>
            </a:r>
            <a:r>
              <a:rPr lang="en-US" sz="2800" dirty="0" smtClean="0">
                <a:solidFill>
                  <a:schemeClr val="bg1"/>
                </a:solidFill>
              </a:rPr>
              <a:t>repentance occurs, </a:t>
            </a:r>
            <a:r>
              <a:rPr lang="en-US" sz="2800" dirty="0">
                <a:solidFill>
                  <a:schemeClr val="bg1"/>
                </a:solidFill>
              </a:rPr>
              <a:t>then the return of Christ would have become imminent in favor of a Jewish-centered, Messianic program</a:t>
            </a:r>
            <a:r>
              <a:rPr lang="en-US" sz="2800" dirty="0" smtClean="0">
                <a:solidFill>
                  <a:schemeClr val="bg1"/>
                </a:solidFill>
              </a:rPr>
              <a:t>.</a:t>
            </a:r>
          </a:p>
          <a:p>
            <a:pPr marL="514350" indent="-514350" fontAlgn="base">
              <a:buFontTx/>
              <a:buAutoNum type="arabicParenR"/>
            </a:pPr>
            <a:endParaRPr lang="en-US" sz="2800" dirty="0">
              <a:solidFill>
                <a:schemeClr val="bg1"/>
              </a:solidFill>
            </a:endParaRP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12215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What we know…</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5693866"/>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r>
              <a:rPr lang="en-US" sz="2800" b="1" dirty="0" smtClean="0">
                <a:solidFill>
                  <a:schemeClr val="bg1"/>
                </a:solidFill>
              </a:rPr>
              <a:t>.</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smtClean="0">
                <a:solidFill>
                  <a:schemeClr val="bg1"/>
                </a:solidFill>
              </a:rPr>
              <a:t>The </a:t>
            </a:r>
            <a:r>
              <a:rPr lang="en-US" sz="2800" dirty="0">
                <a:solidFill>
                  <a:schemeClr val="bg1"/>
                </a:solidFill>
              </a:rPr>
              <a:t>prophecy of Joel points to the Day of Pentecost and these men receiving the </a:t>
            </a:r>
            <a:r>
              <a:rPr lang="en-US" sz="2800" dirty="0" smtClean="0">
                <a:solidFill>
                  <a:schemeClr val="bg1"/>
                </a:solidFill>
              </a:rPr>
              <a:t>Spirit.</a:t>
            </a:r>
          </a:p>
          <a:p>
            <a:pPr marL="514350" indent="-514350" fontAlgn="base">
              <a:buAutoNum type="arabicParenR"/>
            </a:pPr>
            <a:r>
              <a:rPr lang="en-US" sz="2800" dirty="0">
                <a:solidFill>
                  <a:schemeClr val="bg1"/>
                </a:solidFill>
              </a:rPr>
              <a:t>The prophecy of Joel </a:t>
            </a:r>
            <a:r>
              <a:rPr lang="en-US" sz="2800" dirty="0" smtClean="0">
                <a:solidFill>
                  <a:schemeClr val="bg1"/>
                </a:solidFill>
              </a:rPr>
              <a:t>describes </a:t>
            </a:r>
            <a:r>
              <a:rPr lang="en-US" sz="2800" dirty="0">
                <a:solidFill>
                  <a:schemeClr val="bg1"/>
                </a:solidFill>
              </a:rPr>
              <a:t>an end time setting, just before the judgment of Christ on the </a:t>
            </a:r>
            <a:r>
              <a:rPr lang="en-US" sz="2800" dirty="0" smtClean="0">
                <a:solidFill>
                  <a:schemeClr val="bg1"/>
                </a:solidFill>
              </a:rPr>
              <a:t>earth</a:t>
            </a:r>
          </a:p>
          <a:p>
            <a:pPr marL="514350" indent="-514350" fontAlgn="base">
              <a:buFontTx/>
              <a:buAutoNum type="arabicParenR"/>
            </a:pPr>
            <a:r>
              <a:rPr lang="en-US" sz="2800" dirty="0">
                <a:solidFill>
                  <a:schemeClr val="bg1"/>
                </a:solidFill>
              </a:rPr>
              <a:t>I</a:t>
            </a:r>
            <a:r>
              <a:rPr lang="en-US" sz="2800" dirty="0" smtClean="0">
                <a:solidFill>
                  <a:schemeClr val="bg1"/>
                </a:solidFill>
              </a:rPr>
              <a:t>f </a:t>
            </a:r>
            <a:r>
              <a:rPr lang="en-US" sz="2800" dirty="0">
                <a:solidFill>
                  <a:schemeClr val="bg1"/>
                </a:solidFill>
              </a:rPr>
              <a:t>the </a:t>
            </a:r>
            <a:r>
              <a:rPr lang="en-US" sz="2800" dirty="0" smtClean="0">
                <a:solidFill>
                  <a:schemeClr val="bg1"/>
                </a:solidFill>
              </a:rPr>
              <a:t>a </a:t>
            </a:r>
            <a:r>
              <a:rPr lang="en-US" sz="2800" dirty="0">
                <a:solidFill>
                  <a:schemeClr val="bg1"/>
                </a:solidFill>
              </a:rPr>
              <a:t>national </a:t>
            </a:r>
            <a:r>
              <a:rPr lang="en-US" sz="2800" dirty="0" smtClean="0">
                <a:solidFill>
                  <a:schemeClr val="bg1"/>
                </a:solidFill>
              </a:rPr>
              <a:t>repentance occurs, </a:t>
            </a:r>
            <a:r>
              <a:rPr lang="en-US" sz="2800" dirty="0">
                <a:solidFill>
                  <a:schemeClr val="bg1"/>
                </a:solidFill>
              </a:rPr>
              <a:t>then the return of Christ would have become imminent in favor of a Jewish-centered, Messianic program</a:t>
            </a:r>
            <a:r>
              <a:rPr lang="en-US" sz="2800" dirty="0" smtClean="0">
                <a:solidFill>
                  <a:schemeClr val="bg1"/>
                </a:solidFill>
              </a:rPr>
              <a:t>.</a:t>
            </a:r>
          </a:p>
          <a:p>
            <a:pPr marL="514350" indent="-514350" fontAlgn="base">
              <a:buFontTx/>
              <a:buAutoNum type="arabicParenR"/>
            </a:pPr>
            <a:r>
              <a:rPr lang="en-US" sz="2800" dirty="0">
                <a:solidFill>
                  <a:schemeClr val="bg1"/>
                </a:solidFill>
              </a:rPr>
              <a:t>Because this doesn’t happen, </a:t>
            </a:r>
            <a:r>
              <a:rPr lang="en-US" sz="2800" dirty="0" smtClean="0">
                <a:solidFill>
                  <a:schemeClr val="bg1"/>
                </a:solidFill>
              </a:rPr>
              <a:t>Joel’s </a:t>
            </a:r>
            <a:r>
              <a:rPr lang="en-US" sz="2800" dirty="0">
                <a:solidFill>
                  <a:schemeClr val="bg1"/>
                </a:solidFill>
              </a:rPr>
              <a:t>prophecy is suspended </a:t>
            </a:r>
            <a:r>
              <a:rPr lang="en-US" sz="2800" dirty="0" smtClean="0">
                <a:solidFill>
                  <a:schemeClr val="bg1"/>
                </a:solidFill>
              </a:rPr>
              <a:t>(until a future date) in </a:t>
            </a:r>
            <a:r>
              <a:rPr lang="en-US" sz="2800" dirty="0">
                <a:solidFill>
                  <a:schemeClr val="bg1"/>
                </a:solidFill>
              </a:rPr>
              <a:t>favor of a Gentile program.</a:t>
            </a:r>
            <a:endParaRPr lang="en-US" sz="2800" dirty="0" smtClean="0">
              <a:solidFill>
                <a:schemeClr val="bg1"/>
              </a:solidFill>
            </a:endParaRPr>
          </a:p>
          <a:p>
            <a:pPr marL="514350" indent="-514350" fontAlgn="base">
              <a:buFontTx/>
              <a:buAutoNum type="arabicParenR"/>
            </a:pPr>
            <a:endParaRPr lang="en-US" sz="2800" dirty="0">
              <a:solidFill>
                <a:schemeClr val="bg1"/>
              </a:solidFill>
            </a:endParaRP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93864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What they heard…</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2000548"/>
          </a:xfrm>
          <a:prstGeom prst="rect">
            <a:avLst/>
          </a:prstGeom>
          <a:noFill/>
        </p:spPr>
        <p:txBody>
          <a:bodyPr wrap="square" rtlCol="0">
            <a:spAutoFit/>
          </a:bodyPr>
          <a:lstStyle/>
          <a:p>
            <a:pPr fontAlgn="base"/>
            <a:r>
              <a:rPr lang="en-US" sz="3200" dirty="0" smtClean="0">
                <a:solidFill>
                  <a:schemeClr val="bg1"/>
                </a:solidFill>
              </a:rPr>
              <a:t>When hearing Peter speak from Joel, the Jews present heard that the </a:t>
            </a:r>
            <a:r>
              <a:rPr lang="en-US" sz="3200" dirty="0">
                <a:solidFill>
                  <a:schemeClr val="bg1"/>
                </a:solidFill>
              </a:rPr>
              <a:t>Messiah’s return was imminent and he will be coming to judge the </a:t>
            </a:r>
            <a:r>
              <a:rPr lang="en-US" sz="3200" dirty="0" smtClean="0">
                <a:solidFill>
                  <a:schemeClr val="bg1"/>
                </a:solidFill>
              </a:rPr>
              <a:t>earth</a:t>
            </a:r>
            <a:r>
              <a:rPr lang="en-US" dirty="0">
                <a:solidFill>
                  <a:schemeClr val="bg1"/>
                </a:solidFill>
              </a:rPr>
              <a:t>.</a:t>
            </a:r>
            <a:endParaRPr lang="en-US" sz="2800" dirty="0">
              <a:solidFill>
                <a:schemeClr val="bg1"/>
              </a:solidFill>
            </a:endParaRP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51418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Peter’s Response // Preaching</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3600986"/>
          </a:xfrm>
          <a:prstGeom prst="rect">
            <a:avLst/>
          </a:prstGeom>
          <a:noFill/>
        </p:spPr>
        <p:txBody>
          <a:bodyPr wrap="square" rtlCol="0">
            <a:spAutoFit/>
          </a:bodyPr>
          <a:lstStyle/>
          <a:p>
            <a:pPr fontAlgn="base"/>
            <a:r>
              <a:rPr lang="en-US" sz="3200" b="1" u="sng" dirty="0" smtClean="0">
                <a:solidFill>
                  <a:schemeClr val="bg1"/>
                </a:solidFill>
              </a:rPr>
              <a:t>1) Focus on Jesus</a:t>
            </a:r>
          </a:p>
          <a:p>
            <a:pPr fontAlgn="base"/>
            <a:endParaRPr lang="en-US" sz="2800" i="1" dirty="0" smtClean="0">
              <a:solidFill>
                <a:schemeClr val="bg1"/>
              </a:solidFill>
            </a:endParaRPr>
          </a:p>
          <a:p>
            <a:pPr fontAlgn="base"/>
            <a:r>
              <a:rPr lang="en-US" sz="2800" i="1" dirty="0" smtClean="0">
                <a:solidFill>
                  <a:schemeClr val="bg1"/>
                </a:solidFill>
              </a:rPr>
              <a:t>22 </a:t>
            </a:r>
            <a:r>
              <a:rPr lang="en-US" sz="2800" i="1" dirty="0">
                <a:solidFill>
                  <a:schemeClr val="bg1"/>
                </a:solidFill>
              </a:rPr>
              <a:t>Ye men of Israel, hear these words; Jesus of Nazareth, a man approved of God among you by miracles and wonders and signs, which God did by him in the midst of you, as ye yourselves also know: 23 Him, being delivered by the determinate counsel and foreknowledge of God, ye have taken, and by wicked hands have crucified and slain: 24 Whom God hath raised up, having loosed the pains of death: because it was not possible that he should be </a:t>
            </a:r>
            <a:r>
              <a:rPr lang="en-US" sz="2800" i="1" dirty="0" err="1">
                <a:solidFill>
                  <a:schemeClr val="bg1"/>
                </a:solidFill>
              </a:rPr>
              <a:t>holden</a:t>
            </a:r>
            <a:r>
              <a:rPr lang="en-US" sz="2800" i="1" dirty="0">
                <a:solidFill>
                  <a:schemeClr val="bg1"/>
                </a:solidFill>
              </a:rPr>
              <a:t> of it.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59012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161212"/>
            <a:ext cx="11364686" cy="3323987"/>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 3</a:t>
            </a:r>
          </a:p>
          <a:p>
            <a:r>
              <a:rPr lang="en-US" sz="4800" b="1" dirty="0" smtClean="0">
                <a:solidFill>
                  <a:schemeClr val="bg1"/>
                </a:solidFill>
              </a:rPr>
              <a:t>Every </a:t>
            </a:r>
            <a:r>
              <a:rPr lang="en-US" sz="4800" b="1" dirty="0">
                <a:solidFill>
                  <a:schemeClr val="bg1"/>
                </a:solidFill>
              </a:rPr>
              <a:t>gospel message should </a:t>
            </a:r>
            <a:r>
              <a:rPr lang="en-US" sz="4800" b="1" dirty="0" smtClean="0">
                <a:solidFill>
                  <a:schemeClr val="bg1"/>
                </a:solidFill>
              </a:rPr>
              <a:t>begin with the divinity of Jesus and end with the resurrection of the Messiah</a:t>
            </a:r>
            <a:endParaRPr lang="en-US" sz="48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148629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Peter’s Response // Preaching</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4647426"/>
          </a:xfrm>
          <a:prstGeom prst="rect">
            <a:avLst/>
          </a:prstGeom>
          <a:noFill/>
        </p:spPr>
        <p:txBody>
          <a:bodyPr wrap="square" rtlCol="0">
            <a:spAutoFit/>
          </a:bodyPr>
          <a:lstStyle/>
          <a:p>
            <a:pPr fontAlgn="base"/>
            <a:r>
              <a:rPr lang="en-US" sz="3200" b="1" u="sng" dirty="0">
                <a:solidFill>
                  <a:schemeClr val="bg1"/>
                </a:solidFill>
              </a:rPr>
              <a:t>2</a:t>
            </a:r>
            <a:r>
              <a:rPr lang="en-US" sz="3200" b="1" u="sng" dirty="0" smtClean="0">
                <a:solidFill>
                  <a:schemeClr val="bg1"/>
                </a:solidFill>
              </a:rPr>
              <a:t>) Focus on the Authority of Scripture</a:t>
            </a:r>
            <a:endParaRPr lang="en-US" sz="2800" i="1" dirty="0" smtClean="0">
              <a:solidFill>
                <a:schemeClr val="bg1"/>
              </a:solidFill>
            </a:endParaRPr>
          </a:p>
          <a:p>
            <a:pPr fontAlgn="base"/>
            <a:r>
              <a:rPr lang="en-US" sz="2400" i="1" dirty="0">
                <a:solidFill>
                  <a:schemeClr val="bg1"/>
                </a:solidFill>
              </a:rPr>
              <a:t>25 For David </a:t>
            </a:r>
            <a:r>
              <a:rPr lang="en-US" sz="2400" i="1" dirty="0" err="1">
                <a:solidFill>
                  <a:schemeClr val="bg1"/>
                </a:solidFill>
              </a:rPr>
              <a:t>speaketh</a:t>
            </a:r>
            <a:r>
              <a:rPr lang="en-US" sz="2400" i="1" dirty="0">
                <a:solidFill>
                  <a:schemeClr val="bg1"/>
                </a:solidFill>
              </a:rPr>
              <a:t> concerning him, I foresaw the Lord always before my face, for he is on my right hand, that I should not be moved: 26 Therefore did my heart rejoice, and my tongue was glad; moreover also my flesh shall rest in hope: 27 Because thou wilt not leave my soul in hell, neither wilt thou suffer thine Holy One to see corruption. 28 Thou hast made known to me the ways of life; thou shalt make me full of joy with thy countenance. 29 Men [and] brethren, let me freely speak unto you of the patriarch David, that he is both dead and buried, and his </a:t>
            </a:r>
            <a:r>
              <a:rPr lang="en-US" sz="2400" i="1" dirty="0" err="1">
                <a:solidFill>
                  <a:schemeClr val="bg1"/>
                </a:solidFill>
              </a:rPr>
              <a:t>sepulchre</a:t>
            </a:r>
            <a:r>
              <a:rPr lang="en-US" sz="2400" i="1" dirty="0">
                <a:solidFill>
                  <a:schemeClr val="bg1"/>
                </a:solidFill>
              </a:rPr>
              <a:t> is with us unto this day. 30 Therefore being a prophet, and knowing that God had sworn with an oath to him, that of the fruit of his loins, according to the flesh, he would raise up Christ to sit on his throne; 31 He seeing this before </a:t>
            </a:r>
            <a:r>
              <a:rPr lang="en-US" sz="2400" i="1" dirty="0" err="1">
                <a:solidFill>
                  <a:schemeClr val="bg1"/>
                </a:solidFill>
              </a:rPr>
              <a:t>spake</a:t>
            </a:r>
            <a:r>
              <a:rPr lang="en-US" sz="2400" i="1" dirty="0">
                <a:solidFill>
                  <a:schemeClr val="bg1"/>
                </a:solidFill>
              </a:rPr>
              <a:t> of the resurrection of Christ, that his soul was not left in hell, neither his flesh did see corruption. 32 This Jesus hath God raised up, whereof we all are witnesses. </a:t>
            </a:r>
            <a:endParaRPr lang="en-US" sz="2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690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Doubt &amp; Accusation</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653580"/>
            <a:ext cx="11560628" cy="2739211"/>
          </a:xfrm>
          <a:prstGeom prst="rect">
            <a:avLst/>
          </a:prstGeom>
          <a:noFill/>
        </p:spPr>
        <p:txBody>
          <a:bodyPr wrap="square" rtlCol="0">
            <a:spAutoFit/>
          </a:bodyPr>
          <a:lstStyle/>
          <a:p>
            <a:pPr fontAlgn="base"/>
            <a:r>
              <a:rPr lang="en-US" sz="3600" i="1" dirty="0" smtClean="0">
                <a:solidFill>
                  <a:schemeClr val="bg1"/>
                </a:solidFill>
              </a:rPr>
              <a:t>12 </a:t>
            </a:r>
            <a:r>
              <a:rPr lang="en-US" sz="3600" i="1" dirty="0">
                <a:solidFill>
                  <a:schemeClr val="bg1"/>
                </a:solidFill>
              </a:rPr>
              <a:t>And they were all amazed, and were in doubt, saying one to another, What </a:t>
            </a:r>
            <a:r>
              <a:rPr lang="en-US" sz="3600" i="1" dirty="0" err="1">
                <a:solidFill>
                  <a:schemeClr val="bg1"/>
                </a:solidFill>
              </a:rPr>
              <a:t>meaneth</a:t>
            </a:r>
            <a:r>
              <a:rPr lang="en-US" sz="3600" i="1" dirty="0">
                <a:solidFill>
                  <a:schemeClr val="bg1"/>
                </a:solidFill>
              </a:rPr>
              <a:t> this? 13  Others mocking said, These men are full of new wine</a:t>
            </a:r>
            <a:r>
              <a:rPr lang="en-US" sz="3600" i="1" dirty="0" smtClean="0">
                <a:solidFill>
                  <a:schemeClr val="bg1"/>
                </a:solidFill>
              </a:rPr>
              <a:t>.</a:t>
            </a:r>
          </a:p>
          <a:p>
            <a:pPr fontAlgn="base"/>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161212"/>
            <a:ext cx="11364686" cy="3139321"/>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 4</a:t>
            </a:r>
          </a:p>
          <a:p>
            <a:r>
              <a:rPr lang="en-US" sz="4400" b="1" dirty="0">
                <a:solidFill>
                  <a:schemeClr val="bg1"/>
                </a:solidFill>
              </a:rPr>
              <a:t>A compelling gospel message is ready and prepared to </a:t>
            </a:r>
            <a:r>
              <a:rPr lang="en-US" sz="4400" b="1" dirty="0" smtClean="0">
                <a:solidFill>
                  <a:schemeClr val="bg1"/>
                </a:solidFill>
              </a:rPr>
              <a:t>establish </a:t>
            </a:r>
            <a:r>
              <a:rPr lang="en-US" sz="4400" b="1" dirty="0">
                <a:solidFill>
                  <a:schemeClr val="bg1"/>
                </a:solidFill>
              </a:rPr>
              <a:t>the authority of God’s Word.</a:t>
            </a:r>
            <a:endParaRPr lang="en-US" sz="4400" b="1"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065479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Peter’s Response // Preaching</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3600986"/>
          </a:xfrm>
          <a:prstGeom prst="rect">
            <a:avLst/>
          </a:prstGeom>
          <a:noFill/>
        </p:spPr>
        <p:txBody>
          <a:bodyPr wrap="square" rtlCol="0">
            <a:spAutoFit/>
          </a:bodyPr>
          <a:lstStyle/>
          <a:p>
            <a:pPr fontAlgn="base"/>
            <a:r>
              <a:rPr lang="en-US" sz="3200" b="1" u="sng" dirty="0" smtClean="0">
                <a:solidFill>
                  <a:schemeClr val="bg1"/>
                </a:solidFill>
              </a:rPr>
              <a:t>3) Focus on Living a Gospel Reality</a:t>
            </a:r>
            <a:endParaRPr lang="en-US" sz="2800" i="1" dirty="0" smtClean="0">
              <a:solidFill>
                <a:schemeClr val="bg1"/>
              </a:solidFill>
            </a:endParaRPr>
          </a:p>
          <a:p>
            <a:pPr fontAlgn="base"/>
            <a:r>
              <a:rPr lang="en-US" sz="2800" i="1" dirty="0">
                <a:solidFill>
                  <a:schemeClr val="bg1"/>
                </a:solidFill>
              </a:rPr>
              <a:t>33 Therefore being by the right hand of God exalted, a</a:t>
            </a:r>
            <a:r>
              <a:rPr lang="en-US" sz="2800" b="1" i="1" u="sng" dirty="0">
                <a:solidFill>
                  <a:schemeClr val="bg1"/>
                </a:solidFill>
              </a:rPr>
              <a:t>nd having received of the Father the promise of the Holy Ghost, he hath shed forth this, which ye now see and hear.</a:t>
            </a:r>
            <a:r>
              <a:rPr lang="en-US" sz="2800" i="1" dirty="0">
                <a:solidFill>
                  <a:schemeClr val="bg1"/>
                </a:solidFill>
              </a:rPr>
              <a:t> 34 For David is not ascended into the heavens: but he </a:t>
            </a:r>
            <a:r>
              <a:rPr lang="en-US" sz="2800" i="1" dirty="0" err="1">
                <a:solidFill>
                  <a:schemeClr val="bg1"/>
                </a:solidFill>
              </a:rPr>
              <a:t>saith</a:t>
            </a:r>
            <a:r>
              <a:rPr lang="en-US" sz="2800" i="1" dirty="0">
                <a:solidFill>
                  <a:schemeClr val="bg1"/>
                </a:solidFill>
              </a:rPr>
              <a:t> himself, The LORD said unto my Lord, Sit thou on my right hand, 35 Until I make thy foes thy footstool. 36 Therefore let all the house of Israel know assuredly, that God hath made that same Jesus, whom ye have crucified, both Lord and Christ.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650607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161212"/>
            <a:ext cx="11364686" cy="3139321"/>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 5</a:t>
            </a:r>
          </a:p>
          <a:p>
            <a:r>
              <a:rPr lang="en-US" sz="4400" b="1" dirty="0">
                <a:solidFill>
                  <a:schemeClr val="bg1"/>
                </a:solidFill>
              </a:rPr>
              <a:t>The gospel message is proven when </a:t>
            </a:r>
            <a:r>
              <a:rPr lang="en-US" sz="4400" b="1" dirty="0" smtClean="0">
                <a:solidFill>
                  <a:schemeClr val="bg1"/>
                </a:solidFill>
              </a:rPr>
              <a:t>believers, empowered </a:t>
            </a:r>
            <a:r>
              <a:rPr lang="en-US" sz="4400" b="1" dirty="0">
                <a:solidFill>
                  <a:schemeClr val="bg1"/>
                </a:solidFill>
              </a:rPr>
              <a:t>by the Spirit of </a:t>
            </a:r>
            <a:r>
              <a:rPr lang="en-US" sz="4400" b="1" dirty="0" smtClean="0">
                <a:solidFill>
                  <a:schemeClr val="bg1"/>
                </a:solidFill>
              </a:rPr>
              <a:t>God, display </a:t>
            </a:r>
            <a:r>
              <a:rPr lang="en-US" sz="4400" b="1" dirty="0">
                <a:solidFill>
                  <a:schemeClr val="bg1"/>
                </a:solidFill>
              </a:rPr>
              <a:t>the </a:t>
            </a:r>
            <a:r>
              <a:rPr lang="en-US" sz="4400" b="1" dirty="0" smtClean="0">
                <a:solidFill>
                  <a:schemeClr val="bg1"/>
                </a:solidFill>
              </a:rPr>
              <a:t>reality </a:t>
            </a:r>
            <a:r>
              <a:rPr lang="en-US" sz="4400" b="1" dirty="0">
                <a:solidFill>
                  <a:schemeClr val="bg1"/>
                </a:solidFill>
              </a:rPr>
              <a:t>of God.</a:t>
            </a:r>
            <a:endParaRPr lang="en-US" sz="4400" b="1"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189900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Outcome</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4401205"/>
          </a:xfrm>
          <a:prstGeom prst="rect">
            <a:avLst/>
          </a:prstGeom>
          <a:noFill/>
        </p:spPr>
        <p:txBody>
          <a:bodyPr wrap="square" rtlCol="0">
            <a:spAutoFit/>
          </a:bodyPr>
          <a:lstStyle/>
          <a:p>
            <a:pPr fontAlgn="base"/>
            <a:r>
              <a:rPr lang="en-US" sz="2800" i="1" dirty="0">
                <a:solidFill>
                  <a:schemeClr val="bg1"/>
                </a:solidFill>
              </a:rPr>
              <a:t>37 Now when they heard [this], they were pricked in their heart, and said unto Peter and to the rest of the apostles, Men [and] brethren, what shall we do? 38 Then Peter said unto them, Repent, and be baptized every one of you in the name of Jesus Christ for the remission of sins, and ye shall receive the gift of the Holy Ghost. 39 For the promise is unto you, and to your children, and to all that are afar off, [even] as many as the Lord our God shall call. 40 And with many other words did he testify and exhort, saying, Save yourselves from this untoward generation. 41 Then they that gladly received his word were baptized: and the same day there were added [unto them] about three thousand souls.</a:t>
            </a:r>
            <a:r>
              <a:rPr lang="en-US" sz="2800" dirty="0">
                <a:solidFill>
                  <a:schemeClr val="bg1"/>
                </a:solidFill>
              </a:rPr>
              <a:t>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98657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Doubt &amp; Accusation</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6247864"/>
          </a:xfrm>
          <a:prstGeom prst="rect">
            <a:avLst/>
          </a:prstGeom>
          <a:noFill/>
        </p:spPr>
        <p:txBody>
          <a:bodyPr wrap="square" rtlCol="0">
            <a:spAutoFit/>
          </a:bodyPr>
          <a:lstStyle/>
          <a:p>
            <a:pPr fontAlgn="base"/>
            <a:r>
              <a:rPr lang="en-US" sz="3600" i="1" dirty="0" smtClean="0">
                <a:solidFill>
                  <a:schemeClr val="bg1"/>
                </a:solidFill>
              </a:rPr>
              <a:t>Acts 2:12 </a:t>
            </a:r>
            <a:r>
              <a:rPr lang="en-US" sz="3600" i="1" dirty="0">
                <a:solidFill>
                  <a:schemeClr val="bg1"/>
                </a:solidFill>
              </a:rPr>
              <a:t>And they were all amazed, and were in doubt, saying one to another, What </a:t>
            </a:r>
            <a:r>
              <a:rPr lang="en-US" sz="3600" i="1" dirty="0" err="1">
                <a:solidFill>
                  <a:schemeClr val="bg1"/>
                </a:solidFill>
              </a:rPr>
              <a:t>meaneth</a:t>
            </a:r>
            <a:r>
              <a:rPr lang="en-US" sz="3600" i="1" dirty="0">
                <a:solidFill>
                  <a:schemeClr val="bg1"/>
                </a:solidFill>
              </a:rPr>
              <a:t> this? 13  Others mocking said, These men are full of new wine</a:t>
            </a:r>
            <a:r>
              <a:rPr lang="en-US" sz="3600" i="1" dirty="0" smtClean="0">
                <a:solidFill>
                  <a:schemeClr val="bg1"/>
                </a:solidFill>
              </a:rPr>
              <a:t>.</a:t>
            </a:r>
          </a:p>
          <a:p>
            <a:pPr fontAlgn="base"/>
            <a:endParaRPr lang="en-US" sz="3600" i="1" dirty="0">
              <a:solidFill>
                <a:schemeClr val="bg1"/>
              </a:solidFill>
            </a:endParaRPr>
          </a:p>
          <a:p>
            <a:pPr fontAlgn="base"/>
            <a:r>
              <a:rPr lang="en-US" sz="3200" i="1" dirty="0" err="1">
                <a:solidFill>
                  <a:schemeClr val="bg1"/>
                </a:solidFill>
              </a:rPr>
              <a:t>Eph</a:t>
            </a:r>
            <a:r>
              <a:rPr lang="en-US" sz="3200" i="1" dirty="0">
                <a:solidFill>
                  <a:schemeClr val="bg1"/>
                </a:solidFill>
              </a:rPr>
              <a:t> 5:18 And be not drunk with wine, wherein is excess; but be filled with the Spirit; 19 Speaking to yourselves in psalms and hymns and spiritual songs, singing and making melody in your heart to the Lord; 20 Giving thanks always for all things unto God and the Father in the name of our Lord Jesus Christ; 21 Submitting yourselves one to another in the fear of God.</a:t>
            </a:r>
            <a:endParaRPr lang="en-US" sz="3200" i="1" dirty="0" smtClean="0">
              <a:solidFill>
                <a:schemeClr val="bg1"/>
              </a:solidFill>
            </a:endParaRPr>
          </a:p>
          <a:p>
            <a:pPr fontAlgn="base"/>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6428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 1</a:t>
            </a:r>
          </a:p>
          <a:p>
            <a:r>
              <a:rPr lang="en-US" sz="4800" b="1" dirty="0" smtClean="0">
                <a:solidFill>
                  <a:schemeClr val="bg1"/>
                </a:solidFill>
              </a:rPr>
              <a:t>When the Spirit </a:t>
            </a:r>
            <a:r>
              <a:rPr lang="en-US" sz="4800" b="1" dirty="0">
                <a:solidFill>
                  <a:schemeClr val="bg1"/>
                </a:solidFill>
              </a:rPr>
              <a:t>is at work, the mockery of men is </a:t>
            </a:r>
            <a:r>
              <a:rPr lang="en-US" sz="4800" b="1" dirty="0" smtClean="0">
                <a:solidFill>
                  <a:schemeClr val="bg1"/>
                </a:solidFill>
              </a:rPr>
              <a:t>always nearby</a:t>
            </a:r>
            <a:r>
              <a:rPr lang="en-US" sz="4800" b="1" dirty="0">
                <a:solidFill>
                  <a:schemeClr val="bg1"/>
                </a:solidFill>
              </a:rPr>
              <a:t>.</a:t>
            </a:r>
            <a:endParaRPr lang="en-US" sz="48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5616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Doubt &amp; Accusation</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3354765"/>
          </a:xfrm>
          <a:prstGeom prst="rect">
            <a:avLst/>
          </a:prstGeom>
          <a:noFill/>
        </p:spPr>
        <p:txBody>
          <a:bodyPr wrap="square" rtlCol="0">
            <a:spAutoFit/>
          </a:bodyPr>
          <a:lstStyle/>
          <a:p>
            <a:pPr fontAlgn="base"/>
            <a:r>
              <a:rPr lang="en-US" sz="3600" dirty="0" smtClean="0">
                <a:solidFill>
                  <a:schemeClr val="bg1"/>
                </a:solidFill>
              </a:rPr>
              <a:t>Even the disciples doubted…</a:t>
            </a:r>
          </a:p>
          <a:p>
            <a:pPr fontAlgn="base"/>
            <a:endParaRPr lang="en-US" sz="3600" i="1" dirty="0">
              <a:solidFill>
                <a:schemeClr val="bg1"/>
              </a:solidFill>
            </a:endParaRPr>
          </a:p>
          <a:p>
            <a:pPr fontAlgn="base"/>
            <a:r>
              <a:rPr lang="en-US" sz="3600" i="1" dirty="0" smtClean="0">
                <a:solidFill>
                  <a:schemeClr val="bg1"/>
                </a:solidFill>
              </a:rPr>
              <a:t>Mat </a:t>
            </a:r>
            <a:r>
              <a:rPr lang="en-US" sz="3600" i="1" dirty="0">
                <a:solidFill>
                  <a:schemeClr val="bg1"/>
                </a:solidFill>
              </a:rPr>
              <a:t>28:16 Then the eleven disciples went away into Galilee, into a mountain where Jesus had appointed them. 17 And when they saw him, they worshipped him: but some doubted.</a:t>
            </a: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84106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 2</a:t>
            </a:r>
          </a:p>
          <a:p>
            <a:r>
              <a:rPr lang="en-US" sz="4800" b="1" dirty="0">
                <a:solidFill>
                  <a:schemeClr val="bg1"/>
                </a:solidFill>
              </a:rPr>
              <a:t>When the Spirit has </a:t>
            </a:r>
            <a:r>
              <a:rPr lang="en-US" sz="4800" b="1" dirty="0" smtClean="0">
                <a:solidFill>
                  <a:schemeClr val="bg1"/>
                </a:solidFill>
              </a:rPr>
              <a:t>power, </a:t>
            </a:r>
            <a:r>
              <a:rPr lang="en-US" sz="4800" b="1" dirty="0">
                <a:solidFill>
                  <a:schemeClr val="bg1"/>
                </a:solidFill>
              </a:rPr>
              <a:t>the fear of man is banished.</a:t>
            </a:r>
            <a:endParaRPr lang="en-US" sz="48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699926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Doubt &amp; Accusation</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4031873"/>
          </a:xfrm>
          <a:prstGeom prst="rect">
            <a:avLst/>
          </a:prstGeom>
          <a:noFill/>
        </p:spPr>
        <p:txBody>
          <a:bodyPr wrap="square" rtlCol="0">
            <a:spAutoFit/>
          </a:bodyPr>
          <a:lstStyle/>
          <a:p>
            <a:pPr fontAlgn="base"/>
            <a:r>
              <a:rPr lang="en-US" sz="3200" i="1" dirty="0">
                <a:solidFill>
                  <a:schemeClr val="bg1"/>
                </a:solidFill>
              </a:rPr>
              <a:t>1Co 2:1 And I, brethren, when I came to you, came not with excellency of speech or of wisdom, declaring unto you the testimony of God. 2 For I determined not to know any thing among you, save Jesus Christ, and him crucified. 3 And I was with you in weakness, and in fear, and in much trembling. 4 And </a:t>
            </a:r>
            <a:r>
              <a:rPr lang="en-US" sz="3200" b="1" i="1" dirty="0">
                <a:solidFill>
                  <a:schemeClr val="bg1"/>
                </a:solidFill>
              </a:rPr>
              <a:t>my speech and my preaching [was] not with enticing words of man's wisdom, but in demonstration of the Spirit and of power: 5 That your faith should not stand in the wisdom of men, but in the power of God.</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03716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Peter’s Response // Logic</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2062103"/>
          </a:xfrm>
          <a:prstGeom prst="rect">
            <a:avLst/>
          </a:prstGeom>
          <a:noFill/>
        </p:spPr>
        <p:txBody>
          <a:bodyPr wrap="square" rtlCol="0">
            <a:spAutoFit/>
          </a:bodyPr>
          <a:lstStyle/>
          <a:p>
            <a:pPr fontAlgn="base"/>
            <a:r>
              <a:rPr lang="en-US" sz="3200" i="1" dirty="0">
                <a:solidFill>
                  <a:schemeClr val="bg1"/>
                </a:solidFill>
              </a:rPr>
              <a:t>14 But Peter, standing up with the eleven, lifted up his voice, and said unto them, Ye men of Judaea, and all [ye] that dwell at Jerusalem, be this known unto you, and hearken to my words: 15 For these are not drunken, as ye suppose, seeing it is [but] the third hour of the day. </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313699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smtClean="0">
                <a:solidFill>
                  <a:schemeClr val="bg1"/>
                </a:solidFill>
                <a:latin typeface="Arial Rounded MT Bold" panose="020F0704030504030204" pitchFamily="34" charset="0"/>
              </a:rPr>
              <a:t>Peter’s Response // Bible</a:t>
            </a:r>
            <a:endParaRPr lang="en-US" sz="5200" u="sng" dirty="0">
              <a:solidFill>
                <a:schemeClr val="bg1"/>
              </a:solidFill>
              <a:latin typeface="Arial Rounded MT Bold" panose="020F0704030504030204" pitchFamily="34" charset="0"/>
            </a:endParaRPr>
          </a:p>
        </p:txBody>
      </p:sp>
      <p:sp>
        <p:nvSpPr>
          <p:cNvPr id="3" name="TextBox 2"/>
          <p:cNvSpPr txBox="1"/>
          <p:nvPr/>
        </p:nvSpPr>
        <p:spPr>
          <a:xfrm>
            <a:off x="300446" y="1522950"/>
            <a:ext cx="11560628" cy="4401205"/>
          </a:xfrm>
          <a:prstGeom prst="rect">
            <a:avLst/>
          </a:prstGeom>
          <a:noFill/>
        </p:spPr>
        <p:txBody>
          <a:bodyPr wrap="square" rtlCol="0">
            <a:spAutoFit/>
          </a:bodyPr>
          <a:lstStyle/>
          <a:p>
            <a:pPr fontAlgn="base"/>
            <a:r>
              <a:rPr lang="en-US" sz="2800" i="1" dirty="0">
                <a:solidFill>
                  <a:schemeClr val="bg1"/>
                </a:solidFill>
              </a:rPr>
              <a:t>16 But this is that which was spoken by the prophet Joel; 17 And it shall come to pass in the last days, </a:t>
            </a:r>
            <a:r>
              <a:rPr lang="en-US" sz="2800" i="1" dirty="0" err="1">
                <a:solidFill>
                  <a:schemeClr val="bg1"/>
                </a:solidFill>
              </a:rPr>
              <a:t>saith</a:t>
            </a:r>
            <a:r>
              <a:rPr lang="en-US" sz="2800" i="1" dirty="0">
                <a:solidFill>
                  <a:schemeClr val="bg1"/>
                </a:solidFill>
              </a:rPr>
              <a:t> God, I will pour out of my Spirit upon all flesh: and your sons and your daughters shall prophesy, and your young men shall see visions, and your old men shall dream dreams: 18 And on my servants and on my handmaidens I will pour out in those days of my Spirit; and they shall prophesy: 19 And I will shew wonders in heaven above, and signs in the earth beneath; blood, and fire, and </a:t>
            </a:r>
            <a:r>
              <a:rPr lang="en-US" sz="2800" i="1" dirty="0" err="1">
                <a:solidFill>
                  <a:schemeClr val="bg1"/>
                </a:solidFill>
              </a:rPr>
              <a:t>vapour</a:t>
            </a:r>
            <a:r>
              <a:rPr lang="en-US" sz="2800" i="1" dirty="0">
                <a:solidFill>
                  <a:schemeClr val="bg1"/>
                </a:solidFill>
              </a:rPr>
              <a:t> of smoke: 20 The sun shall be turned into darkness, and the moon into blood, before that great and notable day of the Lord come: 21 And it shall come to pass, [that] whosoever shall call on the name of the Lord shall be saved.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96372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1722</Words>
  <Application>Microsoft Office PowerPoint</Application>
  <PresentationFormat>Widescreen</PresentationFormat>
  <Paragraphs>69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Rounded MT Bold</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p:lastModifiedBy>
  <cp:revision>32</cp:revision>
  <dcterms:created xsi:type="dcterms:W3CDTF">2018-07-22T12:07:55Z</dcterms:created>
  <dcterms:modified xsi:type="dcterms:W3CDTF">2018-09-09T17:03:09Z</dcterms:modified>
</cp:coreProperties>
</file>