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70" r:id="rId4"/>
    <p:sldId id="371" r:id="rId5"/>
    <p:sldId id="315" r:id="rId6"/>
    <p:sldId id="372" r:id="rId7"/>
    <p:sldId id="376" r:id="rId8"/>
    <p:sldId id="375" r:id="rId9"/>
    <p:sldId id="392" r:id="rId10"/>
    <p:sldId id="377" r:id="rId11"/>
    <p:sldId id="378" r:id="rId12"/>
    <p:sldId id="379" r:id="rId13"/>
    <p:sldId id="380" r:id="rId14"/>
    <p:sldId id="381" r:id="rId15"/>
    <p:sldId id="382" r:id="rId16"/>
    <p:sldId id="383" r:id="rId17"/>
    <p:sldId id="384" r:id="rId18"/>
    <p:sldId id="385" r:id="rId19"/>
    <p:sldId id="386" r:id="rId20"/>
    <p:sldId id="387" r:id="rId21"/>
    <p:sldId id="388" r:id="rId22"/>
    <p:sldId id="389" r:id="rId23"/>
    <p:sldId id="390" r:id="rId24"/>
    <p:sldId id="3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9/30/2018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9/30/2018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9/30/2018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9/30/2018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786340" y="5257800"/>
            <a:ext cx="10284824" cy="769441"/>
          </a:xfrm>
          <a:prstGeom prst="rect">
            <a:avLst/>
          </a:prstGeom>
          <a:noFill/>
        </p:spPr>
        <p:txBody>
          <a:bodyPr wrap="square" rtlCol="0">
            <a:spAutoFit/>
          </a:bodyPr>
          <a:lstStyle/>
          <a:p>
            <a:r>
              <a:rPr lang="en-US" sz="4400" dirty="0">
                <a:solidFill>
                  <a:schemeClr val="bg1"/>
                </a:solidFill>
                <a:latin typeface="Bariol Regular" panose="02000506040000020003" pitchFamily="50" charset="0"/>
              </a:rPr>
              <a:t>Fellowship’s Foundation/ Acts 2:14-41</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298372"/>
            <a:ext cx="11364686" cy="3323987"/>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#4</a:t>
            </a:r>
            <a:endParaRPr lang="en-US" sz="4000" b="1" dirty="0">
              <a:solidFill>
                <a:schemeClr val="bg1"/>
              </a:solidFill>
              <a:latin typeface="Bariol Regular" panose="02000506040000020003" pitchFamily="50" charset="0"/>
            </a:endParaRPr>
          </a:p>
          <a:p>
            <a:r>
              <a:rPr lang="en-US" sz="4800" b="1" u="sng" dirty="0">
                <a:solidFill>
                  <a:schemeClr val="bg1"/>
                </a:solidFill>
                <a:latin typeface="Bariol Regular" panose="02000506040000020003" pitchFamily="50" charset="0"/>
              </a:rPr>
              <a:t>Corporate prayer</a:t>
            </a:r>
            <a:r>
              <a:rPr lang="en-US" sz="4800" b="1" dirty="0">
                <a:solidFill>
                  <a:schemeClr val="bg1"/>
                </a:solidFill>
                <a:latin typeface="Bariol Regular" panose="02000506040000020003" pitchFamily="50" charset="0"/>
              </a:rPr>
              <a:t> is the collective work of  those who agree to align their desires with God’s will. </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213812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Significance of Fear</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401205"/>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And fear came upon every soul: and many wonders and signs were done by the apostles..</a:t>
            </a:r>
          </a:p>
          <a:p>
            <a:endParaRPr lang="en-US" sz="3600" i="1" dirty="0">
              <a:solidFill>
                <a:schemeClr val="bg1"/>
              </a:solidFill>
              <a:latin typeface="Bariol Regular" panose="02000506040000020003" pitchFamily="50" charset="0"/>
            </a:endParaRPr>
          </a:p>
          <a:p>
            <a:pPr marL="742950" indent="-742950">
              <a:buAutoNum type="arabicParenR"/>
            </a:pPr>
            <a:r>
              <a:rPr lang="en-US" sz="3600" i="1" dirty="0">
                <a:solidFill>
                  <a:schemeClr val="bg1"/>
                </a:solidFill>
                <a:latin typeface="Bariol Regular" panose="02000506040000020003" pitchFamily="50" charset="0"/>
              </a:rPr>
              <a:t>The Table</a:t>
            </a:r>
          </a:p>
          <a:p>
            <a:pPr marL="742950" indent="-742950">
              <a:buAutoNum type="arabicParenR"/>
            </a:pPr>
            <a:r>
              <a:rPr lang="en-US" sz="3600" i="1" dirty="0">
                <a:solidFill>
                  <a:schemeClr val="bg1"/>
                </a:solidFill>
                <a:latin typeface="Bariol Regular" panose="02000506040000020003" pitchFamily="50" charset="0"/>
              </a:rPr>
              <a:t>Corporate Prayer</a:t>
            </a:r>
          </a:p>
          <a:p>
            <a:pPr marL="742950" indent="-742950">
              <a:buAutoNum type="arabicParenR"/>
            </a:pPr>
            <a:r>
              <a:rPr lang="en-US" sz="3600" i="1" dirty="0">
                <a:solidFill>
                  <a:schemeClr val="bg1"/>
                </a:solidFill>
                <a:latin typeface="Bariol Regular" panose="02000506040000020003" pitchFamily="50" charset="0"/>
              </a:rPr>
              <a:t>Fear</a:t>
            </a:r>
            <a:endParaRPr lang="en-US" sz="36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546339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298372"/>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#5</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Godly fear is the result of knowing God’s true nature</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288980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78031" y="881743"/>
            <a:ext cx="11364686" cy="5447645"/>
          </a:xfrm>
          <a:prstGeom prst="rect">
            <a:avLst/>
          </a:prstGeom>
          <a:noFill/>
        </p:spPr>
        <p:txBody>
          <a:bodyPr wrap="square" rtlCol="0">
            <a:spAutoFit/>
          </a:bodyPr>
          <a:lstStyle/>
          <a:p>
            <a:r>
              <a:rPr lang="en-US" sz="4000" i="1" dirty="0">
                <a:solidFill>
                  <a:schemeClr val="bg1"/>
                </a:solidFill>
                <a:latin typeface="Bariol Regular" panose="02000506040000020003" pitchFamily="50" charset="0"/>
              </a:rPr>
              <a:t>Job 28:28 And unto man he said, </a:t>
            </a:r>
            <a:r>
              <a:rPr lang="en-US" sz="4000" b="1" i="1" u="sng" dirty="0">
                <a:solidFill>
                  <a:schemeClr val="bg1"/>
                </a:solidFill>
                <a:latin typeface="Bariol Regular" panose="02000506040000020003" pitchFamily="50" charset="0"/>
              </a:rPr>
              <a:t>Behold</a:t>
            </a:r>
            <a:r>
              <a:rPr lang="en-US" sz="4000" i="1" dirty="0">
                <a:solidFill>
                  <a:schemeClr val="bg1"/>
                </a:solidFill>
                <a:latin typeface="Bariol Regular" panose="02000506040000020003" pitchFamily="50" charset="0"/>
              </a:rPr>
              <a:t>, the fear of the Lord, that [is] wisdom; and to depart from evil [is] understanding.</a:t>
            </a:r>
            <a:endParaRPr lang="en-US" sz="4000" dirty="0">
              <a:solidFill>
                <a:schemeClr val="bg1"/>
              </a:solidFill>
              <a:latin typeface="Bariol Regular" panose="02000506040000020003" pitchFamily="50" charset="0"/>
            </a:endParaRPr>
          </a:p>
          <a:p>
            <a:br>
              <a:rPr lang="en-US" sz="4000" dirty="0">
                <a:solidFill>
                  <a:schemeClr val="bg1"/>
                </a:solidFill>
                <a:latin typeface="Bariol Regular" panose="02000506040000020003" pitchFamily="50" charset="0"/>
              </a:rPr>
            </a:br>
            <a:r>
              <a:rPr lang="en-US" sz="4000" i="1" dirty="0">
                <a:solidFill>
                  <a:schemeClr val="bg1"/>
                </a:solidFill>
                <a:latin typeface="Bariol Regular" panose="02000506040000020003" pitchFamily="50" charset="0"/>
              </a:rPr>
              <a:t>Job 14:1 Man [that is] born of a woman [is] of few days, and full of trouble. 2 He cometh forth like a flower, and is cut down: he </a:t>
            </a:r>
            <a:r>
              <a:rPr lang="en-US" sz="4000" i="1" dirty="0" err="1">
                <a:solidFill>
                  <a:schemeClr val="bg1"/>
                </a:solidFill>
                <a:latin typeface="Bariol Regular" panose="02000506040000020003" pitchFamily="50" charset="0"/>
              </a:rPr>
              <a:t>fleeth</a:t>
            </a:r>
            <a:r>
              <a:rPr lang="en-US" sz="4000" i="1" dirty="0">
                <a:solidFill>
                  <a:schemeClr val="bg1"/>
                </a:solidFill>
                <a:latin typeface="Bariol Regular" panose="02000506040000020003" pitchFamily="50" charset="0"/>
              </a:rPr>
              <a:t> also as a shadow, and </a:t>
            </a:r>
            <a:r>
              <a:rPr lang="en-US" sz="4000" i="1" dirty="0" err="1">
                <a:solidFill>
                  <a:schemeClr val="bg1"/>
                </a:solidFill>
                <a:latin typeface="Bariol Regular" panose="02000506040000020003" pitchFamily="50" charset="0"/>
              </a:rPr>
              <a:t>continueth</a:t>
            </a:r>
            <a:r>
              <a:rPr lang="en-US" sz="4000" i="1" dirty="0">
                <a:solidFill>
                  <a:schemeClr val="bg1"/>
                </a:solidFill>
                <a:latin typeface="Bariol Regular" panose="02000506040000020003" pitchFamily="50" charset="0"/>
              </a:rPr>
              <a:t> not.</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69725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59" y="685801"/>
            <a:ext cx="11364686" cy="5940088"/>
          </a:xfrm>
          <a:prstGeom prst="rect">
            <a:avLst/>
          </a:prstGeom>
          <a:noFill/>
        </p:spPr>
        <p:txBody>
          <a:bodyPr wrap="square" rtlCol="0">
            <a:spAutoFit/>
          </a:bodyPr>
          <a:lstStyle/>
          <a:p>
            <a:r>
              <a:rPr lang="en-US" sz="3600" i="1" dirty="0" err="1">
                <a:solidFill>
                  <a:schemeClr val="bg1"/>
                </a:solidFill>
                <a:latin typeface="Bariol Regular" panose="02000506040000020003" pitchFamily="50" charset="0"/>
              </a:rPr>
              <a:t>Psa</a:t>
            </a:r>
            <a:r>
              <a:rPr lang="en-US" sz="3600" i="1" dirty="0">
                <a:solidFill>
                  <a:schemeClr val="bg1"/>
                </a:solidFill>
                <a:latin typeface="Bariol Regular" panose="02000506040000020003" pitchFamily="50" charset="0"/>
              </a:rPr>
              <a:t> 25:14 The secret of the LORD [is] with them that fear him; and he will shew them his covenant.</a:t>
            </a:r>
            <a:endParaRPr lang="en-US" sz="36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r>
              <a:rPr lang="en-US" sz="3600" i="1" dirty="0" err="1">
                <a:solidFill>
                  <a:schemeClr val="bg1"/>
                </a:solidFill>
                <a:latin typeface="Bariol Regular" panose="02000506040000020003" pitchFamily="50" charset="0"/>
              </a:rPr>
              <a:t>Psa</a:t>
            </a:r>
            <a:r>
              <a:rPr lang="en-US" sz="3600" i="1" dirty="0">
                <a:solidFill>
                  <a:schemeClr val="bg1"/>
                </a:solidFill>
                <a:latin typeface="Bariol Regular" panose="02000506040000020003" pitchFamily="50" charset="0"/>
              </a:rPr>
              <a:t> 39:5 Behold, thou hast made my days [as] an handbreadth; and mine age [is] as nothing before thee: verily every man at his best state [is] altogether vanity. Selah.</a:t>
            </a:r>
            <a:endParaRPr lang="en-US" sz="36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r>
              <a:rPr lang="en-US" sz="3600" i="1" dirty="0" err="1">
                <a:solidFill>
                  <a:schemeClr val="bg1"/>
                </a:solidFill>
                <a:latin typeface="Bariol Regular" panose="02000506040000020003" pitchFamily="50" charset="0"/>
              </a:rPr>
              <a:t>Psa</a:t>
            </a:r>
            <a:r>
              <a:rPr lang="en-US" sz="3600" i="1" dirty="0">
                <a:solidFill>
                  <a:schemeClr val="bg1"/>
                </a:solidFill>
                <a:latin typeface="Bariol Regular" panose="02000506040000020003" pitchFamily="50" charset="0"/>
              </a:rPr>
              <a:t> 33:8 Let all the earth fear the LORD: let all the inhabitants of </a:t>
            </a:r>
            <a:r>
              <a:rPr lang="en-US" sz="3600" b="1" i="1" u="sng" dirty="0">
                <a:solidFill>
                  <a:schemeClr val="bg1"/>
                </a:solidFill>
                <a:latin typeface="Bariol Regular" panose="02000506040000020003" pitchFamily="50" charset="0"/>
              </a:rPr>
              <a:t>the world stand in awe of him.</a:t>
            </a:r>
            <a:endParaRPr lang="en-US" sz="3600" dirty="0">
              <a:solidFill>
                <a:schemeClr val="bg1"/>
              </a:solidFill>
              <a:latin typeface="Bariol Regular" panose="02000506040000020003" pitchFamily="50" charset="0"/>
            </a:endParaRPr>
          </a:p>
          <a:p>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625312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Singlemindedness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6155531"/>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44 And all that believed were together, and had all things common</a:t>
            </a:r>
          </a:p>
          <a:p>
            <a:r>
              <a:rPr lang="en-US" i="1" dirty="0"/>
              <a:t>;</a:t>
            </a:r>
            <a:endParaRPr lang="en-US" sz="3600" i="1" dirty="0">
              <a:solidFill>
                <a:schemeClr val="bg1"/>
              </a:solidFill>
              <a:latin typeface="Bariol Regular" panose="02000506040000020003" pitchFamily="50" charset="0"/>
            </a:endParaRPr>
          </a:p>
          <a:p>
            <a:pPr marL="742950" indent="-742950">
              <a:buAutoNum type="arabicParenR"/>
            </a:pPr>
            <a:r>
              <a:rPr lang="en-US" sz="3600" i="1" dirty="0">
                <a:solidFill>
                  <a:schemeClr val="bg1"/>
                </a:solidFill>
                <a:latin typeface="Bariol Regular" panose="02000506040000020003" pitchFamily="50" charset="0"/>
              </a:rPr>
              <a:t>The Table</a:t>
            </a:r>
          </a:p>
          <a:p>
            <a:pPr marL="742950" indent="-742950">
              <a:buAutoNum type="arabicParenR"/>
            </a:pPr>
            <a:r>
              <a:rPr lang="en-US" sz="3600" i="1" dirty="0">
                <a:solidFill>
                  <a:schemeClr val="bg1"/>
                </a:solidFill>
                <a:latin typeface="Bariol Regular" panose="02000506040000020003" pitchFamily="50" charset="0"/>
              </a:rPr>
              <a:t>Corporate Prayer</a:t>
            </a:r>
          </a:p>
          <a:p>
            <a:pPr marL="742950" indent="-742950">
              <a:buAutoNum type="arabicParenR"/>
            </a:pPr>
            <a:r>
              <a:rPr lang="en-US" sz="3600" i="1" dirty="0">
                <a:solidFill>
                  <a:schemeClr val="bg1"/>
                </a:solidFill>
                <a:latin typeface="Bariol Regular" panose="02000506040000020003" pitchFamily="50" charset="0"/>
              </a:rPr>
              <a:t>Fear</a:t>
            </a:r>
          </a:p>
          <a:p>
            <a:pPr marL="742950" indent="-742950">
              <a:buAutoNum type="arabicParenR"/>
            </a:pPr>
            <a:r>
              <a:rPr lang="en-US" sz="3600" i="1" dirty="0">
                <a:solidFill>
                  <a:schemeClr val="bg1"/>
                </a:solidFill>
                <a:latin typeface="Bariol Regular" panose="02000506040000020003" pitchFamily="50" charset="0"/>
              </a:rPr>
              <a:t>Single-minded</a:t>
            </a:r>
          </a:p>
          <a:p>
            <a:r>
              <a:rPr lang="en-US" sz="3200" i="1" dirty="0">
                <a:solidFill>
                  <a:schemeClr val="bg1"/>
                </a:solidFill>
                <a:latin typeface="Bariol Regular" panose="02000506040000020003" pitchFamily="50" charset="0"/>
              </a:rPr>
              <a:t>1Co 1:10 Now I beseech you, brethren, by the name of our Lord Jesus Christ, that ye all speak the same thing, and [that] there be no divisions among you; but [that] ye be perfectly joined together in the same mind and in the same judgment</a:t>
            </a:r>
            <a:r>
              <a:rPr lang="en-US" sz="3200" i="1" dirty="0">
                <a:latin typeface="Bariol Regular" panose="02000506040000020003" pitchFamily="50" charset="0"/>
              </a:rPr>
              <a:t>.</a:t>
            </a:r>
            <a:endParaRPr lang="en-US" sz="32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69413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Singlemindedness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6155531"/>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44 And all that believed were together, and had all things common</a:t>
            </a:r>
          </a:p>
          <a:p>
            <a:r>
              <a:rPr lang="en-US" i="1" dirty="0"/>
              <a:t>;</a:t>
            </a:r>
            <a:endParaRPr lang="en-US" sz="3600" i="1" dirty="0">
              <a:solidFill>
                <a:schemeClr val="bg1"/>
              </a:solidFill>
              <a:latin typeface="Bariol Regular" panose="02000506040000020003" pitchFamily="50" charset="0"/>
            </a:endParaRPr>
          </a:p>
          <a:p>
            <a:pPr marL="742950" indent="-742950">
              <a:buAutoNum type="arabicParenR"/>
            </a:pPr>
            <a:r>
              <a:rPr lang="en-US" sz="3600" i="1" dirty="0">
                <a:solidFill>
                  <a:schemeClr val="bg1"/>
                </a:solidFill>
                <a:latin typeface="Bariol Regular" panose="02000506040000020003" pitchFamily="50" charset="0"/>
              </a:rPr>
              <a:t>The Table</a:t>
            </a:r>
          </a:p>
          <a:p>
            <a:pPr marL="742950" indent="-742950">
              <a:buAutoNum type="arabicParenR"/>
            </a:pPr>
            <a:r>
              <a:rPr lang="en-US" sz="3600" i="1" dirty="0">
                <a:solidFill>
                  <a:schemeClr val="bg1"/>
                </a:solidFill>
                <a:latin typeface="Bariol Regular" panose="02000506040000020003" pitchFamily="50" charset="0"/>
              </a:rPr>
              <a:t>Corporate Prayer</a:t>
            </a:r>
          </a:p>
          <a:p>
            <a:pPr marL="742950" indent="-742950">
              <a:buAutoNum type="arabicParenR"/>
            </a:pPr>
            <a:r>
              <a:rPr lang="en-US" sz="3600" i="1" dirty="0">
                <a:solidFill>
                  <a:schemeClr val="bg1"/>
                </a:solidFill>
                <a:latin typeface="Bariol Regular" panose="02000506040000020003" pitchFamily="50" charset="0"/>
              </a:rPr>
              <a:t>Fear</a:t>
            </a:r>
          </a:p>
          <a:p>
            <a:pPr marL="742950" indent="-742950">
              <a:buAutoNum type="arabicParenR"/>
            </a:pPr>
            <a:r>
              <a:rPr lang="en-US" sz="3600" i="1" dirty="0">
                <a:solidFill>
                  <a:schemeClr val="bg1"/>
                </a:solidFill>
                <a:latin typeface="Bariol Regular" panose="02000506040000020003" pitchFamily="50" charset="0"/>
              </a:rPr>
              <a:t>Single-minded</a:t>
            </a:r>
          </a:p>
          <a:p>
            <a:r>
              <a:rPr lang="en-US" sz="3200" i="1" dirty="0">
                <a:solidFill>
                  <a:schemeClr val="bg1"/>
                </a:solidFill>
                <a:latin typeface="Bariol Regular" panose="02000506040000020003" pitchFamily="50" charset="0"/>
              </a:rPr>
              <a:t>1Co 1:10 Now I beseech you, brethren, by the name of our Lord Jesus Christ, that ye all speak the same thing, and [that] there be no divisions among you; but [that] ye be perfectly joined together in the same mind and in the same judgment</a:t>
            </a:r>
            <a:r>
              <a:rPr lang="en-US" sz="3200" i="1" dirty="0">
                <a:latin typeface="Bariol Regular" panose="02000506040000020003" pitchFamily="50" charset="0"/>
              </a:rPr>
              <a:t>.</a:t>
            </a:r>
            <a:endParaRPr lang="en-US" sz="32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946307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298372"/>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#6</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A united church glorifies God and </a:t>
            </a:r>
          </a:p>
          <a:p>
            <a:r>
              <a:rPr lang="en-US" sz="4800" b="1" dirty="0">
                <a:solidFill>
                  <a:schemeClr val="bg1"/>
                </a:solidFill>
                <a:latin typeface="Bariol Regular" panose="02000506040000020003" pitchFamily="50" charset="0"/>
              </a:rPr>
              <a:t>invites his blessing</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606501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Singlemindedness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5601533"/>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44 And all that believed were together, and had all things common</a:t>
            </a:r>
          </a:p>
          <a:p>
            <a:r>
              <a:rPr lang="en-US" i="1" dirty="0"/>
              <a:t>;</a:t>
            </a:r>
            <a:endParaRPr lang="en-US" sz="3600" i="1" dirty="0">
              <a:solidFill>
                <a:schemeClr val="bg1"/>
              </a:solidFill>
              <a:latin typeface="Bariol Regular" panose="02000506040000020003" pitchFamily="50" charset="0"/>
            </a:endParaRPr>
          </a:p>
          <a:p>
            <a:pPr marL="742950" indent="-742950">
              <a:buAutoNum type="arabicParenR"/>
            </a:pPr>
            <a:r>
              <a:rPr lang="en-US" sz="3600" i="1" dirty="0">
                <a:solidFill>
                  <a:schemeClr val="bg1"/>
                </a:solidFill>
                <a:latin typeface="Bariol Regular" panose="02000506040000020003" pitchFamily="50" charset="0"/>
              </a:rPr>
              <a:t>The Table</a:t>
            </a:r>
          </a:p>
          <a:p>
            <a:pPr marL="742950" indent="-742950">
              <a:buAutoNum type="arabicParenR"/>
            </a:pPr>
            <a:r>
              <a:rPr lang="en-US" sz="3600" i="1" dirty="0">
                <a:solidFill>
                  <a:schemeClr val="bg1"/>
                </a:solidFill>
                <a:latin typeface="Bariol Regular" panose="02000506040000020003" pitchFamily="50" charset="0"/>
              </a:rPr>
              <a:t>Corporate Prayer</a:t>
            </a:r>
          </a:p>
          <a:p>
            <a:pPr marL="742950" indent="-742950">
              <a:buAutoNum type="arabicParenR"/>
            </a:pPr>
            <a:r>
              <a:rPr lang="en-US" sz="3600" i="1" dirty="0">
                <a:solidFill>
                  <a:schemeClr val="bg1"/>
                </a:solidFill>
                <a:latin typeface="Bariol Regular" panose="02000506040000020003" pitchFamily="50" charset="0"/>
              </a:rPr>
              <a:t>Fear</a:t>
            </a:r>
          </a:p>
          <a:p>
            <a:pPr marL="742950" indent="-742950">
              <a:buAutoNum type="arabicParenR"/>
            </a:pPr>
            <a:r>
              <a:rPr lang="en-US" sz="3600" i="1" dirty="0">
                <a:solidFill>
                  <a:schemeClr val="bg1"/>
                </a:solidFill>
                <a:latin typeface="Bariol Regular" panose="02000506040000020003" pitchFamily="50" charset="0"/>
              </a:rPr>
              <a:t>Single-minded</a:t>
            </a:r>
          </a:p>
          <a:p>
            <a:r>
              <a:rPr lang="en-US" sz="3200" i="1" dirty="0">
                <a:solidFill>
                  <a:schemeClr val="bg1"/>
                </a:solidFill>
                <a:latin typeface="Bariol Regular" panose="02000506040000020003" pitchFamily="50" charset="0"/>
              </a:rPr>
              <a:t>Rom 15:5 Now the God of patience and consolation grant you to be likeminded one toward another according to Christ Jesus: 6 </a:t>
            </a:r>
            <a:r>
              <a:rPr lang="en-US" sz="3200" i="1" u="sng" dirty="0">
                <a:solidFill>
                  <a:schemeClr val="bg1"/>
                </a:solidFill>
                <a:latin typeface="Bariol Regular" panose="02000506040000020003" pitchFamily="50" charset="0"/>
              </a:rPr>
              <a:t>That ye may with one mind [and] one mouth glorify God</a:t>
            </a:r>
            <a:r>
              <a:rPr lang="en-US" sz="3200" i="1" dirty="0">
                <a:solidFill>
                  <a:schemeClr val="bg1"/>
                </a:solidFill>
                <a:latin typeface="Bariol Regular" panose="02000506040000020003" pitchFamily="50" charset="0"/>
              </a:rPr>
              <a:t>, even the Father of our Lord Jesus Christ.</a:t>
            </a:r>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288754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Sacrificial</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5078313"/>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45 And sold their possessions and goods, and parted them to all [men], as every man had need;</a:t>
            </a:r>
          </a:p>
          <a:p>
            <a:endParaRPr lang="en-US" sz="3600" i="1" dirty="0">
              <a:solidFill>
                <a:schemeClr val="bg1"/>
              </a:solidFill>
              <a:latin typeface="Bariol Regular" panose="02000506040000020003" pitchFamily="50" charset="0"/>
            </a:endParaRPr>
          </a:p>
          <a:p>
            <a:pPr marL="742950" indent="-742950">
              <a:buAutoNum type="arabicParenR"/>
            </a:pPr>
            <a:r>
              <a:rPr lang="en-US" sz="3600" i="1" dirty="0">
                <a:solidFill>
                  <a:schemeClr val="bg1"/>
                </a:solidFill>
                <a:latin typeface="Bariol Regular" panose="02000506040000020003" pitchFamily="50" charset="0"/>
              </a:rPr>
              <a:t>The Table</a:t>
            </a:r>
          </a:p>
          <a:p>
            <a:pPr marL="742950" indent="-742950">
              <a:buAutoNum type="arabicParenR"/>
            </a:pPr>
            <a:r>
              <a:rPr lang="en-US" sz="3600" i="1" dirty="0">
                <a:solidFill>
                  <a:schemeClr val="bg1"/>
                </a:solidFill>
                <a:latin typeface="Bariol Regular" panose="02000506040000020003" pitchFamily="50" charset="0"/>
              </a:rPr>
              <a:t>Corporate Prayer</a:t>
            </a:r>
          </a:p>
          <a:p>
            <a:pPr marL="742950" indent="-742950">
              <a:buAutoNum type="arabicParenR"/>
            </a:pPr>
            <a:r>
              <a:rPr lang="en-US" sz="3600" i="1" dirty="0">
                <a:solidFill>
                  <a:schemeClr val="bg1"/>
                </a:solidFill>
                <a:latin typeface="Bariol Regular" panose="02000506040000020003" pitchFamily="50" charset="0"/>
              </a:rPr>
              <a:t>Fear</a:t>
            </a:r>
          </a:p>
          <a:p>
            <a:pPr marL="742950" indent="-742950">
              <a:buAutoNum type="arabicParenR"/>
            </a:pPr>
            <a:r>
              <a:rPr lang="en-US" sz="3600" i="1" dirty="0">
                <a:solidFill>
                  <a:schemeClr val="bg1"/>
                </a:solidFill>
                <a:latin typeface="Bariol Regular" panose="02000506040000020003" pitchFamily="50" charset="0"/>
              </a:rPr>
              <a:t>Single-minded</a:t>
            </a:r>
          </a:p>
          <a:p>
            <a:pPr marL="742950" indent="-742950">
              <a:buAutoNum type="arabicParenR"/>
            </a:pPr>
            <a:r>
              <a:rPr lang="en-US" sz="3600" i="1" dirty="0">
                <a:solidFill>
                  <a:schemeClr val="bg1"/>
                </a:solidFill>
                <a:latin typeface="Bariol Regular" panose="02000506040000020003" pitchFamily="50" charset="0"/>
              </a:rPr>
              <a:t>Sacrificial</a:t>
            </a:r>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191318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Begin with doctrine</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1508105"/>
          </a:xfrm>
          <a:prstGeom prst="rect">
            <a:avLst/>
          </a:prstGeom>
          <a:noFill/>
        </p:spPr>
        <p:txBody>
          <a:bodyPr wrap="square" rtlCol="0">
            <a:spAutoFit/>
          </a:bodyPr>
          <a:lstStyle/>
          <a:p>
            <a:r>
              <a:rPr lang="en-US" sz="3200" i="1" dirty="0">
                <a:solidFill>
                  <a:schemeClr val="bg1"/>
                </a:solidFill>
              </a:rPr>
              <a:t>42 And they continued </a:t>
            </a:r>
            <a:r>
              <a:rPr lang="en-US" sz="3200" i="1" dirty="0" err="1">
                <a:solidFill>
                  <a:schemeClr val="bg1"/>
                </a:solidFill>
              </a:rPr>
              <a:t>stedfastly</a:t>
            </a:r>
            <a:r>
              <a:rPr lang="en-US" sz="3200" i="1" dirty="0">
                <a:solidFill>
                  <a:schemeClr val="bg1"/>
                </a:solidFill>
              </a:rPr>
              <a:t> in the apostles' doctrine</a:t>
            </a:r>
            <a:endParaRPr lang="en-US" sz="3200" dirty="0">
              <a:solidFill>
                <a:schemeClr val="bg1"/>
              </a:solidFill>
            </a:endParaRPr>
          </a:p>
          <a:p>
            <a:br>
              <a:rPr lang="en-US" sz="2800" dirty="0"/>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86025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Example of Macedonia</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5386090"/>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2Co 8:1 Moreover, brethren, we do you to wit of the grace of God bestowed on the churches of Macedonia; 2 How that in a great trial of affliction the abundance of their joy and their deep poverty abounded unto the riches of their liberality. 3 For to [their] power, I bear record, yea, and beyond [their] power [they were] willing of themselves; 4 </a:t>
            </a:r>
            <a:r>
              <a:rPr lang="en-US" sz="2800" i="1" u="sng" dirty="0">
                <a:solidFill>
                  <a:schemeClr val="bg1"/>
                </a:solidFill>
                <a:latin typeface="Bariol Regular" panose="02000506040000020003" pitchFamily="50" charset="0"/>
              </a:rPr>
              <a:t>Praying us with much </a:t>
            </a:r>
            <a:r>
              <a:rPr lang="en-US" sz="2800" i="1" u="sng" dirty="0" err="1">
                <a:solidFill>
                  <a:schemeClr val="bg1"/>
                </a:solidFill>
                <a:latin typeface="Bariol Regular" panose="02000506040000020003" pitchFamily="50" charset="0"/>
              </a:rPr>
              <a:t>intreaty</a:t>
            </a:r>
            <a:r>
              <a:rPr lang="en-US" sz="2800" i="1" u="sng" dirty="0">
                <a:solidFill>
                  <a:schemeClr val="bg1"/>
                </a:solidFill>
                <a:latin typeface="Bariol Regular" panose="02000506040000020003" pitchFamily="50" charset="0"/>
              </a:rPr>
              <a:t> that we would receive the gift, and [take upon us] the fellowship of the ministering to the saints. 5 And [this they did], not as we hoped, but first gave their own selves to the Lord, and unto us by the will of God.</a:t>
            </a:r>
            <a:r>
              <a:rPr lang="en-US" sz="2800" i="1" dirty="0">
                <a:solidFill>
                  <a:schemeClr val="bg1"/>
                </a:solidFill>
                <a:latin typeface="Bariol Regular" panose="02000506040000020003" pitchFamily="50" charset="0"/>
              </a:rPr>
              <a:t> 6 Insomuch that we desired Titus, that as he had begun, so he would also finish in you the same grace also. 7 Therefore, as ye abound in every [thing, in] faith, and utterance, and knowledge, and [in] all diligence, and [in] your love to us, [see] that ye abound in this grace also.</a:t>
            </a:r>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519531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15686" y="1841528"/>
            <a:ext cx="11560628" cy="3416320"/>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2Co 9:6 But this [I say], He which </a:t>
            </a:r>
            <a:r>
              <a:rPr lang="en-US" sz="3600" i="1" dirty="0" err="1">
                <a:solidFill>
                  <a:schemeClr val="bg1"/>
                </a:solidFill>
                <a:latin typeface="Bariol Regular" panose="02000506040000020003" pitchFamily="50" charset="0"/>
              </a:rPr>
              <a:t>soweth</a:t>
            </a:r>
            <a:r>
              <a:rPr lang="en-US" sz="3600" i="1" dirty="0">
                <a:solidFill>
                  <a:schemeClr val="bg1"/>
                </a:solidFill>
                <a:latin typeface="Bariol Regular" panose="02000506040000020003" pitchFamily="50" charset="0"/>
              </a:rPr>
              <a:t> sparingly shall reap also sparingly; and he which </a:t>
            </a:r>
            <a:r>
              <a:rPr lang="en-US" sz="3600" i="1" dirty="0" err="1">
                <a:solidFill>
                  <a:schemeClr val="bg1"/>
                </a:solidFill>
                <a:latin typeface="Bariol Regular" panose="02000506040000020003" pitchFamily="50" charset="0"/>
              </a:rPr>
              <a:t>soweth</a:t>
            </a:r>
            <a:r>
              <a:rPr lang="en-US" sz="3600" i="1" dirty="0">
                <a:solidFill>
                  <a:schemeClr val="bg1"/>
                </a:solidFill>
                <a:latin typeface="Bariol Regular" panose="02000506040000020003" pitchFamily="50" charset="0"/>
              </a:rPr>
              <a:t> bountifully shall reap also bountifully. 7 Every man according as he </a:t>
            </a:r>
            <a:r>
              <a:rPr lang="en-US" sz="3600" i="1" dirty="0" err="1">
                <a:solidFill>
                  <a:schemeClr val="bg1"/>
                </a:solidFill>
                <a:latin typeface="Bariol Regular" panose="02000506040000020003" pitchFamily="50" charset="0"/>
              </a:rPr>
              <a:t>purposeth</a:t>
            </a:r>
            <a:r>
              <a:rPr lang="en-US" sz="3600" i="1" dirty="0">
                <a:solidFill>
                  <a:schemeClr val="bg1"/>
                </a:solidFill>
                <a:latin typeface="Bariol Regular" panose="02000506040000020003" pitchFamily="50" charset="0"/>
              </a:rPr>
              <a:t> in his heart, [so let him give]; not grudgingly, or of necessity: for God </a:t>
            </a:r>
            <a:r>
              <a:rPr lang="en-US" sz="3600" i="1" dirty="0" err="1">
                <a:solidFill>
                  <a:schemeClr val="bg1"/>
                </a:solidFill>
                <a:latin typeface="Bariol Regular" panose="02000506040000020003" pitchFamily="50" charset="0"/>
              </a:rPr>
              <a:t>loveth</a:t>
            </a:r>
            <a:r>
              <a:rPr lang="en-US" sz="3600" i="1" dirty="0">
                <a:solidFill>
                  <a:schemeClr val="bg1"/>
                </a:solidFill>
                <a:latin typeface="Bariol Regular" panose="02000506040000020003" pitchFamily="50" charset="0"/>
              </a:rPr>
              <a:t> a cheerful giver.</a:t>
            </a:r>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58406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#7</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Christian liberated to give honors God, builds the brethren and strengthens the work</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4753363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15686" y="1841528"/>
            <a:ext cx="11560628" cy="5078313"/>
          </a:xfrm>
          <a:prstGeom prst="rect">
            <a:avLst/>
          </a:prstGeom>
          <a:noFill/>
        </p:spPr>
        <p:txBody>
          <a:bodyPr wrap="square" rtlCol="0">
            <a:spAutoFit/>
          </a:bodyPr>
          <a:lstStyle/>
          <a:p>
            <a:r>
              <a:rPr lang="en-US" sz="3600" b="1" u="sng" dirty="0">
                <a:solidFill>
                  <a:schemeClr val="bg1"/>
                </a:solidFill>
                <a:latin typeface="Bariol Regular" panose="02000506040000020003" pitchFamily="50" charset="0"/>
              </a:rPr>
              <a:t>This was a church God could use...</a:t>
            </a:r>
            <a:endParaRPr lang="en-US" sz="3600" u="sng" dirty="0">
              <a:solidFill>
                <a:schemeClr val="bg1"/>
              </a:solidFill>
              <a:latin typeface="Bariol Regular" panose="02000506040000020003" pitchFamily="50" charset="0"/>
            </a:endParaRPr>
          </a:p>
          <a:p>
            <a:r>
              <a:rPr lang="en-US" sz="3600" i="1" dirty="0">
                <a:solidFill>
                  <a:schemeClr val="bg1"/>
                </a:solidFill>
                <a:latin typeface="Bariol Regular" panose="02000506040000020003" pitchFamily="50" charset="0"/>
              </a:rPr>
              <a:t>Acts 2:46 And they, continuing daily with one accord in the temple, and breaking bread from house to house, did eat their meat with gladness and singleness of heart, 47 Praising God, and having </a:t>
            </a:r>
            <a:r>
              <a:rPr lang="en-US" sz="3600" i="1" dirty="0" err="1">
                <a:solidFill>
                  <a:schemeClr val="bg1"/>
                </a:solidFill>
                <a:latin typeface="Bariol Regular" panose="02000506040000020003" pitchFamily="50" charset="0"/>
              </a:rPr>
              <a:t>favour</a:t>
            </a:r>
            <a:r>
              <a:rPr lang="en-US" sz="3600" i="1" dirty="0">
                <a:solidFill>
                  <a:schemeClr val="bg1"/>
                </a:solidFill>
                <a:latin typeface="Bariol Regular" panose="02000506040000020003" pitchFamily="50" charset="0"/>
              </a:rPr>
              <a:t> with all the people. And the Lord added to the church daily such as should be saved.</a:t>
            </a:r>
            <a:endParaRPr lang="en-US" sz="3600" dirty="0">
              <a:solidFill>
                <a:schemeClr val="bg1"/>
              </a:solidFill>
              <a:latin typeface="Bariol Regular" panose="02000506040000020003" pitchFamily="50" charset="0"/>
            </a:endParaRPr>
          </a:p>
          <a:p>
            <a:br>
              <a:rPr lang="en-US" sz="3600" dirty="0"/>
            </a:br>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352774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48344" y="2657957"/>
            <a:ext cx="11560628" cy="2677656"/>
          </a:xfrm>
          <a:prstGeom prst="rect">
            <a:avLst/>
          </a:prstGeom>
          <a:noFill/>
        </p:spPr>
        <p:txBody>
          <a:bodyPr wrap="square" rtlCol="0">
            <a:spAutoFit/>
          </a:bodyPr>
          <a:lstStyle/>
          <a:p>
            <a:r>
              <a:rPr lang="en-US" sz="4800" b="1" dirty="0">
                <a:solidFill>
                  <a:schemeClr val="bg1"/>
                </a:solidFill>
                <a:latin typeface="Bariol Regular" panose="02000506040000020003" pitchFamily="50" charset="0"/>
              </a:rPr>
              <a:t>How do the decisions we make individually hinder the unity and strength of our church?</a:t>
            </a:r>
            <a:br>
              <a:rPr lang="en-US" sz="3600" dirty="0"/>
            </a:br>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376566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Begin with doctrine</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955203"/>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42 And they continued </a:t>
            </a:r>
            <a:r>
              <a:rPr lang="en-US" sz="3200" i="1" dirty="0" err="1">
                <a:solidFill>
                  <a:schemeClr val="bg1"/>
                </a:solidFill>
                <a:latin typeface="Bariol Regular" panose="02000506040000020003" pitchFamily="50" charset="0"/>
              </a:rPr>
              <a:t>stedfastly</a:t>
            </a:r>
            <a:r>
              <a:rPr lang="en-US" sz="3200" i="1" dirty="0">
                <a:solidFill>
                  <a:schemeClr val="bg1"/>
                </a:solidFill>
                <a:latin typeface="Bariol Regular" panose="02000506040000020003" pitchFamily="50" charset="0"/>
              </a:rPr>
              <a:t> in the apostles' doctrine</a:t>
            </a:r>
          </a:p>
          <a:p>
            <a:endParaRPr lang="en-US" sz="3200" i="1" dirty="0">
              <a:solidFill>
                <a:schemeClr val="bg1"/>
              </a:solidFill>
              <a:latin typeface="Bariol Regular" panose="02000506040000020003" pitchFamily="50" charset="0"/>
            </a:endParaRPr>
          </a:p>
          <a:p>
            <a:r>
              <a:rPr lang="en-US" sz="3200" i="1" u="sng" dirty="0">
                <a:solidFill>
                  <a:schemeClr val="bg1"/>
                </a:solidFill>
                <a:latin typeface="Bariol Regular" panose="02000506040000020003" pitchFamily="50" charset="0"/>
              </a:rPr>
              <a:t>Spreading doctrine was the goal…</a:t>
            </a:r>
          </a:p>
          <a:p>
            <a:r>
              <a:rPr lang="en-US" sz="3200" i="1" dirty="0">
                <a:solidFill>
                  <a:schemeClr val="bg1"/>
                </a:solidFill>
                <a:latin typeface="Bariol Regular" panose="02000506040000020003" pitchFamily="50" charset="0"/>
              </a:rPr>
              <a:t>Act 5:27 And when they had brought them, they set [them] before the council: and the high priest asked them, 28 Saying, Did not we </a:t>
            </a:r>
            <a:r>
              <a:rPr lang="en-US" sz="3200" i="1" dirty="0" err="1">
                <a:solidFill>
                  <a:schemeClr val="bg1"/>
                </a:solidFill>
                <a:latin typeface="Bariol Regular" panose="02000506040000020003" pitchFamily="50" charset="0"/>
              </a:rPr>
              <a:t>straitly</a:t>
            </a:r>
            <a:r>
              <a:rPr lang="en-US" sz="3200" i="1" dirty="0">
                <a:solidFill>
                  <a:schemeClr val="bg1"/>
                </a:solidFill>
                <a:latin typeface="Bariol Regular" panose="02000506040000020003" pitchFamily="50" charset="0"/>
              </a:rPr>
              <a:t> command you that ye should not teach in this name? and, behold, ye have filled Jerusalem with your doctrine, and intend to bring this man's blood upon us.</a:t>
            </a:r>
            <a:endParaRPr lang="en-US" sz="3200" dirty="0">
              <a:solidFill>
                <a:schemeClr val="bg1"/>
              </a:solidFill>
              <a:latin typeface="Bariol Regular" panose="02000506040000020003" pitchFamily="50" charset="0"/>
            </a:endParaRPr>
          </a:p>
          <a:p>
            <a:br>
              <a:rPr lang="en-US" sz="2800" dirty="0"/>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132365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There is an attack on doctrine</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524315"/>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2Pe 2:1 But there were false prophets also among the people, even as there shall be false teachers among you, who </a:t>
            </a:r>
            <a:r>
              <a:rPr lang="en-US" sz="3200" i="1" dirty="0" err="1">
                <a:solidFill>
                  <a:schemeClr val="bg1"/>
                </a:solidFill>
                <a:latin typeface="Bariol Regular" panose="02000506040000020003" pitchFamily="50" charset="0"/>
              </a:rPr>
              <a:t>privily</a:t>
            </a:r>
            <a:r>
              <a:rPr lang="en-US" sz="3200" i="1" dirty="0">
                <a:solidFill>
                  <a:schemeClr val="bg1"/>
                </a:solidFill>
                <a:latin typeface="Bariol Regular" panose="02000506040000020003" pitchFamily="50" charset="0"/>
              </a:rPr>
              <a:t> shall bring in damnable heresies, even denying the Lord that bought them, and bring upon themselves swift destruction. 2 And many shall follow their pernicious ways; by reason of whom the way of truth shall be evil spoken of. 3 And through covetousness shall they with feigned words make merchandise of you: whose judgment now of a long time </a:t>
            </a:r>
            <a:r>
              <a:rPr lang="en-US" sz="3200" i="1" dirty="0" err="1">
                <a:solidFill>
                  <a:schemeClr val="bg1"/>
                </a:solidFill>
                <a:latin typeface="Bariol Regular" panose="02000506040000020003" pitchFamily="50" charset="0"/>
              </a:rPr>
              <a:t>lingereth</a:t>
            </a:r>
            <a:r>
              <a:rPr lang="en-US" sz="3200" i="1" dirty="0">
                <a:solidFill>
                  <a:schemeClr val="bg1"/>
                </a:solidFill>
                <a:latin typeface="Bariol Regular" panose="02000506040000020003" pitchFamily="50" charset="0"/>
              </a:rPr>
              <a:t> not, and their damnation </a:t>
            </a:r>
            <a:r>
              <a:rPr lang="en-US" sz="3200" i="1" dirty="0" err="1">
                <a:solidFill>
                  <a:schemeClr val="bg1"/>
                </a:solidFill>
                <a:latin typeface="Bariol Regular" panose="02000506040000020003" pitchFamily="50" charset="0"/>
              </a:rPr>
              <a:t>slumbereth</a:t>
            </a:r>
            <a:r>
              <a:rPr lang="en-US" sz="3200" i="1" dirty="0">
                <a:solidFill>
                  <a:schemeClr val="bg1"/>
                </a:solidFill>
                <a:latin typeface="Bariol Regular" panose="02000506040000020003" pitchFamily="50" charset="0"/>
              </a:rPr>
              <a:t> not.</a:t>
            </a:r>
            <a:br>
              <a:rPr lang="en-US" sz="2800" dirty="0"/>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280140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#1</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Doctrine is the test of experience, experience is not the test of doctrine</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56167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#2</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A unified and purposed church is </a:t>
            </a:r>
          </a:p>
          <a:p>
            <a:r>
              <a:rPr lang="en-US" sz="4800" b="1" dirty="0">
                <a:solidFill>
                  <a:schemeClr val="bg1"/>
                </a:solidFill>
                <a:latin typeface="Bariol Regular" panose="02000506040000020003" pitchFamily="50" charset="0"/>
              </a:rPr>
              <a:t>founded on the authority of God’s word</a:t>
            </a:r>
            <a:r>
              <a:rPr lang="en-US" b="1" dirty="0"/>
              <a:t>.</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718293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Ingredients of Fellowship</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308324"/>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and fellowship, and in breaking of bread, and in prayers.</a:t>
            </a:r>
          </a:p>
          <a:p>
            <a:endParaRPr lang="en-US" sz="3600" i="1" dirty="0">
              <a:solidFill>
                <a:schemeClr val="bg1"/>
              </a:solidFill>
              <a:latin typeface="Bariol Regular" panose="02000506040000020003" pitchFamily="50" charset="0"/>
            </a:endParaRPr>
          </a:p>
          <a:p>
            <a:pPr marL="742950" indent="-742950">
              <a:buAutoNum type="arabicParenR"/>
            </a:pPr>
            <a:r>
              <a:rPr lang="en-US" sz="3600" i="1" dirty="0">
                <a:solidFill>
                  <a:schemeClr val="bg1"/>
                </a:solidFill>
                <a:latin typeface="Bariol Regular" panose="02000506040000020003" pitchFamily="50" charset="0"/>
              </a:rPr>
              <a:t>The Table</a:t>
            </a:r>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893195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#3</a:t>
            </a:r>
            <a:endParaRPr lang="en-US" sz="4000" b="1" dirty="0">
              <a:solidFill>
                <a:schemeClr val="bg1"/>
              </a:solidFill>
              <a:latin typeface="Bariol Regular" panose="02000506040000020003" pitchFamily="50" charset="0"/>
            </a:endParaRPr>
          </a:p>
          <a:p>
            <a:r>
              <a:rPr lang="en-US" sz="4800" b="1" u="sng" dirty="0">
                <a:solidFill>
                  <a:schemeClr val="bg1"/>
                </a:solidFill>
                <a:latin typeface="Bariol Regular" panose="02000506040000020003" pitchFamily="50" charset="0"/>
              </a:rPr>
              <a:t>The table </a:t>
            </a:r>
            <a:r>
              <a:rPr lang="en-US" sz="4800" b="1" dirty="0">
                <a:solidFill>
                  <a:schemeClr val="bg1"/>
                </a:solidFill>
                <a:latin typeface="Bariol Regular" panose="02000506040000020003" pitchFamily="50" charset="0"/>
              </a:rPr>
              <a:t>is a catalyst to facilitate true and meaningful fellowship</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6592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Ingredients of Fellowship</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3416320"/>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and fellowship, and in breaking of bread, and in prayers.</a:t>
            </a:r>
          </a:p>
          <a:p>
            <a:endParaRPr lang="en-US" sz="3600" i="1" dirty="0">
              <a:solidFill>
                <a:schemeClr val="bg1"/>
              </a:solidFill>
              <a:latin typeface="Bariol Regular" panose="02000506040000020003" pitchFamily="50" charset="0"/>
            </a:endParaRPr>
          </a:p>
          <a:p>
            <a:pPr marL="742950" indent="-742950">
              <a:buAutoNum type="arabicParenR"/>
            </a:pPr>
            <a:r>
              <a:rPr lang="en-US" sz="3600" i="1" dirty="0">
                <a:solidFill>
                  <a:schemeClr val="bg1"/>
                </a:solidFill>
                <a:latin typeface="Bariol Regular" panose="02000506040000020003" pitchFamily="50" charset="0"/>
              </a:rPr>
              <a:t>The Table</a:t>
            </a:r>
          </a:p>
          <a:p>
            <a:pPr marL="742950" indent="-742950">
              <a:buAutoNum type="arabicParenR"/>
            </a:pPr>
            <a:r>
              <a:rPr lang="en-US" sz="3600" i="1" dirty="0">
                <a:solidFill>
                  <a:schemeClr val="bg1"/>
                </a:solidFill>
                <a:latin typeface="Bariol Regular" panose="02000506040000020003" pitchFamily="50" charset="0"/>
              </a:rPr>
              <a:t>Corporate Prayer</a:t>
            </a:r>
            <a:endParaRPr lang="en-US" sz="36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21934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1041</Words>
  <Application>Microsoft Office PowerPoint</Application>
  <PresentationFormat>Widescreen</PresentationFormat>
  <Paragraphs>92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38</cp:revision>
  <dcterms:created xsi:type="dcterms:W3CDTF">2018-07-22T12:07:55Z</dcterms:created>
  <dcterms:modified xsi:type="dcterms:W3CDTF">2018-09-30T15:02:00Z</dcterms:modified>
</cp:coreProperties>
</file>