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13" r:id="rId3"/>
    <p:sldId id="372" r:id="rId4"/>
    <p:sldId id="370" r:id="rId5"/>
    <p:sldId id="373" r:id="rId6"/>
    <p:sldId id="374" r:id="rId7"/>
    <p:sldId id="375" r:id="rId8"/>
    <p:sldId id="376" r:id="rId9"/>
    <p:sldId id="377" r:id="rId10"/>
    <p:sldId id="378" r:id="rId11"/>
    <p:sldId id="379" r:id="rId12"/>
    <p:sldId id="380" r:id="rId13"/>
    <p:sldId id="381" r:id="rId14"/>
    <p:sldId id="382" r:id="rId15"/>
    <p:sldId id="383" r:id="rId16"/>
    <p:sldId id="384" r:id="rId17"/>
    <p:sldId id="385" r:id="rId18"/>
    <p:sldId id="386"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6" d="100"/>
          <a:sy n="76" d="100"/>
        </p:scale>
        <p:origin x="540"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A5DE1E5-272C-4465-A725-B81C72E45FF9}" type="datetimeFigureOut">
              <a:rPr lang="en-US" smtClean="0"/>
              <a:t>10/14/2018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9779449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5DE1E5-272C-4465-A725-B81C72E45FF9}" type="datetimeFigureOut">
              <a:rPr lang="en-US" smtClean="0"/>
              <a:t>10/14/2018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13201139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5DE1E5-272C-4465-A725-B81C72E45FF9}" type="datetimeFigureOut">
              <a:rPr lang="en-US" smtClean="0"/>
              <a:t>10/14/2018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20172955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5DE1E5-272C-4465-A725-B81C72E45FF9}" type="datetimeFigureOut">
              <a:rPr lang="en-US" smtClean="0"/>
              <a:t>10/14/2018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9087878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A5DE1E5-272C-4465-A725-B81C72E45FF9}" type="datetimeFigureOut">
              <a:rPr lang="en-US" smtClean="0"/>
              <a:t>10/14/2018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32344411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A5DE1E5-272C-4465-A725-B81C72E45FF9}" type="datetimeFigureOut">
              <a:rPr lang="en-US" smtClean="0"/>
              <a:t>10/14/2018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1120847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A5DE1E5-272C-4465-A725-B81C72E45FF9}" type="datetimeFigureOut">
              <a:rPr lang="en-US" smtClean="0"/>
              <a:t>10/14/2018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22163805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A5DE1E5-272C-4465-A725-B81C72E45FF9}" type="datetimeFigureOut">
              <a:rPr lang="en-US" smtClean="0"/>
              <a:t>10/14/2018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1911787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5DE1E5-272C-4465-A725-B81C72E45FF9}" type="datetimeFigureOut">
              <a:rPr lang="en-US" smtClean="0"/>
              <a:t>10/14/2018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1721891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A5DE1E5-272C-4465-A725-B81C72E45FF9}" type="datetimeFigureOut">
              <a:rPr lang="en-US" smtClean="0"/>
              <a:t>10/14/2018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33655560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A5DE1E5-272C-4465-A725-B81C72E45FF9}" type="datetimeFigureOut">
              <a:rPr lang="en-US" smtClean="0"/>
              <a:t>10/14/2018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4005196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5DE1E5-272C-4465-A725-B81C72E45FF9}" type="datetimeFigureOut">
              <a:rPr lang="en-US" smtClean="0"/>
              <a:t>10/14/2018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436670-09DA-47E5-B575-F1959593FC8B}" type="slidenum">
              <a:rPr lang="en-US" smtClean="0"/>
              <a:t>‹#›</a:t>
            </a:fld>
            <a:endParaRPr lang="en-US"/>
          </a:p>
        </p:txBody>
      </p:sp>
    </p:spTree>
    <p:extLst>
      <p:ext uri="{BB962C8B-B14F-4D97-AF65-F5344CB8AC3E}">
        <p14:creationId xmlns:p14="http://schemas.microsoft.com/office/powerpoint/2010/main" val="24018664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TextBox 4"/>
          <p:cNvSpPr txBox="1"/>
          <p:nvPr/>
        </p:nvSpPr>
        <p:spPr>
          <a:xfrm>
            <a:off x="1786340" y="5257800"/>
            <a:ext cx="10284824" cy="769441"/>
          </a:xfrm>
          <a:prstGeom prst="rect">
            <a:avLst/>
          </a:prstGeom>
          <a:noFill/>
        </p:spPr>
        <p:txBody>
          <a:bodyPr wrap="square" rtlCol="0">
            <a:spAutoFit/>
          </a:bodyPr>
          <a:lstStyle/>
          <a:p>
            <a:r>
              <a:rPr lang="en-US" sz="4400" dirty="0" smtClean="0">
                <a:solidFill>
                  <a:schemeClr val="bg1"/>
                </a:solidFill>
                <a:latin typeface="Bariol Regular" panose="02000506040000020003" pitchFamily="50" charset="0"/>
              </a:rPr>
              <a:t>The Intentionality of Witness/ Acts 3</a:t>
            </a:r>
            <a:endParaRPr lang="en-US" sz="4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1733939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594360" y="3429000"/>
            <a:ext cx="11364686" cy="3816429"/>
          </a:xfrm>
          <a:prstGeom prst="rect">
            <a:avLst/>
          </a:prstGeom>
          <a:noFill/>
        </p:spPr>
        <p:txBody>
          <a:bodyPr wrap="square" rtlCol="0">
            <a:spAutoFit/>
          </a:bodyPr>
          <a:lstStyle/>
          <a:p>
            <a:r>
              <a:rPr lang="en-US" sz="6600" b="1" dirty="0" smtClean="0">
                <a:solidFill>
                  <a:schemeClr val="bg1"/>
                </a:solidFill>
                <a:latin typeface="Bariol Regular" panose="02000506040000020003" pitchFamily="50" charset="0"/>
              </a:rPr>
              <a:t>Key Point #4</a:t>
            </a:r>
            <a:endParaRPr lang="en-US" sz="4000" b="1" dirty="0" smtClean="0">
              <a:solidFill>
                <a:schemeClr val="bg1"/>
              </a:solidFill>
              <a:latin typeface="Bariol Regular" panose="02000506040000020003" pitchFamily="50" charset="0"/>
            </a:endParaRPr>
          </a:p>
          <a:p>
            <a:r>
              <a:rPr lang="en-US" sz="4400" b="1" dirty="0" smtClean="0">
                <a:solidFill>
                  <a:schemeClr val="bg1"/>
                </a:solidFill>
                <a:latin typeface="Bariol Regular" panose="02000506040000020003" pitchFamily="50" charset="0"/>
              </a:rPr>
              <a:t>We have nothing to offer the lost but to point them to Jesus</a:t>
            </a:r>
            <a:endParaRPr lang="en-US" sz="4400" dirty="0">
              <a:solidFill>
                <a:schemeClr val="bg1"/>
              </a:solidFill>
              <a:latin typeface="Bariol Regular" panose="02000506040000020003" pitchFamily="50" charset="0"/>
            </a:endParaRPr>
          </a:p>
          <a:p>
            <a:r>
              <a:rPr lang="en-US" sz="4400" dirty="0"/>
              <a:t/>
            </a:r>
            <a:br>
              <a:rPr lang="en-US" sz="4400" dirty="0"/>
            </a:br>
            <a:endParaRPr lang="en-US" sz="4400" b="0" dirty="0" smtClean="0">
              <a:solidFill>
                <a:schemeClr val="bg1"/>
              </a:solidFill>
              <a:effectLst/>
              <a:latin typeface="Bariol Regular" panose="02000506040000020003" pitchFamily="50" charset="0"/>
            </a:endParaRPr>
          </a:p>
        </p:txBody>
      </p:sp>
    </p:spTree>
    <p:extLst>
      <p:ext uri="{BB962C8B-B14F-4D97-AF65-F5344CB8AC3E}">
        <p14:creationId xmlns:p14="http://schemas.microsoft.com/office/powerpoint/2010/main" val="31423744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892552"/>
          </a:xfrm>
          <a:prstGeom prst="rect">
            <a:avLst/>
          </a:prstGeom>
          <a:noFill/>
        </p:spPr>
        <p:txBody>
          <a:bodyPr wrap="square" rtlCol="0">
            <a:spAutoFit/>
          </a:bodyPr>
          <a:lstStyle/>
          <a:p>
            <a:r>
              <a:rPr lang="en-US" sz="5200" b="1" u="sng" dirty="0" smtClean="0">
                <a:solidFill>
                  <a:schemeClr val="bg1"/>
                </a:solidFill>
                <a:latin typeface="Bariol Regular" panose="02000506040000020003" pitchFamily="50" charset="0"/>
              </a:rPr>
              <a:t>The Spell Broken</a:t>
            </a:r>
            <a:endParaRPr lang="en-US" sz="5200" dirty="0">
              <a:solidFill>
                <a:schemeClr val="bg1"/>
              </a:solidFill>
              <a:latin typeface="Bariol Regular" panose="02000506040000020003" pitchFamily="50" charset="0"/>
            </a:endParaRPr>
          </a:p>
        </p:txBody>
      </p:sp>
      <p:sp>
        <p:nvSpPr>
          <p:cNvPr id="3" name="TextBox 2"/>
          <p:cNvSpPr txBox="1"/>
          <p:nvPr/>
        </p:nvSpPr>
        <p:spPr>
          <a:xfrm>
            <a:off x="300446" y="1531285"/>
            <a:ext cx="11560628" cy="2862322"/>
          </a:xfrm>
          <a:prstGeom prst="rect">
            <a:avLst/>
          </a:prstGeom>
          <a:noFill/>
        </p:spPr>
        <p:txBody>
          <a:bodyPr wrap="square" rtlCol="0">
            <a:spAutoFit/>
          </a:bodyPr>
          <a:lstStyle/>
          <a:p>
            <a:r>
              <a:rPr lang="en-US" sz="3600" i="1" dirty="0">
                <a:solidFill>
                  <a:schemeClr val="bg1"/>
                </a:solidFill>
                <a:latin typeface="Bariol Regular" panose="02000506040000020003" pitchFamily="50" charset="0"/>
              </a:rPr>
              <a:t>6 Then Peter said, Silver and gold have I none; but such as I have give I thee: </a:t>
            </a:r>
            <a:r>
              <a:rPr lang="en-US" sz="3600" b="1" i="1" dirty="0">
                <a:solidFill>
                  <a:schemeClr val="bg1"/>
                </a:solidFill>
                <a:latin typeface="Bariol Regular" panose="02000506040000020003" pitchFamily="50" charset="0"/>
              </a:rPr>
              <a:t>In the name of Jesus Christ of Nazareth rise up and walk. </a:t>
            </a:r>
            <a:r>
              <a:rPr lang="en-US" sz="3600" dirty="0">
                <a:solidFill>
                  <a:schemeClr val="bg1"/>
                </a:solidFill>
                <a:latin typeface="Bariol Regular" panose="02000506040000020003" pitchFamily="50" charset="0"/>
              </a:rPr>
              <a:t/>
            </a:r>
            <a:br>
              <a:rPr lang="en-US" sz="3600" dirty="0">
                <a:solidFill>
                  <a:schemeClr val="bg1"/>
                </a:solidFill>
                <a:latin typeface="Bariol Regular" panose="02000506040000020003" pitchFamily="50" charset="0"/>
              </a:rPr>
            </a:br>
            <a:r>
              <a:rPr lang="en-US" sz="3600" dirty="0">
                <a:solidFill>
                  <a:schemeClr val="bg1"/>
                </a:solidFill>
                <a:latin typeface="Bariol Regular" panose="02000506040000020003" pitchFamily="50" charset="0"/>
              </a:rPr>
              <a:t/>
            </a:r>
            <a:br>
              <a:rPr lang="en-US" sz="3600" dirty="0">
                <a:solidFill>
                  <a:schemeClr val="bg1"/>
                </a:solidFill>
                <a:latin typeface="Bariol Regular" panose="02000506040000020003" pitchFamily="50" charset="0"/>
              </a:rPr>
            </a:br>
            <a:endParaRPr lang="en-US" sz="36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35172419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594360" y="3429000"/>
            <a:ext cx="11364686" cy="3139321"/>
          </a:xfrm>
          <a:prstGeom prst="rect">
            <a:avLst/>
          </a:prstGeom>
          <a:noFill/>
        </p:spPr>
        <p:txBody>
          <a:bodyPr wrap="square" rtlCol="0">
            <a:spAutoFit/>
          </a:bodyPr>
          <a:lstStyle/>
          <a:p>
            <a:r>
              <a:rPr lang="en-US" sz="6600" b="1" dirty="0" smtClean="0">
                <a:solidFill>
                  <a:schemeClr val="bg1"/>
                </a:solidFill>
                <a:latin typeface="Bariol Regular" panose="02000506040000020003" pitchFamily="50" charset="0"/>
              </a:rPr>
              <a:t>Key Point #5</a:t>
            </a:r>
            <a:endParaRPr lang="en-US" sz="4000" b="1" dirty="0" smtClean="0">
              <a:solidFill>
                <a:schemeClr val="bg1"/>
              </a:solidFill>
              <a:latin typeface="Bariol Regular" panose="02000506040000020003" pitchFamily="50" charset="0"/>
            </a:endParaRPr>
          </a:p>
          <a:p>
            <a:r>
              <a:rPr lang="en-US" sz="4400" b="1" dirty="0">
                <a:solidFill>
                  <a:schemeClr val="bg1"/>
                </a:solidFill>
                <a:latin typeface="Bariol Regular" panose="02000506040000020003" pitchFamily="50" charset="0"/>
              </a:rPr>
              <a:t>The authority of Christ’s name is only as powerful as it is employed to do his will.</a:t>
            </a:r>
            <a:r>
              <a:rPr lang="en-US" sz="4400" dirty="0">
                <a:solidFill>
                  <a:schemeClr val="bg1"/>
                </a:solidFill>
                <a:latin typeface="Bariol Regular" panose="02000506040000020003" pitchFamily="50" charset="0"/>
              </a:rPr>
              <a:t/>
            </a:r>
            <a:br>
              <a:rPr lang="en-US" sz="4400" dirty="0">
                <a:solidFill>
                  <a:schemeClr val="bg1"/>
                </a:solidFill>
                <a:latin typeface="Bariol Regular" panose="02000506040000020003" pitchFamily="50" charset="0"/>
              </a:rPr>
            </a:br>
            <a:endParaRPr lang="en-US" sz="4400" b="0" dirty="0" smtClean="0">
              <a:solidFill>
                <a:schemeClr val="bg1"/>
              </a:solidFill>
              <a:effectLst/>
              <a:latin typeface="Bariol Regular" panose="02000506040000020003" pitchFamily="50" charset="0"/>
            </a:endParaRPr>
          </a:p>
        </p:txBody>
      </p:sp>
    </p:spTree>
    <p:extLst>
      <p:ext uri="{BB962C8B-B14F-4D97-AF65-F5344CB8AC3E}">
        <p14:creationId xmlns:p14="http://schemas.microsoft.com/office/powerpoint/2010/main" val="22756091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365125"/>
            <a:ext cx="11560628" cy="6986528"/>
          </a:xfrm>
          <a:prstGeom prst="rect">
            <a:avLst/>
          </a:prstGeom>
          <a:noFill/>
        </p:spPr>
        <p:txBody>
          <a:bodyPr wrap="square" rtlCol="0">
            <a:spAutoFit/>
          </a:bodyPr>
          <a:lstStyle/>
          <a:p>
            <a:r>
              <a:rPr lang="en-US" sz="3200" i="1" dirty="0">
                <a:solidFill>
                  <a:schemeClr val="bg1"/>
                </a:solidFill>
                <a:latin typeface="Bariol Regular" panose="02000506040000020003" pitchFamily="50" charset="0"/>
              </a:rPr>
              <a:t>1Co 4:1 Let a man so account of us, as of the ministers of Christ, and stewards of the mysteries of God. 2  Moreover it is required in stewards, that a man be found faithful.</a:t>
            </a:r>
            <a:endParaRPr lang="en-US" sz="3200" dirty="0">
              <a:solidFill>
                <a:schemeClr val="bg1"/>
              </a:solidFill>
              <a:latin typeface="Bariol Regular" panose="02000506040000020003" pitchFamily="50" charset="0"/>
            </a:endParaRPr>
          </a:p>
          <a:p>
            <a:r>
              <a:rPr lang="en-US" sz="3200" dirty="0">
                <a:solidFill>
                  <a:schemeClr val="bg1"/>
                </a:solidFill>
                <a:latin typeface="Bariol Regular" panose="02000506040000020003" pitchFamily="50" charset="0"/>
              </a:rPr>
              <a:t/>
            </a:r>
            <a:br>
              <a:rPr lang="en-US" sz="3200" dirty="0">
                <a:solidFill>
                  <a:schemeClr val="bg1"/>
                </a:solidFill>
                <a:latin typeface="Bariol Regular" panose="02000506040000020003" pitchFamily="50" charset="0"/>
              </a:rPr>
            </a:br>
            <a:r>
              <a:rPr lang="en-US" sz="3200" i="1" dirty="0">
                <a:solidFill>
                  <a:schemeClr val="bg1"/>
                </a:solidFill>
                <a:latin typeface="Bariol Regular" panose="02000506040000020003" pitchFamily="50" charset="0"/>
              </a:rPr>
              <a:t>1Pe 4:10 As every man hath received the gift, [even so] minister the same one to another, as good stewards of the manifold grace of God. 11 If any man speak, [let him speak] as the oracles of God; if any man minister, [let him do it] as of the ability which God giveth: that God in all things may be glorified through Jesus Christ, to whom be praise and dominion for ever and ever. Amen.</a:t>
            </a:r>
            <a:endParaRPr lang="en-US" sz="3200" dirty="0">
              <a:solidFill>
                <a:schemeClr val="bg1"/>
              </a:solidFill>
              <a:latin typeface="Bariol Regular" panose="02000506040000020003" pitchFamily="50" charset="0"/>
            </a:endParaRPr>
          </a:p>
          <a:p>
            <a:r>
              <a:rPr lang="en-US" sz="3200" dirty="0">
                <a:solidFill>
                  <a:schemeClr val="bg1"/>
                </a:solidFill>
                <a:latin typeface="Bariol Regular" panose="02000506040000020003" pitchFamily="50" charset="0"/>
              </a:rPr>
              <a:t/>
            </a:r>
            <a:br>
              <a:rPr lang="en-US" sz="3200" dirty="0">
                <a:solidFill>
                  <a:schemeClr val="bg1"/>
                </a:solidFill>
                <a:latin typeface="Bariol Regular" panose="02000506040000020003" pitchFamily="50" charset="0"/>
              </a:rPr>
            </a:br>
            <a:r>
              <a:rPr lang="en-US" sz="3200" dirty="0">
                <a:solidFill>
                  <a:schemeClr val="bg1"/>
                </a:solidFill>
                <a:latin typeface="Bariol Regular" panose="02000506040000020003" pitchFamily="50" charset="0"/>
              </a:rPr>
              <a:t/>
            </a:r>
            <a:br>
              <a:rPr lang="en-US" sz="3200" dirty="0">
                <a:solidFill>
                  <a:schemeClr val="bg1"/>
                </a:solidFill>
                <a:latin typeface="Bariol Regular" panose="02000506040000020003" pitchFamily="50" charset="0"/>
              </a:rPr>
            </a:br>
            <a:r>
              <a:rPr lang="en-US" sz="3200" dirty="0">
                <a:solidFill>
                  <a:schemeClr val="bg1"/>
                </a:solidFill>
                <a:latin typeface="Bariol Regular" panose="02000506040000020003" pitchFamily="50" charset="0"/>
              </a:rPr>
              <a:t/>
            </a:r>
            <a:br>
              <a:rPr lang="en-US" sz="3200" dirty="0">
                <a:solidFill>
                  <a:schemeClr val="bg1"/>
                </a:solidFill>
                <a:latin typeface="Bariol Regular" panose="02000506040000020003" pitchFamily="50" charset="0"/>
              </a:rPr>
            </a:br>
            <a:endParaRPr lang="en-US" sz="32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31675559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892552"/>
          </a:xfrm>
          <a:prstGeom prst="rect">
            <a:avLst/>
          </a:prstGeom>
          <a:noFill/>
        </p:spPr>
        <p:txBody>
          <a:bodyPr wrap="square" rtlCol="0">
            <a:spAutoFit/>
          </a:bodyPr>
          <a:lstStyle/>
          <a:p>
            <a:r>
              <a:rPr lang="en-US" sz="5200" b="1" u="sng" dirty="0" smtClean="0">
                <a:solidFill>
                  <a:schemeClr val="bg1"/>
                </a:solidFill>
                <a:latin typeface="Bariol Regular" panose="02000506040000020003" pitchFamily="50" charset="0"/>
              </a:rPr>
              <a:t>The Spell Broken</a:t>
            </a:r>
            <a:endParaRPr lang="en-US" sz="5200" dirty="0">
              <a:solidFill>
                <a:schemeClr val="bg1"/>
              </a:solidFill>
              <a:latin typeface="Bariol Regular" panose="02000506040000020003" pitchFamily="50" charset="0"/>
            </a:endParaRPr>
          </a:p>
        </p:txBody>
      </p:sp>
      <p:sp>
        <p:nvSpPr>
          <p:cNvPr id="3" name="TextBox 2"/>
          <p:cNvSpPr txBox="1"/>
          <p:nvPr/>
        </p:nvSpPr>
        <p:spPr>
          <a:xfrm>
            <a:off x="300446" y="1531285"/>
            <a:ext cx="11560628" cy="3046988"/>
          </a:xfrm>
          <a:prstGeom prst="rect">
            <a:avLst/>
          </a:prstGeom>
          <a:noFill/>
        </p:spPr>
        <p:txBody>
          <a:bodyPr wrap="square" rtlCol="0">
            <a:spAutoFit/>
          </a:bodyPr>
          <a:lstStyle/>
          <a:p>
            <a:r>
              <a:rPr lang="en-US" sz="3200" i="1" dirty="0">
                <a:solidFill>
                  <a:schemeClr val="bg1"/>
                </a:solidFill>
                <a:latin typeface="Bariol Regular" panose="02000506040000020003" pitchFamily="50" charset="0"/>
              </a:rPr>
              <a:t>7 And he took him by the right hand, and lifted [him] up: and immediately his feet and ankle bones received strength. 8 And he leaping up stood, and walked, and entered with them into the temple, walking, and leaping, and praising God. </a:t>
            </a:r>
            <a:r>
              <a:rPr lang="en-US" sz="3200" dirty="0">
                <a:solidFill>
                  <a:schemeClr val="bg1"/>
                </a:solidFill>
                <a:latin typeface="Bariol Regular" panose="02000506040000020003" pitchFamily="50" charset="0"/>
              </a:rPr>
              <a:t/>
            </a:r>
            <a:br>
              <a:rPr lang="en-US" sz="3200" dirty="0">
                <a:solidFill>
                  <a:schemeClr val="bg1"/>
                </a:solidFill>
                <a:latin typeface="Bariol Regular" panose="02000506040000020003" pitchFamily="50" charset="0"/>
              </a:rPr>
            </a:br>
            <a:r>
              <a:rPr lang="en-US" sz="3200" dirty="0">
                <a:solidFill>
                  <a:schemeClr val="bg1"/>
                </a:solidFill>
                <a:latin typeface="Bariol Regular" panose="02000506040000020003" pitchFamily="50" charset="0"/>
              </a:rPr>
              <a:t/>
            </a:r>
            <a:br>
              <a:rPr lang="en-US" sz="3200" dirty="0">
                <a:solidFill>
                  <a:schemeClr val="bg1"/>
                </a:solidFill>
                <a:latin typeface="Bariol Regular" panose="02000506040000020003" pitchFamily="50" charset="0"/>
              </a:rPr>
            </a:br>
            <a:endParaRPr lang="en-US" sz="32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20767126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594360" y="3429000"/>
            <a:ext cx="11364686" cy="3631763"/>
          </a:xfrm>
          <a:prstGeom prst="rect">
            <a:avLst/>
          </a:prstGeom>
          <a:noFill/>
        </p:spPr>
        <p:txBody>
          <a:bodyPr wrap="square" rtlCol="0">
            <a:spAutoFit/>
          </a:bodyPr>
          <a:lstStyle/>
          <a:p>
            <a:r>
              <a:rPr lang="en-US" sz="6600" b="1" dirty="0" smtClean="0">
                <a:solidFill>
                  <a:schemeClr val="bg1"/>
                </a:solidFill>
                <a:latin typeface="Bariol Regular" panose="02000506040000020003" pitchFamily="50" charset="0"/>
              </a:rPr>
              <a:t>Key Point #6</a:t>
            </a:r>
            <a:endParaRPr lang="en-US" sz="4000" b="1" dirty="0" smtClean="0">
              <a:solidFill>
                <a:schemeClr val="bg1"/>
              </a:solidFill>
              <a:latin typeface="Bariol Regular" panose="02000506040000020003" pitchFamily="50" charset="0"/>
            </a:endParaRPr>
          </a:p>
          <a:p>
            <a:r>
              <a:rPr lang="en-US" sz="4000" b="1" dirty="0">
                <a:solidFill>
                  <a:schemeClr val="bg1"/>
                </a:solidFill>
                <a:latin typeface="Bariol Regular" panose="02000506040000020003" pitchFamily="50" charset="0"/>
              </a:rPr>
              <a:t>There is nothing more worthy of rejoicing </a:t>
            </a:r>
            <a:r>
              <a:rPr lang="en-US" sz="4000" b="1" dirty="0" smtClean="0">
                <a:solidFill>
                  <a:schemeClr val="bg1"/>
                </a:solidFill>
                <a:latin typeface="Bariol Regular" panose="02000506040000020003" pitchFamily="50" charset="0"/>
              </a:rPr>
              <a:t>and nothing more powerful than </a:t>
            </a:r>
            <a:r>
              <a:rPr lang="en-US" sz="4000" b="1" dirty="0">
                <a:solidFill>
                  <a:schemeClr val="bg1"/>
                </a:solidFill>
                <a:latin typeface="Bariol Regular" panose="02000506040000020003" pitchFamily="50" charset="0"/>
              </a:rPr>
              <a:t>witnessing God </a:t>
            </a:r>
            <a:r>
              <a:rPr lang="en-US" sz="4000" b="1" dirty="0" smtClean="0">
                <a:solidFill>
                  <a:schemeClr val="bg1"/>
                </a:solidFill>
                <a:latin typeface="Bariol Regular" panose="02000506040000020003" pitchFamily="50" charset="0"/>
              </a:rPr>
              <a:t>breaking </a:t>
            </a:r>
            <a:r>
              <a:rPr lang="en-US" sz="4000" b="1" dirty="0">
                <a:solidFill>
                  <a:schemeClr val="bg1"/>
                </a:solidFill>
                <a:latin typeface="Bariol Regular" panose="02000506040000020003" pitchFamily="50" charset="0"/>
              </a:rPr>
              <a:t>sin’s spell</a:t>
            </a:r>
            <a:r>
              <a:rPr lang="en-US" sz="4400" dirty="0">
                <a:solidFill>
                  <a:schemeClr val="bg1"/>
                </a:solidFill>
                <a:latin typeface="Bariol Regular" panose="02000506040000020003" pitchFamily="50" charset="0"/>
              </a:rPr>
              <a:t/>
            </a:r>
            <a:br>
              <a:rPr lang="en-US" sz="4400" dirty="0">
                <a:solidFill>
                  <a:schemeClr val="bg1"/>
                </a:solidFill>
                <a:latin typeface="Bariol Regular" panose="02000506040000020003" pitchFamily="50" charset="0"/>
              </a:rPr>
            </a:br>
            <a:endParaRPr lang="en-US" sz="4400" b="0" dirty="0" smtClean="0">
              <a:solidFill>
                <a:schemeClr val="bg1"/>
              </a:solidFill>
              <a:effectLst/>
              <a:latin typeface="Bariol Regular" panose="02000506040000020003" pitchFamily="50" charset="0"/>
            </a:endParaRPr>
          </a:p>
        </p:txBody>
      </p:sp>
    </p:spTree>
    <p:extLst>
      <p:ext uri="{BB962C8B-B14F-4D97-AF65-F5344CB8AC3E}">
        <p14:creationId xmlns:p14="http://schemas.microsoft.com/office/powerpoint/2010/main" val="20112396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892552"/>
          </a:xfrm>
          <a:prstGeom prst="rect">
            <a:avLst/>
          </a:prstGeom>
          <a:noFill/>
        </p:spPr>
        <p:txBody>
          <a:bodyPr wrap="square" rtlCol="0">
            <a:spAutoFit/>
          </a:bodyPr>
          <a:lstStyle/>
          <a:p>
            <a:r>
              <a:rPr lang="en-US" sz="5200" b="1" u="sng" dirty="0" smtClean="0">
                <a:solidFill>
                  <a:schemeClr val="bg1"/>
                </a:solidFill>
                <a:latin typeface="Bariol Regular" panose="02000506040000020003" pitchFamily="50" charset="0"/>
              </a:rPr>
              <a:t>The Power of Witness</a:t>
            </a:r>
            <a:endParaRPr lang="en-US" sz="5200" dirty="0">
              <a:solidFill>
                <a:schemeClr val="bg1"/>
              </a:solidFill>
              <a:latin typeface="Bariol Regular" panose="02000506040000020003" pitchFamily="50" charset="0"/>
            </a:endParaRPr>
          </a:p>
        </p:txBody>
      </p:sp>
      <p:sp>
        <p:nvSpPr>
          <p:cNvPr id="3" name="TextBox 2"/>
          <p:cNvSpPr txBox="1"/>
          <p:nvPr/>
        </p:nvSpPr>
        <p:spPr>
          <a:xfrm>
            <a:off x="300446" y="1531285"/>
            <a:ext cx="11560628" cy="5262979"/>
          </a:xfrm>
          <a:prstGeom prst="rect">
            <a:avLst/>
          </a:prstGeom>
          <a:noFill/>
        </p:spPr>
        <p:txBody>
          <a:bodyPr wrap="square" rtlCol="0">
            <a:spAutoFit/>
          </a:bodyPr>
          <a:lstStyle/>
          <a:p>
            <a:r>
              <a:rPr lang="en-US" sz="2800" i="1" dirty="0">
                <a:solidFill>
                  <a:schemeClr val="bg1"/>
                </a:solidFill>
                <a:latin typeface="Bariol Regular" panose="02000506040000020003" pitchFamily="50" charset="0"/>
              </a:rPr>
              <a:t>9 And all the people saw him walking and praising God: 10 And they knew that it was he which sat for alms at the Beautiful gate of the temple: and they were filled with wonder and amazement at that which had happened unto him. 11 And as the lame man which was healed held Peter and John, all the people ran together unto them in the porch that is called Solomon's, greatly wondering</a:t>
            </a:r>
            <a:r>
              <a:rPr lang="en-US" sz="2800" i="1" dirty="0" smtClean="0">
                <a:solidFill>
                  <a:schemeClr val="bg1"/>
                </a:solidFill>
                <a:latin typeface="Bariol Regular" panose="02000506040000020003" pitchFamily="50" charset="0"/>
              </a:rPr>
              <a:t>. </a:t>
            </a:r>
            <a:r>
              <a:rPr lang="en-US" sz="2800" i="1" dirty="0">
                <a:solidFill>
                  <a:schemeClr val="bg1"/>
                </a:solidFill>
                <a:latin typeface="Bariol Regular" panose="02000506040000020003" pitchFamily="50" charset="0"/>
              </a:rPr>
              <a:t>12 And when Peter saw [it], he answered unto the people, Ye men of Israel, why marvel ye at this? or why look ye so earnestly on us, as though by our own power or holiness we had made this man to walk? 13 The God of Abraham, and of Isaac, and of Jacob, the God of our fathers, hath glorified his Son Jesus; whom ye delivered up, and denied him in the presence of Pilate, when he was determined to let [him] go. </a:t>
            </a:r>
            <a:r>
              <a:rPr lang="en-US" sz="2800" dirty="0">
                <a:solidFill>
                  <a:schemeClr val="bg1"/>
                </a:solidFill>
                <a:latin typeface="Bariol Regular" panose="02000506040000020003" pitchFamily="50" charset="0"/>
              </a:rPr>
              <a:t/>
            </a:r>
            <a:br>
              <a:rPr lang="en-US" sz="2800" dirty="0">
                <a:solidFill>
                  <a:schemeClr val="bg1"/>
                </a:solidFill>
                <a:latin typeface="Bariol Regular" panose="02000506040000020003" pitchFamily="50" charset="0"/>
              </a:rPr>
            </a:br>
            <a:r>
              <a:rPr lang="en-US" sz="2800" dirty="0">
                <a:solidFill>
                  <a:schemeClr val="bg1"/>
                </a:solidFill>
                <a:latin typeface="Bariol Regular" panose="02000506040000020003" pitchFamily="50" charset="0"/>
              </a:rPr>
              <a:t/>
            </a:r>
            <a:br>
              <a:rPr lang="en-US" sz="2800" dirty="0">
                <a:solidFill>
                  <a:schemeClr val="bg1"/>
                </a:solidFill>
                <a:latin typeface="Bariol Regular" panose="02000506040000020003" pitchFamily="50" charset="0"/>
              </a:rPr>
            </a:br>
            <a:endParaRPr lang="en-US" sz="28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579803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892552"/>
          </a:xfrm>
          <a:prstGeom prst="rect">
            <a:avLst/>
          </a:prstGeom>
          <a:noFill/>
        </p:spPr>
        <p:txBody>
          <a:bodyPr wrap="square" rtlCol="0">
            <a:spAutoFit/>
          </a:bodyPr>
          <a:lstStyle/>
          <a:p>
            <a:r>
              <a:rPr lang="en-US" sz="5200" b="1" u="sng" dirty="0" smtClean="0">
                <a:solidFill>
                  <a:schemeClr val="bg1"/>
                </a:solidFill>
                <a:latin typeface="Bariol Regular" panose="02000506040000020003" pitchFamily="50" charset="0"/>
              </a:rPr>
              <a:t>The Power of Witness</a:t>
            </a:r>
            <a:endParaRPr lang="en-US" sz="5200" dirty="0">
              <a:solidFill>
                <a:schemeClr val="bg1"/>
              </a:solidFill>
              <a:latin typeface="Bariol Regular" panose="02000506040000020003" pitchFamily="50" charset="0"/>
            </a:endParaRPr>
          </a:p>
        </p:txBody>
      </p:sp>
      <p:sp>
        <p:nvSpPr>
          <p:cNvPr id="3" name="TextBox 2"/>
          <p:cNvSpPr txBox="1"/>
          <p:nvPr/>
        </p:nvSpPr>
        <p:spPr>
          <a:xfrm>
            <a:off x="300446" y="1531285"/>
            <a:ext cx="11560628" cy="4401205"/>
          </a:xfrm>
          <a:prstGeom prst="rect">
            <a:avLst/>
          </a:prstGeom>
          <a:noFill/>
        </p:spPr>
        <p:txBody>
          <a:bodyPr wrap="square" rtlCol="0">
            <a:spAutoFit/>
          </a:bodyPr>
          <a:lstStyle/>
          <a:p>
            <a:r>
              <a:rPr lang="en-US" sz="2800" i="1" dirty="0">
                <a:solidFill>
                  <a:schemeClr val="bg1"/>
                </a:solidFill>
                <a:latin typeface="Bariol Regular" panose="02000506040000020003" pitchFamily="50" charset="0"/>
              </a:rPr>
              <a:t>14 But ye denied the Holy One and the Just, and desired a murderer to be granted unto you; 15 And killed the Prince of life, whom God hath raised from the dead; whereof we are witnesses. 16 And his name through faith in his name hath made this man strong, whom ye see and know: yea, the faith which is by him hath given him this perfect soundness in the presence of you all</a:t>
            </a:r>
            <a:r>
              <a:rPr lang="en-US" sz="2800" i="1" dirty="0" smtClean="0">
                <a:solidFill>
                  <a:schemeClr val="bg1"/>
                </a:solidFill>
                <a:latin typeface="Bariol Regular" panose="02000506040000020003" pitchFamily="50" charset="0"/>
              </a:rPr>
              <a:t>. </a:t>
            </a:r>
            <a:r>
              <a:rPr lang="en-US" sz="2800" i="1" dirty="0">
                <a:solidFill>
                  <a:schemeClr val="bg1"/>
                </a:solidFill>
                <a:latin typeface="Bariol Regular" panose="02000506040000020003" pitchFamily="50" charset="0"/>
              </a:rPr>
              <a:t>17 And now, brethren, I wot that through ignorance ye did [it], as [did] also your rulers. 18 But those things, which God before had shewed by the mouth of all his prophets, that Christ should suffer, he hath so fulfilled. </a:t>
            </a:r>
            <a:r>
              <a:rPr lang="en-US" sz="2800" dirty="0">
                <a:solidFill>
                  <a:schemeClr val="bg1"/>
                </a:solidFill>
                <a:latin typeface="Bariol Regular" panose="02000506040000020003" pitchFamily="50" charset="0"/>
              </a:rPr>
              <a:t/>
            </a:r>
            <a:br>
              <a:rPr lang="en-US" sz="2800" dirty="0">
                <a:solidFill>
                  <a:schemeClr val="bg1"/>
                </a:solidFill>
                <a:latin typeface="Bariol Regular" panose="02000506040000020003" pitchFamily="50" charset="0"/>
              </a:rPr>
            </a:br>
            <a:r>
              <a:rPr lang="en-US" sz="2800" dirty="0">
                <a:solidFill>
                  <a:schemeClr val="bg1"/>
                </a:solidFill>
                <a:latin typeface="Bariol Regular" panose="02000506040000020003" pitchFamily="50" charset="0"/>
              </a:rPr>
              <a:t/>
            </a:r>
            <a:br>
              <a:rPr lang="en-US" sz="2800" dirty="0">
                <a:solidFill>
                  <a:schemeClr val="bg1"/>
                </a:solidFill>
                <a:latin typeface="Bariol Regular" panose="02000506040000020003" pitchFamily="50" charset="0"/>
              </a:rPr>
            </a:br>
            <a:endParaRPr lang="en-US" sz="28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3264933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892552"/>
          </a:xfrm>
          <a:prstGeom prst="rect">
            <a:avLst/>
          </a:prstGeom>
          <a:noFill/>
        </p:spPr>
        <p:txBody>
          <a:bodyPr wrap="square" rtlCol="0">
            <a:spAutoFit/>
          </a:bodyPr>
          <a:lstStyle/>
          <a:p>
            <a:r>
              <a:rPr lang="en-US" sz="5200" b="1" u="sng" dirty="0" smtClean="0">
                <a:solidFill>
                  <a:schemeClr val="bg1"/>
                </a:solidFill>
                <a:latin typeface="Bariol Regular" panose="02000506040000020003" pitchFamily="50" charset="0"/>
              </a:rPr>
              <a:t>The Power of Witness</a:t>
            </a:r>
            <a:endParaRPr lang="en-US" sz="5200" dirty="0">
              <a:solidFill>
                <a:schemeClr val="bg1"/>
              </a:solidFill>
              <a:latin typeface="Bariol Regular" panose="02000506040000020003" pitchFamily="50" charset="0"/>
            </a:endParaRPr>
          </a:p>
        </p:txBody>
      </p:sp>
      <p:sp>
        <p:nvSpPr>
          <p:cNvPr id="3" name="TextBox 2"/>
          <p:cNvSpPr txBox="1"/>
          <p:nvPr/>
        </p:nvSpPr>
        <p:spPr>
          <a:xfrm>
            <a:off x="300446" y="1531285"/>
            <a:ext cx="11560628" cy="5693866"/>
          </a:xfrm>
          <a:prstGeom prst="rect">
            <a:avLst/>
          </a:prstGeom>
          <a:noFill/>
        </p:spPr>
        <p:txBody>
          <a:bodyPr wrap="square" rtlCol="0">
            <a:spAutoFit/>
          </a:bodyPr>
          <a:lstStyle/>
          <a:p>
            <a:r>
              <a:rPr lang="en-US" sz="2800" i="1" dirty="0">
                <a:solidFill>
                  <a:schemeClr val="bg1"/>
                </a:solidFill>
                <a:latin typeface="Bariol Regular" panose="02000506040000020003" pitchFamily="50" charset="0"/>
              </a:rPr>
              <a:t>19 Repent ye therefore, and be converted, that your sins may be blotted out, when the times of refreshing shall come from the presence of the Lord; 20 And he shall send Jesus Christ, which before was preached unto you: 21 Whom the heaven must receive until the times of restitution of all things, which God hath spoken by the mouth of all his holy prophets since the world began. 22 For Moses truly said unto the fathers, A prophet shall the Lord your God raise up unto you of your brethren, like unto me; him shall ye hear in all things whatsoever he shall say unto you. 23 And it shall come to pass, [that] every soul, which will not hear that prophet, shall be destroyed from among the people. 24 Yea, and all the prophets from Samuel and those that follow after, as many as have spoken, have likewise foretold of these days.</a:t>
            </a:r>
            <a:r>
              <a:rPr lang="en-US" sz="2800" dirty="0">
                <a:solidFill>
                  <a:schemeClr val="bg1"/>
                </a:solidFill>
                <a:latin typeface="Bariol Regular" panose="02000506040000020003" pitchFamily="50" charset="0"/>
              </a:rPr>
              <a:t/>
            </a:r>
            <a:br>
              <a:rPr lang="en-US" sz="2800" dirty="0">
                <a:solidFill>
                  <a:schemeClr val="bg1"/>
                </a:solidFill>
                <a:latin typeface="Bariol Regular" panose="02000506040000020003" pitchFamily="50" charset="0"/>
              </a:rPr>
            </a:br>
            <a:r>
              <a:rPr lang="en-US" sz="2800" dirty="0">
                <a:solidFill>
                  <a:schemeClr val="bg1"/>
                </a:solidFill>
                <a:latin typeface="Bariol Regular" panose="02000506040000020003" pitchFamily="50" charset="0"/>
              </a:rPr>
              <a:t/>
            </a:r>
            <a:br>
              <a:rPr lang="en-US" sz="2800" dirty="0">
                <a:solidFill>
                  <a:schemeClr val="bg1"/>
                </a:solidFill>
                <a:latin typeface="Bariol Regular" panose="02000506040000020003" pitchFamily="50" charset="0"/>
              </a:rPr>
            </a:br>
            <a:endParaRPr lang="en-US" sz="28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36711429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892552"/>
          </a:xfrm>
          <a:prstGeom prst="rect">
            <a:avLst/>
          </a:prstGeom>
          <a:noFill/>
        </p:spPr>
        <p:txBody>
          <a:bodyPr wrap="square" rtlCol="0">
            <a:spAutoFit/>
          </a:bodyPr>
          <a:lstStyle/>
          <a:p>
            <a:r>
              <a:rPr lang="en-US" sz="5200" b="1" u="sng" dirty="0" smtClean="0">
                <a:solidFill>
                  <a:schemeClr val="bg1"/>
                </a:solidFill>
                <a:latin typeface="Bariol Regular" panose="02000506040000020003" pitchFamily="50" charset="0"/>
              </a:rPr>
              <a:t>Prayer &amp; Fellowship</a:t>
            </a:r>
            <a:endParaRPr lang="en-US" sz="5200" dirty="0">
              <a:solidFill>
                <a:schemeClr val="bg1"/>
              </a:solidFill>
              <a:latin typeface="Bariol Regular" panose="02000506040000020003" pitchFamily="50" charset="0"/>
            </a:endParaRPr>
          </a:p>
        </p:txBody>
      </p:sp>
      <p:sp>
        <p:nvSpPr>
          <p:cNvPr id="3" name="TextBox 2"/>
          <p:cNvSpPr txBox="1"/>
          <p:nvPr/>
        </p:nvSpPr>
        <p:spPr>
          <a:xfrm>
            <a:off x="300446" y="1531285"/>
            <a:ext cx="11560628" cy="1569660"/>
          </a:xfrm>
          <a:prstGeom prst="rect">
            <a:avLst/>
          </a:prstGeom>
          <a:noFill/>
        </p:spPr>
        <p:txBody>
          <a:bodyPr wrap="square" rtlCol="0">
            <a:spAutoFit/>
          </a:bodyPr>
          <a:lstStyle/>
          <a:p>
            <a:r>
              <a:rPr lang="en-US" sz="3200" i="1" dirty="0">
                <a:solidFill>
                  <a:schemeClr val="bg1"/>
                </a:solidFill>
              </a:rPr>
              <a:t>Act 3:1 Now Peter and John went up together into the temple at the hour of prayer, [being] the ninth [hour]. </a:t>
            </a:r>
            <a:r>
              <a:rPr lang="en-US" sz="3200" dirty="0">
                <a:solidFill>
                  <a:schemeClr val="bg1"/>
                </a:solidFill>
              </a:rPr>
              <a:t/>
            </a:r>
            <a:br>
              <a:rPr lang="en-US" sz="3200" dirty="0">
                <a:solidFill>
                  <a:schemeClr val="bg1"/>
                </a:solidFill>
              </a:rPr>
            </a:br>
            <a:endParaRPr lang="en-US" sz="32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25860257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594360" y="3429000"/>
            <a:ext cx="11364686" cy="3139321"/>
          </a:xfrm>
          <a:prstGeom prst="rect">
            <a:avLst/>
          </a:prstGeom>
          <a:noFill/>
        </p:spPr>
        <p:txBody>
          <a:bodyPr wrap="square" rtlCol="0">
            <a:spAutoFit/>
          </a:bodyPr>
          <a:lstStyle/>
          <a:p>
            <a:r>
              <a:rPr lang="en-US" sz="6600" b="1" dirty="0" smtClean="0">
                <a:solidFill>
                  <a:schemeClr val="bg1"/>
                </a:solidFill>
                <a:latin typeface="Bariol Regular" panose="02000506040000020003" pitchFamily="50" charset="0"/>
              </a:rPr>
              <a:t>Key Point #1</a:t>
            </a:r>
            <a:endParaRPr lang="en-US" sz="4000" b="1" dirty="0" smtClean="0">
              <a:solidFill>
                <a:schemeClr val="bg1"/>
              </a:solidFill>
              <a:latin typeface="Bariol Regular" panose="02000506040000020003" pitchFamily="50" charset="0"/>
            </a:endParaRPr>
          </a:p>
          <a:p>
            <a:r>
              <a:rPr lang="en-US" sz="4400" b="1" dirty="0">
                <a:solidFill>
                  <a:schemeClr val="bg1"/>
                </a:solidFill>
              </a:rPr>
              <a:t>Friendships rooted in prayer are among the most powerful and intimate friendships that one can have</a:t>
            </a:r>
            <a:endParaRPr lang="en-US" sz="4400" b="0" dirty="0" smtClean="0">
              <a:solidFill>
                <a:schemeClr val="bg1"/>
              </a:solidFill>
              <a:effectLst/>
              <a:latin typeface="Bariol Regular" panose="02000506040000020003" pitchFamily="50" charset="0"/>
            </a:endParaRPr>
          </a:p>
        </p:txBody>
      </p:sp>
    </p:spTree>
    <p:extLst>
      <p:ext uri="{BB962C8B-B14F-4D97-AF65-F5344CB8AC3E}">
        <p14:creationId xmlns:p14="http://schemas.microsoft.com/office/powerpoint/2010/main" val="27182933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892552"/>
          </a:xfrm>
          <a:prstGeom prst="rect">
            <a:avLst/>
          </a:prstGeom>
          <a:noFill/>
        </p:spPr>
        <p:txBody>
          <a:bodyPr wrap="square" rtlCol="0">
            <a:spAutoFit/>
          </a:bodyPr>
          <a:lstStyle/>
          <a:p>
            <a:r>
              <a:rPr lang="en-US" sz="5200" b="1" u="sng" dirty="0" smtClean="0">
                <a:solidFill>
                  <a:schemeClr val="bg1"/>
                </a:solidFill>
                <a:latin typeface="Bariol Regular" panose="02000506040000020003" pitchFamily="50" charset="0"/>
              </a:rPr>
              <a:t>The Spell of </a:t>
            </a:r>
            <a:r>
              <a:rPr lang="en-US" sz="5200" b="1" u="sng" dirty="0" err="1" smtClean="0">
                <a:solidFill>
                  <a:schemeClr val="bg1"/>
                </a:solidFill>
                <a:latin typeface="Bariol Regular" panose="02000506040000020003" pitchFamily="50" charset="0"/>
              </a:rPr>
              <a:t>Lostness</a:t>
            </a:r>
            <a:endParaRPr lang="en-US" sz="5200" dirty="0">
              <a:solidFill>
                <a:schemeClr val="bg1"/>
              </a:solidFill>
              <a:latin typeface="Bariol Regular" panose="02000506040000020003" pitchFamily="50" charset="0"/>
            </a:endParaRPr>
          </a:p>
        </p:txBody>
      </p:sp>
      <p:sp>
        <p:nvSpPr>
          <p:cNvPr id="3" name="TextBox 2"/>
          <p:cNvSpPr txBox="1"/>
          <p:nvPr/>
        </p:nvSpPr>
        <p:spPr>
          <a:xfrm>
            <a:off x="300446" y="1531285"/>
            <a:ext cx="11560628" cy="4524315"/>
          </a:xfrm>
          <a:prstGeom prst="rect">
            <a:avLst/>
          </a:prstGeom>
          <a:noFill/>
        </p:spPr>
        <p:txBody>
          <a:bodyPr wrap="square" rtlCol="0">
            <a:spAutoFit/>
          </a:bodyPr>
          <a:lstStyle/>
          <a:p>
            <a:r>
              <a:rPr lang="en-US" sz="3200" i="1" dirty="0">
                <a:solidFill>
                  <a:schemeClr val="bg1"/>
                </a:solidFill>
                <a:latin typeface="Bariol Regular" panose="02000506040000020003" pitchFamily="50" charset="0"/>
              </a:rPr>
              <a:t>2 And a certain man lame from his mother's womb was carried, whom they laid daily at the gate of the temple which is called Beautiful, to ask alms of them that entered into the temple; 3 Who seeing Peter and John about to go into the temple asked an alms. </a:t>
            </a:r>
            <a:endParaRPr lang="en-US" sz="3200" i="1" dirty="0" smtClean="0">
              <a:solidFill>
                <a:schemeClr val="bg1"/>
              </a:solidFill>
              <a:latin typeface="Bariol Regular" panose="02000506040000020003" pitchFamily="50" charset="0"/>
            </a:endParaRPr>
          </a:p>
          <a:p>
            <a:endParaRPr lang="en-US" sz="3200" i="1" dirty="0">
              <a:solidFill>
                <a:schemeClr val="bg1"/>
              </a:solidFill>
              <a:latin typeface="Bariol Regular" panose="02000506040000020003" pitchFamily="50" charset="0"/>
            </a:endParaRPr>
          </a:p>
          <a:p>
            <a:endParaRPr lang="en-US" sz="3200" i="1" dirty="0" smtClean="0">
              <a:solidFill>
                <a:schemeClr val="bg1"/>
              </a:solidFill>
              <a:latin typeface="Bariol Regular" panose="02000506040000020003" pitchFamily="50" charset="0"/>
            </a:endParaRPr>
          </a:p>
          <a:p>
            <a:r>
              <a:rPr lang="en-US" sz="3200" dirty="0">
                <a:solidFill>
                  <a:schemeClr val="bg1"/>
                </a:solidFill>
                <a:latin typeface="Bariol Regular" panose="02000506040000020003" pitchFamily="50" charset="0"/>
              </a:rPr>
              <a:t/>
            </a:r>
            <a:br>
              <a:rPr lang="en-US" sz="3200" dirty="0">
                <a:solidFill>
                  <a:schemeClr val="bg1"/>
                </a:solidFill>
                <a:latin typeface="Bariol Regular" panose="02000506040000020003" pitchFamily="50" charset="0"/>
              </a:rPr>
            </a:br>
            <a:r>
              <a:rPr lang="en-US" sz="3200" dirty="0">
                <a:solidFill>
                  <a:schemeClr val="bg1"/>
                </a:solidFill>
                <a:latin typeface="Bariol Regular" panose="02000506040000020003" pitchFamily="50" charset="0"/>
              </a:rPr>
              <a:t/>
            </a:r>
            <a:br>
              <a:rPr lang="en-US" sz="3200" dirty="0">
                <a:solidFill>
                  <a:schemeClr val="bg1"/>
                </a:solidFill>
                <a:latin typeface="Bariol Regular" panose="02000506040000020003" pitchFamily="50" charset="0"/>
              </a:rPr>
            </a:br>
            <a:endParaRPr lang="en-US" sz="32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31323657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892552"/>
          </a:xfrm>
          <a:prstGeom prst="rect">
            <a:avLst/>
          </a:prstGeom>
          <a:noFill/>
        </p:spPr>
        <p:txBody>
          <a:bodyPr wrap="square" rtlCol="0">
            <a:spAutoFit/>
          </a:bodyPr>
          <a:lstStyle/>
          <a:p>
            <a:r>
              <a:rPr lang="en-US" sz="5200" b="1" u="sng" dirty="0" smtClean="0">
                <a:solidFill>
                  <a:schemeClr val="bg1"/>
                </a:solidFill>
                <a:latin typeface="Bariol Regular" panose="02000506040000020003" pitchFamily="50" charset="0"/>
              </a:rPr>
              <a:t>The Spell of </a:t>
            </a:r>
            <a:r>
              <a:rPr lang="en-US" sz="5200" b="1" u="sng" dirty="0" err="1" smtClean="0">
                <a:solidFill>
                  <a:schemeClr val="bg1"/>
                </a:solidFill>
                <a:latin typeface="Bariol Regular" panose="02000506040000020003" pitchFamily="50" charset="0"/>
              </a:rPr>
              <a:t>Lostness</a:t>
            </a:r>
            <a:endParaRPr lang="en-US" sz="5200" dirty="0">
              <a:solidFill>
                <a:schemeClr val="bg1"/>
              </a:solidFill>
              <a:latin typeface="Bariol Regular" panose="02000506040000020003" pitchFamily="50" charset="0"/>
            </a:endParaRPr>
          </a:p>
        </p:txBody>
      </p:sp>
      <p:sp>
        <p:nvSpPr>
          <p:cNvPr id="3" name="TextBox 2"/>
          <p:cNvSpPr txBox="1"/>
          <p:nvPr/>
        </p:nvSpPr>
        <p:spPr>
          <a:xfrm>
            <a:off x="300446" y="1531285"/>
            <a:ext cx="11560628" cy="5078313"/>
          </a:xfrm>
          <a:prstGeom prst="rect">
            <a:avLst/>
          </a:prstGeom>
          <a:noFill/>
        </p:spPr>
        <p:txBody>
          <a:bodyPr wrap="square" rtlCol="0">
            <a:spAutoFit/>
          </a:bodyPr>
          <a:lstStyle/>
          <a:p>
            <a:r>
              <a:rPr lang="en-US" sz="3200" i="1" dirty="0">
                <a:solidFill>
                  <a:schemeClr val="bg1"/>
                </a:solidFill>
                <a:latin typeface="Bariol Regular" panose="02000506040000020003" pitchFamily="50" charset="0"/>
              </a:rPr>
              <a:t>2 And a certain man lame from his mother's womb was carried, whom they laid daily at the gate of the temple which is called Beautiful, to ask alms of them that entered into the temple; 3 Who seeing Peter and John about to go into the temple asked an alms. </a:t>
            </a:r>
            <a:endParaRPr lang="en-US" sz="3200" i="1" dirty="0" smtClean="0">
              <a:solidFill>
                <a:schemeClr val="bg1"/>
              </a:solidFill>
              <a:latin typeface="Bariol Regular" panose="02000506040000020003" pitchFamily="50" charset="0"/>
            </a:endParaRPr>
          </a:p>
          <a:p>
            <a:endParaRPr lang="en-US" sz="3200" i="1" dirty="0">
              <a:solidFill>
                <a:schemeClr val="bg1"/>
              </a:solidFill>
              <a:latin typeface="Bariol Regular" panose="02000506040000020003" pitchFamily="50" charset="0"/>
            </a:endParaRPr>
          </a:p>
          <a:p>
            <a:endParaRPr lang="en-US" sz="3200" i="1" dirty="0" smtClean="0">
              <a:solidFill>
                <a:schemeClr val="bg1"/>
              </a:solidFill>
              <a:latin typeface="Bariol Regular" panose="02000506040000020003" pitchFamily="50" charset="0"/>
            </a:endParaRPr>
          </a:p>
          <a:p>
            <a:r>
              <a:rPr lang="en-US" sz="3200" dirty="0">
                <a:solidFill>
                  <a:schemeClr val="bg1"/>
                </a:solidFill>
                <a:latin typeface="Bariol Regular" panose="02000506040000020003" pitchFamily="50" charset="0"/>
              </a:rPr>
              <a:t/>
            </a:r>
            <a:br>
              <a:rPr lang="en-US" sz="3200" dirty="0">
                <a:solidFill>
                  <a:schemeClr val="bg1"/>
                </a:solidFill>
                <a:latin typeface="Bariol Regular" panose="02000506040000020003" pitchFamily="50" charset="0"/>
              </a:rPr>
            </a:br>
            <a:r>
              <a:rPr lang="en-US" sz="3600" dirty="0">
                <a:solidFill>
                  <a:schemeClr val="bg1"/>
                </a:solidFill>
                <a:latin typeface="Bariol Regular" panose="02000506040000020003" pitchFamily="50" charset="0"/>
              </a:rPr>
              <a:t>All those who don’t know Christ, are a “certain man”</a:t>
            </a:r>
          </a:p>
          <a:p>
            <a:r>
              <a:rPr lang="en-US" sz="3200" dirty="0">
                <a:solidFill>
                  <a:schemeClr val="bg1"/>
                </a:solidFill>
                <a:latin typeface="Bariol Regular" panose="02000506040000020003" pitchFamily="50" charset="0"/>
              </a:rPr>
              <a:t/>
            </a:r>
            <a:br>
              <a:rPr lang="en-US" sz="3200" dirty="0">
                <a:solidFill>
                  <a:schemeClr val="bg1"/>
                </a:solidFill>
                <a:latin typeface="Bariol Regular" panose="02000506040000020003" pitchFamily="50" charset="0"/>
              </a:rPr>
            </a:br>
            <a:endParaRPr lang="en-US" sz="32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35731329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594360" y="3429000"/>
            <a:ext cx="11364686" cy="3139321"/>
          </a:xfrm>
          <a:prstGeom prst="rect">
            <a:avLst/>
          </a:prstGeom>
          <a:noFill/>
        </p:spPr>
        <p:txBody>
          <a:bodyPr wrap="square" rtlCol="0">
            <a:spAutoFit/>
          </a:bodyPr>
          <a:lstStyle/>
          <a:p>
            <a:r>
              <a:rPr lang="en-US" sz="6600" b="1" dirty="0" smtClean="0">
                <a:solidFill>
                  <a:schemeClr val="bg1"/>
                </a:solidFill>
                <a:latin typeface="Bariol Regular" panose="02000506040000020003" pitchFamily="50" charset="0"/>
              </a:rPr>
              <a:t>Key Point #2</a:t>
            </a:r>
            <a:endParaRPr lang="en-US" sz="4000" b="1" dirty="0" smtClean="0">
              <a:solidFill>
                <a:schemeClr val="bg1"/>
              </a:solidFill>
              <a:latin typeface="Bariol Regular" panose="02000506040000020003" pitchFamily="50" charset="0"/>
            </a:endParaRPr>
          </a:p>
          <a:p>
            <a:r>
              <a:rPr lang="en-US" sz="4400" b="1" dirty="0" smtClean="0">
                <a:solidFill>
                  <a:schemeClr val="bg1"/>
                </a:solidFill>
                <a:latin typeface="Bariol Regular" panose="02000506040000020003" pitchFamily="50" charset="0"/>
              </a:rPr>
              <a:t>The </a:t>
            </a:r>
            <a:r>
              <a:rPr lang="en-US" sz="4400" b="1" dirty="0">
                <a:solidFill>
                  <a:schemeClr val="bg1"/>
                </a:solidFill>
                <a:latin typeface="Bariol Regular" panose="02000506040000020003" pitchFamily="50" charset="0"/>
              </a:rPr>
              <a:t>spellbound depravity of the lost world </a:t>
            </a:r>
            <a:endParaRPr lang="en-US" sz="4400" b="1" dirty="0" smtClean="0">
              <a:solidFill>
                <a:schemeClr val="bg1"/>
              </a:solidFill>
              <a:latin typeface="Bariol Regular" panose="02000506040000020003" pitchFamily="50" charset="0"/>
            </a:endParaRPr>
          </a:p>
          <a:p>
            <a:r>
              <a:rPr lang="en-US" sz="4400" b="1" dirty="0" smtClean="0">
                <a:solidFill>
                  <a:schemeClr val="bg1"/>
                </a:solidFill>
                <a:latin typeface="Bariol Regular" panose="02000506040000020003" pitchFamily="50" charset="0"/>
              </a:rPr>
              <a:t>is </a:t>
            </a:r>
            <a:r>
              <a:rPr lang="en-US" sz="4400" b="1" dirty="0">
                <a:solidFill>
                  <a:schemeClr val="bg1"/>
                </a:solidFill>
                <a:latin typeface="Bariol Regular" panose="02000506040000020003" pitchFamily="50" charset="0"/>
              </a:rPr>
              <a:t>broken by the intent &amp; unction of the </a:t>
            </a:r>
            <a:endParaRPr lang="en-US" sz="4400" b="1" dirty="0" smtClean="0">
              <a:solidFill>
                <a:schemeClr val="bg1"/>
              </a:solidFill>
              <a:latin typeface="Bariol Regular" panose="02000506040000020003" pitchFamily="50" charset="0"/>
            </a:endParaRPr>
          </a:p>
          <a:p>
            <a:r>
              <a:rPr lang="en-US" sz="4400" b="1" dirty="0" smtClean="0">
                <a:solidFill>
                  <a:schemeClr val="bg1"/>
                </a:solidFill>
                <a:latin typeface="Bariol Regular" panose="02000506040000020003" pitchFamily="50" charset="0"/>
              </a:rPr>
              <a:t>Godly </a:t>
            </a:r>
            <a:r>
              <a:rPr lang="en-US" sz="4400" b="1" dirty="0">
                <a:solidFill>
                  <a:schemeClr val="bg1"/>
                </a:solidFill>
                <a:latin typeface="Bariol Regular" panose="02000506040000020003" pitchFamily="50" charset="0"/>
              </a:rPr>
              <a:t>man</a:t>
            </a:r>
            <a:endParaRPr lang="en-US" sz="4400" b="0" dirty="0" smtClean="0">
              <a:solidFill>
                <a:schemeClr val="bg1"/>
              </a:solidFill>
              <a:effectLst/>
              <a:latin typeface="Bariol Regular" panose="02000506040000020003" pitchFamily="50" charset="0"/>
            </a:endParaRPr>
          </a:p>
        </p:txBody>
      </p:sp>
    </p:spTree>
    <p:extLst>
      <p:ext uri="{BB962C8B-B14F-4D97-AF65-F5344CB8AC3E}">
        <p14:creationId xmlns:p14="http://schemas.microsoft.com/office/powerpoint/2010/main" val="30432299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892552"/>
          </a:xfrm>
          <a:prstGeom prst="rect">
            <a:avLst/>
          </a:prstGeom>
          <a:noFill/>
        </p:spPr>
        <p:txBody>
          <a:bodyPr wrap="square" rtlCol="0">
            <a:spAutoFit/>
          </a:bodyPr>
          <a:lstStyle/>
          <a:p>
            <a:r>
              <a:rPr lang="en-US" sz="5200" b="1" u="sng" dirty="0" smtClean="0">
                <a:solidFill>
                  <a:schemeClr val="bg1"/>
                </a:solidFill>
                <a:latin typeface="Bariol Regular" panose="02000506040000020003" pitchFamily="50" charset="0"/>
              </a:rPr>
              <a:t>The Spell Broken</a:t>
            </a:r>
            <a:endParaRPr lang="en-US" sz="5200" dirty="0">
              <a:solidFill>
                <a:schemeClr val="bg1"/>
              </a:solidFill>
              <a:latin typeface="Bariol Regular" panose="02000506040000020003" pitchFamily="50" charset="0"/>
            </a:endParaRPr>
          </a:p>
        </p:txBody>
      </p:sp>
      <p:sp>
        <p:nvSpPr>
          <p:cNvPr id="3" name="TextBox 2"/>
          <p:cNvSpPr txBox="1"/>
          <p:nvPr/>
        </p:nvSpPr>
        <p:spPr>
          <a:xfrm>
            <a:off x="300446" y="1531285"/>
            <a:ext cx="11560628" cy="3600986"/>
          </a:xfrm>
          <a:prstGeom prst="rect">
            <a:avLst/>
          </a:prstGeom>
          <a:noFill/>
        </p:spPr>
        <p:txBody>
          <a:bodyPr wrap="square" rtlCol="0">
            <a:spAutoFit/>
          </a:bodyPr>
          <a:lstStyle/>
          <a:p>
            <a:r>
              <a:rPr lang="en-US" sz="3200" i="1" dirty="0">
                <a:solidFill>
                  <a:schemeClr val="bg1"/>
                </a:solidFill>
                <a:latin typeface="Bariol Regular" panose="02000506040000020003" pitchFamily="50" charset="0"/>
              </a:rPr>
              <a:t>4 And Peter, fastening his eyes upon him with John, said, </a:t>
            </a:r>
            <a:r>
              <a:rPr lang="en-US" sz="3200" b="1" i="1" dirty="0">
                <a:solidFill>
                  <a:schemeClr val="bg1"/>
                </a:solidFill>
                <a:latin typeface="Bariol Regular" panose="02000506040000020003" pitchFamily="50" charset="0"/>
              </a:rPr>
              <a:t>Look on us.</a:t>
            </a:r>
            <a:r>
              <a:rPr lang="en-US" sz="3200" i="1" dirty="0">
                <a:solidFill>
                  <a:schemeClr val="bg1"/>
                </a:solidFill>
                <a:latin typeface="Bariol Regular" panose="02000506040000020003" pitchFamily="50" charset="0"/>
              </a:rPr>
              <a:t> 5 And he gave heed unto them, expecting to receive something of them. </a:t>
            </a:r>
          </a:p>
          <a:p>
            <a:endParaRPr lang="en-US" sz="3200" i="1" dirty="0" smtClean="0">
              <a:solidFill>
                <a:schemeClr val="bg1"/>
              </a:solidFill>
              <a:latin typeface="Bariol Regular" panose="02000506040000020003" pitchFamily="50" charset="0"/>
            </a:endParaRPr>
          </a:p>
          <a:p>
            <a:r>
              <a:rPr lang="en-US" sz="3200" dirty="0">
                <a:solidFill>
                  <a:schemeClr val="bg1"/>
                </a:solidFill>
                <a:latin typeface="Bariol Regular" panose="02000506040000020003" pitchFamily="50" charset="0"/>
              </a:rPr>
              <a:t/>
            </a:r>
            <a:br>
              <a:rPr lang="en-US" sz="3200" dirty="0">
                <a:solidFill>
                  <a:schemeClr val="bg1"/>
                </a:solidFill>
                <a:latin typeface="Bariol Regular" panose="02000506040000020003" pitchFamily="50" charset="0"/>
              </a:rPr>
            </a:br>
            <a:r>
              <a:rPr lang="en-US" sz="3600" i="1" u="sng" dirty="0" smtClean="0">
                <a:solidFill>
                  <a:schemeClr val="bg1"/>
                </a:solidFill>
                <a:latin typeface="Bariol Regular" panose="02000506040000020003" pitchFamily="50" charset="0"/>
              </a:rPr>
              <a:t>fastening</a:t>
            </a:r>
            <a:r>
              <a:rPr lang="en-US" sz="3600" dirty="0" smtClean="0">
                <a:solidFill>
                  <a:schemeClr val="bg1"/>
                </a:solidFill>
                <a:latin typeface="Bariol Regular" panose="02000506040000020003" pitchFamily="50" charset="0"/>
              </a:rPr>
              <a:t> means fixing your attention</a:t>
            </a:r>
            <a:endParaRPr lang="en-US" sz="3600" dirty="0">
              <a:solidFill>
                <a:schemeClr val="bg1"/>
              </a:solidFill>
              <a:latin typeface="Bariol Regular" panose="02000506040000020003" pitchFamily="50" charset="0"/>
            </a:endParaRPr>
          </a:p>
          <a:p>
            <a:r>
              <a:rPr lang="en-US" sz="3200" dirty="0">
                <a:solidFill>
                  <a:schemeClr val="bg1"/>
                </a:solidFill>
                <a:latin typeface="Bariol Regular" panose="02000506040000020003" pitchFamily="50" charset="0"/>
              </a:rPr>
              <a:t/>
            </a:r>
            <a:br>
              <a:rPr lang="en-US" sz="3200" dirty="0">
                <a:solidFill>
                  <a:schemeClr val="bg1"/>
                </a:solidFill>
                <a:latin typeface="Bariol Regular" panose="02000506040000020003" pitchFamily="50" charset="0"/>
              </a:rPr>
            </a:br>
            <a:endParaRPr lang="en-US" sz="32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25395212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594360" y="3429000"/>
            <a:ext cx="11364686" cy="3816429"/>
          </a:xfrm>
          <a:prstGeom prst="rect">
            <a:avLst/>
          </a:prstGeom>
          <a:noFill/>
        </p:spPr>
        <p:txBody>
          <a:bodyPr wrap="square" rtlCol="0">
            <a:spAutoFit/>
          </a:bodyPr>
          <a:lstStyle/>
          <a:p>
            <a:r>
              <a:rPr lang="en-US" sz="6600" b="1" dirty="0" smtClean="0">
                <a:solidFill>
                  <a:schemeClr val="bg1"/>
                </a:solidFill>
                <a:latin typeface="Bariol Regular" panose="02000506040000020003" pitchFamily="50" charset="0"/>
              </a:rPr>
              <a:t>Key Point #3</a:t>
            </a:r>
            <a:endParaRPr lang="en-US" sz="4000" b="1" dirty="0" smtClean="0">
              <a:solidFill>
                <a:schemeClr val="bg1"/>
              </a:solidFill>
              <a:latin typeface="Bariol Regular" panose="02000506040000020003" pitchFamily="50" charset="0"/>
            </a:endParaRPr>
          </a:p>
          <a:p>
            <a:r>
              <a:rPr lang="en-US" sz="4400" b="1" dirty="0">
                <a:solidFill>
                  <a:schemeClr val="bg1"/>
                </a:solidFill>
                <a:latin typeface="Bariol Regular" panose="02000506040000020003" pitchFamily="50" charset="0"/>
              </a:rPr>
              <a:t>Our failure to see the lost individual within the crowd is a failure to have Christ’s heart</a:t>
            </a:r>
            <a:endParaRPr lang="en-US" sz="4400" dirty="0">
              <a:solidFill>
                <a:schemeClr val="bg1"/>
              </a:solidFill>
              <a:latin typeface="Bariol Regular" panose="02000506040000020003" pitchFamily="50" charset="0"/>
            </a:endParaRPr>
          </a:p>
          <a:p>
            <a:r>
              <a:rPr lang="en-US" sz="4400" dirty="0"/>
              <a:t/>
            </a:r>
            <a:br>
              <a:rPr lang="en-US" sz="4400" dirty="0"/>
            </a:br>
            <a:endParaRPr lang="en-US" sz="4400" b="0" dirty="0" smtClean="0">
              <a:solidFill>
                <a:schemeClr val="bg1"/>
              </a:solidFill>
              <a:effectLst/>
              <a:latin typeface="Bariol Regular" panose="02000506040000020003" pitchFamily="50" charset="0"/>
            </a:endParaRPr>
          </a:p>
        </p:txBody>
      </p:sp>
    </p:spTree>
    <p:extLst>
      <p:ext uri="{BB962C8B-B14F-4D97-AF65-F5344CB8AC3E}">
        <p14:creationId xmlns:p14="http://schemas.microsoft.com/office/powerpoint/2010/main" val="5165494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892552"/>
          </a:xfrm>
          <a:prstGeom prst="rect">
            <a:avLst/>
          </a:prstGeom>
          <a:noFill/>
        </p:spPr>
        <p:txBody>
          <a:bodyPr wrap="square" rtlCol="0">
            <a:spAutoFit/>
          </a:bodyPr>
          <a:lstStyle/>
          <a:p>
            <a:r>
              <a:rPr lang="en-US" sz="5200" b="1" u="sng" dirty="0" smtClean="0">
                <a:solidFill>
                  <a:schemeClr val="bg1"/>
                </a:solidFill>
                <a:latin typeface="Bariol Regular" panose="02000506040000020003" pitchFamily="50" charset="0"/>
              </a:rPr>
              <a:t>The Spell Broken</a:t>
            </a:r>
            <a:endParaRPr lang="en-US" sz="5200" dirty="0">
              <a:solidFill>
                <a:schemeClr val="bg1"/>
              </a:solidFill>
              <a:latin typeface="Bariol Regular" panose="02000506040000020003" pitchFamily="50" charset="0"/>
            </a:endParaRPr>
          </a:p>
        </p:txBody>
      </p:sp>
      <p:sp>
        <p:nvSpPr>
          <p:cNvPr id="3" name="TextBox 2"/>
          <p:cNvSpPr txBox="1"/>
          <p:nvPr/>
        </p:nvSpPr>
        <p:spPr>
          <a:xfrm>
            <a:off x="300446" y="1531285"/>
            <a:ext cx="11560628" cy="3046988"/>
          </a:xfrm>
          <a:prstGeom prst="rect">
            <a:avLst/>
          </a:prstGeom>
          <a:noFill/>
        </p:spPr>
        <p:txBody>
          <a:bodyPr wrap="square" rtlCol="0">
            <a:spAutoFit/>
          </a:bodyPr>
          <a:lstStyle/>
          <a:p>
            <a:r>
              <a:rPr lang="en-US" sz="3200" i="1" dirty="0">
                <a:solidFill>
                  <a:schemeClr val="bg1"/>
                </a:solidFill>
                <a:latin typeface="Bariol Regular" panose="02000506040000020003" pitchFamily="50" charset="0"/>
              </a:rPr>
              <a:t>5 And he gave heed unto them, expecting to receive something of them. 6 Then Peter said, Silver and gold have I none; but such as I have give I thee: </a:t>
            </a:r>
            <a:endParaRPr lang="en-US" sz="3200" dirty="0">
              <a:solidFill>
                <a:schemeClr val="bg1"/>
              </a:solidFill>
              <a:latin typeface="Bariol Regular" panose="02000506040000020003" pitchFamily="50" charset="0"/>
            </a:endParaRPr>
          </a:p>
          <a:p>
            <a:r>
              <a:rPr lang="en-US" sz="3200" dirty="0"/>
              <a:t/>
            </a:r>
            <a:br>
              <a:rPr lang="en-US" sz="3200" dirty="0"/>
            </a:br>
            <a:r>
              <a:rPr lang="en-US" sz="3200" dirty="0">
                <a:solidFill>
                  <a:schemeClr val="bg1"/>
                </a:solidFill>
                <a:latin typeface="Bariol Regular" panose="02000506040000020003" pitchFamily="50" charset="0"/>
              </a:rPr>
              <a:t/>
            </a:r>
            <a:br>
              <a:rPr lang="en-US" sz="3200" dirty="0">
                <a:solidFill>
                  <a:schemeClr val="bg1"/>
                </a:solidFill>
                <a:latin typeface="Bariol Regular" panose="02000506040000020003" pitchFamily="50" charset="0"/>
              </a:rPr>
            </a:br>
            <a:endParaRPr lang="en-US" sz="32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21734968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365</TotalTime>
  <Words>978</Words>
  <Application>Microsoft Office PowerPoint</Application>
  <PresentationFormat>Widescreen</PresentationFormat>
  <Paragraphs>51</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Bariol Regular</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Lee's Summit School District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Brandon Briscoe</dc:creator>
  <cp:lastModifiedBy>LFBI</cp:lastModifiedBy>
  <cp:revision>46</cp:revision>
  <dcterms:created xsi:type="dcterms:W3CDTF">2018-07-22T12:07:55Z</dcterms:created>
  <dcterms:modified xsi:type="dcterms:W3CDTF">2018-10-14T20:33:32Z</dcterms:modified>
</cp:coreProperties>
</file>