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98" r:id="rId4"/>
    <p:sldId id="399" r:id="rId5"/>
    <p:sldId id="375" r:id="rId6"/>
    <p:sldId id="400" r:id="rId7"/>
    <p:sldId id="402" r:id="rId8"/>
    <p:sldId id="401" r:id="rId9"/>
    <p:sldId id="403" r:id="rId10"/>
    <p:sldId id="404" r:id="rId11"/>
    <p:sldId id="405" r:id="rId12"/>
    <p:sldId id="406" r:id="rId13"/>
    <p:sldId id="407" r:id="rId14"/>
    <p:sldId id="408" r:id="rId15"/>
    <p:sldId id="409" r:id="rId16"/>
    <p:sldId id="410" r:id="rId17"/>
    <p:sldId id="411" r:id="rId18"/>
    <p:sldId id="412" r:id="rId19"/>
    <p:sldId id="413" r:id="rId20"/>
    <p:sldId id="414" r:id="rId21"/>
    <p:sldId id="415" r:id="rId22"/>
    <p:sldId id="416" r:id="rId23"/>
    <p:sldId id="41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11/4/2018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704695" y="5257800"/>
            <a:ext cx="10284824" cy="784830"/>
          </a:xfrm>
          <a:prstGeom prst="rect">
            <a:avLst/>
          </a:prstGeom>
          <a:noFill/>
        </p:spPr>
        <p:txBody>
          <a:bodyPr wrap="square" rtlCol="0">
            <a:spAutoFit/>
          </a:bodyPr>
          <a:lstStyle/>
          <a:p>
            <a:r>
              <a:rPr lang="en-US" sz="4500" dirty="0">
                <a:solidFill>
                  <a:schemeClr val="bg1"/>
                </a:solidFill>
                <a:latin typeface="Bariol Regular" panose="02000506040000020003" pitchFamily="50" charset="0"/>
              </a:rPr>
              <a:t>The Prayer for Witness/ Acts 4:21-32</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Content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524315"/>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Bring Our Worship </a:t>
            </a:r>
          </a:p>
          <a:p>
            <a:r>
              <a:rPr lang="en-US" sz="3200" i="1" dirty="0">
                <a:solidFill>
                  <a:schemeClr val="bg1"/>
                </a:solidFill>
                <a:latin typeface="Bariol Regular" panose="02000506040000020003" pitchFamily="50" charset="0"/>
              </a:rPr>
              <a:t>Act 4:24 And when they heard that, they lifted up their voice to God with one accord, and said, Lord, thou [art] </a:t>
            </a:r>
            <a:r>
              <a:rPr lang="en-US" sz="3200" i="1" u="sng" dirty="0">
                <a:solidFill>
                  <a:schemeClr val="bg1"/>
                </a:solidFill>
                <a:latin typeface="Bariol Regular" panose="02000506040000020003" pitchFamily="50" charset="0"/>
              </a:rPr>
              <a:t>God, which hast made heaven, and earth, and the sea, and all that in them is:</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a:p>
            <a:endParaRPr lang="en-US" sz="3200" u="sng" dirty="0">
              <a:solidFill>
                <a:schemeClr val="bg1"/>
              </a:solidFill>
              <a:latin typeface="Bariol Regular" panose="02000506040000020003" pitchFamily="50" charset="0"/>
            </a:endParaRPr>
          </a:p>
          <a:p>
            <a:r>
              <a:rPr lang="en-US" sz="3200" i="1" dirty="0">
                <a:solidFill>
                  <a:schemeClr val="bg1"/>
                </a:solidFill>
              </a:rPr>
              <a:t>Mat 6:9 After this manner therefore pray ye: Our Father which art in heaven, Hallowed be thy name</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639914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13932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latin typeface="Bariol Regular" panose="02000506040000020003" pitchFamily="50" charset="0"/>
              </a:rPr>
              <a:t>Our corporate prayers must begin by settling the matter of majesty.</a:t>
            </a:r>
            <a:br>
              <a:rPr lang="en-US" sz="4400" dirty="0">
                <a:solidFill>
                  <a:schemeClr val="bg1"/>
                </a:solidFill>
                <a:latin typeface="Bariol Regular" panose="02000506040000020003" pitchFamily="50" charset="0"/>
              </a:rPr>
            </a:b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953337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Content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016758"/>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Bring Our Worship </a:t>
            </a:r>
            <a:r>
              <a:rPr lang="en-US" sz="3200" i="1" dirty="0">
                <a:solidFill>
                  <a:schemeClr val="bg1"/>
                </a:solidFill>
                <a:latin typeface="Bariol Regular" panose="02000506040000020003" pitchFamily="50" charset="0"/>
              </a:rPr>
              <a:t>v. 24</a:t>
            </a:r>
          </a:p>
          <a:p>
            <a:pPr marL="514350" indent="-514350">
              <a:buAutoNum type="arabicPeriod"/>
            </a:pPr>
            <a:r>
              <a:rPr lang="en-US" sz="3200" b="1" u="sng" dirty="0">
                <a:solidFill>
                  <a:schemeClr val="bg1"/>
                </a:solidFill>
                <a:latin typeface="Bariol Regular" panose="02000506040000020003" pitchFamily="50" charset="0"/>
              </a:rPr>
              <a:t>Bring Our Dilemma</a:t>
            </a:r>
          </a:p>
          <a:p>
            <a:r>
              <a:rPr lang="en-US" sz="3200" i="1" dirty="0">
                <a:solidFill>
                  <a:schemeClr val="bg1"/>
                </a:solidFill>
                <a:latin typeface="Bariol Regular" panose="02000506040000020003" pitchFamily="50" charset="0"/>
              </a:rPr>
              <a:t>4:25 Who by the mouth of thy servant David hast said, Why did the heathen rage, and the people imagine vain things? 26 The kings of the earth stood up, and the rulers were gathered together against the Lord, and against his Christ. 27 For of a truth against thy holy child Jesus, whom thou hast anointed, both Herod, and Pontius Pilate, with the Gentiles, and the people of Israel, were gathered together, 28 For to do whatsoever thy hand and thy counsel determined before to be done. </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45541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031873"/>
          </a:xfrm>
          <a:prstGeom prst="rect">
            <a:avLst/>
          </a:prstGeom>
          <a:noFill/>
        </p:spPr>
        <p:txBody>
          <a:bodyPr wrap="square" rtlCol="0">
            <a:spAutoFit/>
          </a:bodyPr>
          <a:lstStyle/>
          <a:p>
            <a:r>
              <a:rPr lang="en-US" sz="3200" i="1" dirty="0" err="1">
                <a:solidFill>
                  <a:schemeClr val="bg1"/>
                </a:solidFill>
                <a:latin typeface="Bariol Regular" panose="02000506040000020003" pitchFamily="50" charset="0"/>
              </a:rPr>
              <a:t>Psa</a:t>
            </a:r>
            <a:r>
              <a:rPr lang="en-US" sz="3200" i="1" dirty="0">
                <a:solidFill>
                  <a:schemeClr val="bg1"/>
                </a:solidFill>
                <a:latin typeface="Bariol Regular" panose="02000506040000020003" pitchFamily="50" charset="0"/>
              </a:rPr>
              <a:t> 2:1 Why do the heathen rage, and the people imagine a vain thing? 2 The kings of the earth set themselves, and the rulers take counsel together, against the LORD, and against his anointed, [saying], 3 Let us break their bands asunder, and cast away their cords from us. 4 He that </a:t>
            </a:r>
            <a:r>
              <a:rPr lang="en-US" sz="3200" i="1" dirty="0" err="1">
                <a:solidFill>
                  <a:schemeClr val="bg1"/>
                </a:solidFill>
                <a:latin typeface="Bariol Regular" panose="02000506040000020003" pitchFamily="50" charset="0"/>
              </a:rPr>
              <a:t>sitteth</a:t>
            </a:r>
            <a:r>
              <a:rPr lang="en-US" sz="3200" i="1" dirty="0">
                <a:solidFill>
                  <a:schemeClr val="bg1"/>
                </a:solidFill>
                <a:latin typeface="Bariol Regular" panose="02000506040000020003" pitchFamily="50" charset="0"/>
              </a:rPr>
              <a:t> in the heavens shall laugh: the Lord shall have them in derision. 5 Then shall he speak unto them in his wrath, and vex them in his sore displeasure. 6 Yet have I set my king upon my holy hill of Zion.</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4878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406265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Our corporate prayers must be a call for God to deliver us from all impediments </a:t>
            </a:r>
          </a:p>
          <a:p>
            <a:r>
              <a:rPr lang="en-US" sz="4800" b="1" dirty="0">
                <a:solidFill>
                  <a:schemeClr val="bg1"/>
                </a:solidFill>
                <a:latin typeface="Bariol Regular" panose="02000506040000020003" pitchFamily="50" charset="0"/>
              </a:rPr>
              <a:t>to the gospel.</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055927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Content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031873"/>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Bring Our Worship </a:t>
            </a:r>
            <a:r>
              <a:rPr lang="en-US" sz="3200" i="1" dirty="0">
                <a:solidFill>
                  <a:schemeClr val="bg1"/>
                </a:solidFill>
                <a:latin typeface="Bariol Regular" panose="02000506040000020003" pitchFamily="50" charset="0"/>
              </a:rPr>
              <a:t>v. 24</a:t>
            </a:r>
          </a:p>
          <a:p>
            <a:pPr marL="514350" indent="-514350">
              <a:buAutoNum type="arabicPeriod"/>
            </a:pPr>
            <a:r>
              <a:rPr lang="en-US" sz="3200" b="1" u="sng" dirty="0">
                <a:solidFill>
                  <a:schemeClr val="bg1"/>
                </a:solidFill>
                <a:latin typeface="Bariol Regular" panose="02000506040000020003" pitchFamily="50" charset="0"/>
              </a:rPr>
              <a:t>Bring Our Dilemma </a:t>
            </a:r>
            <a:r>
              <a:rPr lang="en-US" sz="3200" i="1" dirty="0">
                <a:solidFill>
                  <a:schemeClr val="bg1"/>
                </a:solidFill>
                <a:latin typeface="Bariol Regular" panose="02000506040000020003" pitchFamily="50" charset="0"/>
              </a:rPr>
              <a:t>v. 25-28</a:t>
            </a:r>
          </a:p>
          <a:p>
            <a:pPr marL="514350" indent="-514350">
              <a:buAutoNum type="arabicPeriod"/>
            </a:pPr>
            <a:r>
              <a:rPr lang="en-US" sz="3200" b="1" u="sng" dirty="0">
                <a:solidFill>
                  <a:schemeClr val="bg1"/>
                </a:solidFill>
                <a:latin typeface="Bariol Regular" panose="02000506040000020003" pitchFamily="50" charset="0"/>
              </a:rPr>
              <a:t>Bring Us Boldness</a:t>
            </a:r>
          </a:p>
          <a:p>
            <a:r>
              <a:rPr lang="en-US" sz="3200" i="1" dirty="0">
                <a:solidFill>
                  <a:schemeClr val="bg1"/>
                </a:solidFill>
                <a:latin typeface="Bariol Regular" panose="02000506040000020003" pitchFamily="50" charset="0"/>
              </a:rPr>
              <a:t>29 And now, Lord, behold their </a:t>
            </a:r>
            <a:r>
              <a:rPr lang="en-US" sz="3200" i="1" dirty="0" err="1">
                <a:solidFill>
                  <a:schemeClr val="bg1"/>
                </a:solidFill>
                <a:latin typeface="Bariol Regular" panose="02000506040000020003" pitchFamily="50" charset="0"/>
              </a:rPr>
              <a:t>threatenings</a:t>
            </a:r>
            <a:r>
              <a:rPr lang="en-US" sz="3200" i="1" dirty="0">
                <a:solidFill>
                  <a:schemeClr val="bg1"/>
                </a:solidFill>
                <a:latin typeface="Bariol Regular" panose="02000506040000020003" pitchFamily="50" charset="0"/>
              </a:rPr>
              <a:t>: and grant unto thy servants, that with all boldness they may speak thy word, </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47315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323987"/>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#5</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Our corporate prayers must be a </a:t>
            </a:r>
          </a:p>
          <a:p>
            <a:r>
              <a:rPr lang="en-US" sz="4800" b="1" dirty="0">
                <a:solidFill>
                  <a:schemeClr val="bg1"/>
                </a:solidFill>
                <a:latin typeface="Bariol Regular" panose="02000506040000020003" pitchFamily="50" charset="0"/>
              </a:rPr>
              <a:t>request for a fearless witness.</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577503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Content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031873"/>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Bring Our Worship </a:t>
            </a:r>
            <a:r>
              <a:rPr lang="en-US" sz="3200" i="1" dirty="0">
                <a:solidFill>
                  <a:schemeClr val="bg1"/>
                </a:solidFill>
                <a:latin typeface="Bariol Regular" panose="02000506040000020003" pitchFamily="50" charset="0"/>
              </a:rPr>
              <a:t>v. 24</a:t>
            </a:r>
          </a:p>
          <a:p>
            <a:pPr marL="514350" indent="-514350">
              <a:buAutoNum type="arabicPeriod"/>
            </a:pPr>
            <a:r>
              <a:rPr lang="en-US" sz="3200" b="1" u="sng" dirty="0">
                <a:solidFill>
                  <a:schemeClr val="bg1"/>
                </a:solidFill>
                <a:latin typeface="Bariol Regular" panose="02000506040000020003" pitchFamily="50" charset="0"/>
              </a:rPr>
              <a:t>Bring Our Dilemma </a:t>
            </a:r>
            <a:r>
              <a:rPr lang="en-US" sz="3200" i="1" dirty="0">
                <a:solidFill>
                  <a:schemeClr val="bg1"/>
                </a:solidFill>
                <a:latin typeface="Bariol Regular" panose="02000506040000020003" pitchFamily="50" charset="0"/>
              </a:rPr>
              <a:t>v. 25-28</a:t>
            </a:r>
          </a:p>
          <a:p>
            <a:pPr marL="514350" indent="-514350">
              <a:buAutoNum type="arabicPeriod"/>
            </a:pPr>
            <a:r>
              <a:rPr lang="en-US" sz="3200" b="1" u="sng" dirty="0">
                <a:solidFill>
                  <a:schemeClr val="bg1"/>
                </a:solidFill>
                <a:latin typeface="Bariol Regular" panose="02000506040000020003" pitchFamily="50" charset="0"/>
              </a:rPr>
              <a:t>Bring Us Boldness </a:t>
            </a:r>
            <a:r>
              <a:rPr lang="en-US" sz="3200" i="1" dirty="0">
                <a:solidFill>
                  <a:schemeClr val="bg1"/>
                </a:solidFill>
                <a:latin typeface="Bariol Regular" panose="02000506040000020003" pitchFamily="50" charset="0"/>
              </a:rPr>
              <a:t>v. 29</a:t>
            </a:r>
          </a:p>
          <a:p>
            <a:pPr marL="514350" indent="-514350">
              <a:buAutoNum type="arabicPeriod"/>
            </a:pPr>
            <a:r>
              <a:rPr lang="en-US" sz="3200" b="1" u="sng" dirty="0">
                <a:solidFill>
                  <a:schemeClr val="bg1"/>
                </a:solidFill>
                <a:latin typeface="Bariol Regular" panose="02000506040000020003" pitchFamily="50" charset="0"/>
              </a:rPr>
              <a:t>Bring Us Breakthrough</a:t>
            </a:r>
          </a:p>
          <a:p>
            <a:r>
              <a:rPr lang="en-US" sz="3200" b="1" i="1" dirty="0">
                <a:solidFill>
                  <a:schemeClr val="bg1"/>
                </a:solidFill>
                <a:latin typeface="Bariol Regular" panose="02000506040000020003" pitchFamily="50" charset="0"/>
              </a:rPr>
              <a:t>30 By stretching forth thine hand to heal; and that signs and wonders may be done by the name of thy holy child Jesus. </a:t>
            </a:r>
            <a:br>
              <a:rPr lang="en-US" sz="3200" b="1" dirty="0">
                <a:solidFill>
                  <a:schemeClr val="bg1"/>
                </a:solidFill>
                <a:latin typeface="Bariol Regular" panose="02000506040000020003" pitchFamily="50" charset="0"/>
              </a:rPr>
            </a:br>
            <a:br>
              <a:rPr lang="en-US" sz="3200" b="1" u="sng" dirty="0">
                <a:solidFill>
                  <a:schemeClr val="bg1"/>
                </a:solidFill>
                <a:latin typeface="Bariol Regular" panose="02000506040000020003" pitchFamily="50" charset="0"/>
              </a:rPr>
            </a:b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47345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3323987"/>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#6</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Our corporate prayers must be a request for God to give us favor with souls.</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960365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Consequence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031873"/>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Power</a:t>
            </a:r>
          </a:p>
          <a:p>
            <a:r>
              <a:rPr lang="en-US" sz="3200" i="1" dirty="0">
                <a:solidFill>
                  <a:schemeClr val="bg1"/>
                </a:solidFill>
                <a:latin typeface="Bariol Regular" panose="02000506040000020003" pitchFamily="50" charset="0"/>
              </a:rPr>
              <a:t>31 And when they had prayed, the place was shaken where they were assembled together; </a:t>
            </a:r>
            <a:endParaRPr lang="en-US" sz="3200" dirty="0">
              <a:solidFill>
                <a:schemeClr val="bg1"/>
              </a:solidFill>
              <a:latin typeface="Bariol Regular" panose="02000506040000020003" pitchFamily="50" charset="0"/>
            </a:endParaRPr>
          </a:p>
          <a:p>
            <a:br>
              <a:rPr lang="en-US" sz="3200" dirty="0"/>
            </a:br>
            <a:r>
              <a:rPr lang="en-US" sz="3200" i="1" dirty="0">
                <a:solidFill>
                  <a:schemeClr val="bg1"/>
                </a:solidFill>
                <a:latin typeface="Bariol Regular" panose="02000506040000020003" pitchFamily="50" charset="0"/>
              </a:rPr>
              <a:t>33 And with great power gave the apostles witness of the resurrection of the Lord Jesus: and great grace was upon them all. </a:t>
            </a:r>
            <a:br>
              <a:rPr lang="en-US" sz="3200" b="1" dirty="0">
                <a:solidFill>
                  <a:schemeClr val="bg1"/>
                </a:solidFill>
                <a:latin typeface="Bariol Regular" panose="02000506040000020003" pitchFamily="50" charset="0"/>
              </a:rPr>
            </a:br>
            <a:br>
              <a:rPr lang="en-US" sz="3200" b="1" u="sng" dirty="0">
                <a:solidFill>
                  <a:schemeClr val="bg1"/>
                </a:solidFill>
                <a:latin typeface="Bariol Regular" panose="02000506040000020003" pitchFamily="50" charset="0"/>
              </a:rPr>
            </a:b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6943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431075" y="1628507"/>
            <a:ext cx="11560628" cy="3600986"/>
          </a:xfrm>
          <a:prstGeom prst="rect">
            <a:avLst/>
          </a:prstGeom>
          <a:noFill/>
        </p:spPr>
        <p:txBody>
          <a:bodyPr wrap="square" rtlCol="0">
            <a:spAutoFit/>
          </a:bodyPr>
          <a:lstStyle/>
          <a:p>
            <a:r>
              <a:rPr lang="en-US" sz="3200" i="1" dirty="0" err="1">
                <a:solidFill>
                  <a:schemeClr val="bg1"/>
                </a:solidFill>
                <a:latin typeface="Bariol Regular" panose="02000506040000020003" pitchFamily="50" charset="0"/>
              </a:rPr>
              <a:t>Psa</a:t>
            </a:r>
            <a:r>
              <a:rPr lang="en-US" sz="3200" i="1" dirty="0">
                <a:solidFill>
                  <a:schemeClr val="bg1"/>
                </a:solidFill>
                <a:latin typeface="Bariol Regular" panose="02000506040000020003" pitchFamily="50" charset="0"/>
              </a:rPr>
              <a:t> 27:11 [[[A Psalm] of David.]] The LORD [is] my light and my salvation; whom shall I fear? the LORD [is] the strength of my life; of whom shall I be afraid? 2 When the wicked, [even] mine enemies and my foes, came upon me to eat up my flesh, they stumbled and fell. 3 Though an host should encamp against me, my heart shall not fear: though war should rise against me, in this [will] I [be] confident.</a:t>
            </a:r>
            <a:br>
              <a:rPr lang="en-US" sz="3600" dirty="0">
                <a:solidFill>
                  <a:schemeClr val="bg1"/>
                </a:solidFill>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Consequence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554545"/>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Power &amp; Boldness </a:t>
            </a:r>
            <a:r>
              <a:rPr lang="en-US" sz="3200" i="1" dirty="0">
                <a:solidFill>
                  <a:schemeClr val="bg1"/>
                </a:solidFill>
                <a:latin typeface="Bariol Regular" panose="02000506040000020003" pitchFamily="50" charset="0"/>
              </a:rPr>
              <a:t>v. 31 &amp; 33</a:t>
            </a:r>
          </a:p>
          <a:p>
            <a:pPr marL="514350" indent="-514350">
              <a:buAutoNum type="arabicPeriod"/>
            </a:pPr>
            <a:r>
              <a:rPr lang="en-US" sz="3200" b="1" u="sng" dirty="0">
                <a:solidFill>
                  <a:schemeClr val="bg1"/>
                </a:solidFill>
                <a:latin typeface="Bariol Regular" panose="02000506040000020003" pitchFamily="50" charset="0"/>
              </a:rPr>
              <a:t>Filling</a:t>
            </a:r>
          </a:p>
          <a:p>
            <a:r>
              <a:rPr lang="en-US" sz="3200" i="1" dirty="0">
                <a:solidFill>
                  <a:schemeClr val="bg1"/>
                </a:solidFill>
                <a:latin typeface="Bariol Regular" panose="02000506040000020003" pitchFamily="50" charset="0"/>
              </a:rPr>
              <a:t>31b…and they were all filled with the Holy Ghost, </a:t>
            </a:r>
            <a:br>
              <a:rPr lang="en-US" sz="3200" b="1" dirty="0">
                <a:solidFill>
                  <a:schemeClr val="bg1"/>
                </a:solidFill>
                <a:latin typeface="Bariol Regular" panose="02000506040000020003" pitchFamily="50" charset="0"/>
              </a:rPr>
            </a:br>
            <a:br>
              <a:rPr lang="en-US" sz="3200" b="1" u="sng" dirty="0">
                <a:solidFill>
                  <a:schemeClr val="bg1"/>
                </a:solidFill>
                <a:latin typeface="Bariol Regular" panose="02000506040000020003" pitchFamily="50" charset="0"/>
              </a:rPr>
            </a:b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65393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Consequence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046988"/>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Power &amp; Boldness </a:t>
            </a:r>
            <a:r>
              <a:rPr lang="en-US" sz="3200" i="1" dirty="0">
                <a:solidFill>
                  <a:schemeClr val="bg1"/>
                </a:solidFill>
                <a:latin typeface="Bariol Regular" panose="02000506040000020003" pitchFamily="50" charset="0"/>
              </a:rPr>
              <a:t>v. 31 &amp; 33</a:t>
            </a:r>
          </a:p>
          <a:p>
            <a:pPr marL="514350" indent="-514350">
              <a:buAutoNum type="arabicPeriod"/>
            </a:pPr>
            <a:r>
              <a:rPr lang="en-US" sz="3200" b="1" u="sng" dirty="0">
                <a:solidFill>
                  <a:schemeClr val="bg1"/>
                </a:solidFill>
                <a:latin typeface="Bariol Regular" panose="02000506040000020003" pitchFamily="50" charset="0"/>
              </a:rPr>
              <a:t>Filling </a:t>
            </a:r>
            <a:r>
              <a:rPr lang="en-US" sz="3200" i="1" dirty="0">
                <a:solidFill>
                  <a:schemeClr val="bg1"/>
                </a:solidFill>
                <a:latin typeface="Bariol Regular" panose="02000506040000020003" pitchFamily="50" charset="0"/>
              </a:rPr>
              <a:t>v. 31b</a:t>
            </a:r>
          </a:p>
          <a:p>
            <a:pPr marL="514350" indent="-514350">
              <a:buAutoNum type="arabicPeriod"/>
            </a:pPr>
            <a:r>
              <a:rPr lang="en-US" sz="3200" b="1" u="sng" dirty="0">
                <a:solidFill>
                  <a:schemeClr val="bg1"/>
                </a:solidFill>
                <a:latin typeface="Bariol Regular" panose="02000506040000020003" pitchFamily="50" charset="0"/>
              </a:rPr>
              <a:t>Boldness </a:t>
            </a:r>
            <a:endParaRPr lang="en-US" sz="3200" i="1" dirty="0">
              <a:solidFill>
                <a:schemeClr val="bg1"/>
              </a:solidFill>
              <a:latin typeface="Bariol Regular" panose="02000506040000020003" pitchFamily="50" charset="0"/>
            </a:endParaRPr>
          </a:p>
          <a:p>
            <a:r>
              <a:rPr lang="en-US" sz="3200" i="1" dirty="0">
                <a:solidFill>
                  <a:schemeClr val="bg1"/>
                </a:solidFill>
                <a:latin typeface="Bariol Regular" panose="02000506040000020003" pitchFamily="50" charset="0"/>
              </a:rPr>
              <a:t>31c….and they </a:t>
            </a:r>
            <a:r>
              <a:rPr lang="en-US" sz="3200" i="1" dirty="0" err="1">
                <a:solidFill>
                  <a:schemeClr val="bg1"/>
                </a:solidFill>
                <a:latin typeface="Bariol Regular" panose="02000506040000020003" pitchFamily="50" charset="0"/>
              </a:rPr>
              <a:t>spake</a:t>
            </a:r>
            <a:r>
              <a:rPr lang="en-US" sz="3200" i="1" dirty="0">
                <a:solidFill>
                  <a:schemeClr val="bg1"/>
                </a:solidFill>
                <a:latin typeface="Bariol Regular" panose="02000506040000020003" pitchFamily="50" charset="0"/>
              </a:rPr>
              <a:t> the word of God with boldness. </a:t>
            </a:r>
            <a:br>
              <a:rPr lang="en-US" sz="3200" b="1" dirty="0">
                <a:solidFill>
                  <a:schemeClr val="bg1"/>
                </a:solidFill>
                <a:latin typeface="Bariol Regular" panose="02000506040000020003" pitchFamily="50" charset="0"/>
              </a:rPr>
            </a:br>
            <a:br>
              <a:rPr lang="en-US" sz="3200" b="1" u="sng" dirty="0">
                <a:solidFill>
                  <a:schemeClr val="bg1"/>
                </a:solidFill>
                <a:latin typeface="Bariol Regular" panose="02000506040000020003" pitchFamily="50" charset="0"/>
              </a:rPr>
            </a:b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935120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Consequence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5016758"/>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Power &amp; Boldness </a:t>
            </a:r>
            <a:r>
              <a:rPr lang="en-US" sz="3200" i="1" dirty="0">
                <a:solidFill>
                  <a:schemeClr val="bg1"/>
                </a:solidFill>
                <a:latin typeface="Bariol Regular" panose="02000506040000020003" pitchFamily="50" charset="0"/>
              </a:rPr>
              <a:t>v. 31 &amp; 33</a:t>
            </a:r>
          </a:p>
          <a:p>
            <a:pPr marL="514350" indent="-514350">
              <a:buAutoNum type="arabicPeriod"/>
            </a:pPr>
            <a:r>
              <a:rPr lang="en-US" sz="3200" b="1" u="sng" dirty="0">
                <a:solidFill>
                  <a:schemeClr val="bg1"/>
                </a:solidFill>
                <a:latin typeface="Bariol Regular" panose="02000506040000020003" pitchFamily="50" charset="0"/>
              </a:rPr>
              <a:t>Filling </a:t>
            </a:r>
            <a:r>
              <a:rPr lang="en-US" sz="3200" i="1" dirty="0">
                <a:solidFill>
                  <a:schemeClr val="bg1"/>
                </a:solidFill>
                <a:latin typeface="Bariol Regular" panose="02000506040000020003" pitchFamily="50" charset="0"/>
              </a:rPr>
              <a:t>v. 31b</a:t>
            </a:r>
          </a:p>
          <a:p>
            <a:pPr marL="514350" indent="-514350">
              <a:buAutoNum type="arabicPeriod"/>
            </a:pPr>
            <a:r>
              <a:rPr lang="en-US" sz="3200" b="1" u="sng" dirty="0">
                <a:solidFill>
                  <a:schemeClr val="bg1"/>
                </a:solidFill>
                <a:latin typeface="Bariol Regular" panose="02000506040000020003" pitchFamily="50" charset="0"/>
              </a:rPr>
              <a:t>Boldness </a:t>
            </a:r>
            <a:r>
              <a:rPr lang="en-US" sz="3200" i="1" dirty="0">
                <a:solidFill>
                  <a:schemeClr val="bg1"/>
                </a:solidFill>
                <a:latin typeface="Bariol Regular" panose="02000506040000020003" pitchFamily="50" charset="0"/>
              </a:rPr>
              <a:t>v. 31c</a:t>
            </a:r>
          </a:p>
          <a:p>
            <a:pPr marL="514350" indent="-514350">
              <a:buAutoNum type="arabicPeriod"/>
            </a:pPr>
            <a:r>
              <a:rPr lang="en-US" sz="3200" b="1" u="sng" dirty="0">
                <a:solidFill>
                  <a:schemeClr val="bg1"/>
                </a:solidFill>
                <a:latin typeface="Bariol Regular" panose="02000506040000020003" pitchFamily="50" charset="0"/>
              </a:rPr>
              <a:t>Greater Unity</a:t>
            </a:r>
          </a:p>
          <a:p>
            <a:r>
              <a:rPr lang="en-US" sz="3200" i="1" dirty="0">
                <a:solidFill>
                  <a:schemeClr val="bg1"/>
                </a:solidFill>
                <a:latin typeface="Bariol Regular" panose="02000506040000020003" pitchFamily="50" charset="0"/>
              </a:rPr>
              <a:t>32 And the multitude of them that believed were of one heart and of one soul: neither said any [of them] that ought of the things which he possessed was his own; but they had all things common. </a:t>
            </a:r>
            <a:endParaRPr lang="en-US" sz="3200" b="1" u="sng" dirty="0">
              <a:solidFill>
                <a:schemeClr val="bg1"/>
              </a:solidFill>
              <a:latin typeface="Bariol Regular" panose="02000506040000020003" pitchFamily="50" charset="0"/>
            </a:endParaRPr>
          </a:p>
          <a:p>
            <a:br>
              <a:rPr lang="en-US" sz="3200" b="1" dirty="0">
                <a:solidFill>
                  <a:schemeClr val="bg1"/>
                </a:solidFill>
                <a:latin typeface="Bariol Regular" panose="02000506040000020003" pitchFamily="50" charset="0"/>
              </a:rPr>
            </a:br>
            <a:br>
              <a:rPr lang="en-US" sz="3200" b="1" u="sng" dirty="0">
                <a:solidFill>
                  <a:schemeClr val="bg1"/>
                </a:solidFill>
                <a:latin typeface="Bariol Regular" panose="02000506040000020003" pitchFamily="50" charset="0"/>
              </a:rPr>
            </a:br>
            <a:endParaRPr lang="en-US" sz="3200" b="1"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72315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#7</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Our corporate prayers work.</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15007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Crooked Company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600986"/>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21 So when they had further threatened them, they let them go, finding nothing how they might punish them, because of the people: for all [men] glorified God for that which was done. 22 For the man was above forty years old, on whom this miracle of healing was shewed. </a:t>
            </a:r>
            <a:r>
              <a:rPr lang="en-US" sz="3200" i="1" u="sng" dirty="0">
                <a:solidFill>
                  <a:schemeClr val="bg1"/>
                </a:solidFill>
                <a:latin typeface="Bariol Regular" panose="02000506040000020003" pitchFamily="50" charset="0"/>
              </a:rPr>
              <a:t>23 And being let go, they went to their own company, and reported all that the chief priests and elders had said unto them.  </a:t>
            </a:r>
            <a:br>
              <a:rPr lang="en-US" sz="3600" dirty="0">
                <a:solidFill>
                  <a:schemeClr val="bg1"/>
                </a:solidFill>
              </a:rPr>
            </a:b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08784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Corporate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2616101"/>
          </a:xfrm>
          <a:prstGeom prst="rect">
            <a:avLst/>
          </a:prstGeom>
          <a:noFill/>
        </p:spPr>
        <p:txBody>
          <a:bodyPr wrap="square" rtlCol="0">
            <a:spAutoFit/>
          </a:bodyPr>
          <a:lstStyle/>
          <a:p>
            <a:pPr lvl="1"/>
            <a:r>
              <a:rPr lang="en-US" sz="3600" b="1" u="sng" dirty="0">
                <a:solidFill>
                  <a:schemeClr val="bg1"/>
                </a:solidFill>
                <a:latin typeface="Bariol Regular" panose="02000506040000020003" pitchFamily="50" charset="0"/>
              </a:rPr>
              <a:t>Prayer as response</a:t>
            </a:r>
          </a:p>
          <a:p>
            <a:pPr lvl="1"/>
            <a:r>
              <a:rPr lang="en-US" sz="3200" i="1" dirty="0">
                <a:solidFill>
                  <a:schemeClr val="bg1"/>
                </a:solidFill>
                <a:latin typeface="Bariol Regular" panose="02000506040000020003" pitchFamily="50" charset="0"/>
              </a:rPr>
              <a:t>24a And when they heard that, they lifted up their voice to God…</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a:p>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22315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406265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If Christians refrain from praying in crisis then we shouldn’t be surprised when </a:t>
            </a:r>
          </a:p>
          <a:p>
            <a:r>
              <a:rPr lang="en-US" sz="4800" b="1" dirty="0">
                <a:solidFill>
                  <a:schemeClr val="bg1"/>
                </a:solidFill>
                <a:latin typeface="Bariol Regular" panose="02000506040000020003" pitchFamily="50" charset="0"/>
              </a:rPr>
              <a:t>crisis has contained our witness.</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502292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A Corporate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4154984"/>
          </a:xfrm>
          <a:prstGeom prst="rect">
            <a:avLst/>
          </a:prstGeom>
          <a:noFill/>
        </p:spPr>
        <p:txBody>
          <a:bodyPr wrap="square" rtlCol="0">
            <a:spAutoFit/>
          </a:bodyPr>
          <a:lstStyle/>
          <a:p>
            <a:pPr lvl="1"/>
            <a:r>
              <a:rPr lang="en-US" sz="3600" b="1" u="sng" dirty="0">
                <a:solidFill>
                  <a:schemeClr val="bg1"/>
                </a:solidFill>
                <a:latin typeface="Bariol Regular" panose="02000506040000020003" pitchFamily="50" charset="0"/>
              </a:rPr>
              <a:t>Prayer as response </a:t>
            </a:r>
            <a:r>
              <a:rPr lang="en-US" sz="3200" i="1" dirty="0">
                <a:solidFill>
                  <a:schemeClr val="bg1"/>
                </a:solidFill>
                <a:latin typeface="Bariol Regular" panose="02000506040000020003" pitchFamily="50" charset="0"/>
              </a:rPr>
              <a:t>v. 24a</a:t>
            </a:r>
          </a:p>
          <a:p>
            <a:pPr lvl="1"/>
            <a:endParaRPr lang="en-US" sz="3200" b="1" u="sng" dirty="0">
              <a:solidFill>
                <a:schemeClr val="bg1"/>
              </a:solidFill>
              <a:latin typeface="Bariol Regular" panose="02000506040000020003" pitchFamily="50" charset="0"/>
            </a:endParaRPr>
          </a:p>
          <a:p>
            <a:pPr lvl="1"/>
            <a:r>
              <a:rPr lang="en-US" sz="3600" b="1" u="sng" dirty="0">
                <a:solidFill>
                  <a:schemeClr val="bg1"/>
                </a:solidFill>
                <a:latin typeface="Bariol Regular" panose="02000506040000020003" pitchFamily="50" charset="0"/>
              </a:rPr>
              <a:t>Prayer in unity</a:t>
            </a:r>
          </a:p>
          <a:p>
            <a:pPr lvl="1"/>
            <a:r>
              <a:rPr lang="en-US" sz="3200" i="1" dirty="0">
                <a:solidFill>
                  <a:schemeClr val="bg1"/>
                </a:solidFill>
                <a:latin typeface="Bariol Regular" panose="02000506040000020003" pitchFamily="50" charset="0"/>
              </a:rPr>
              <a:t>Act 4:24b And when they heard that, they lifted up their voice to God with one accord, </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a:p>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081479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4524315"/>
          </a:xfrm>
          <a:prstGeom prst="rect">
            <a:avLst/>
          </a:prstGeom>
          <a:noFill/>
        </p:spPr>
        <p:txBody>
          <a:bodyPr wrap="square" rtlCol="0">
            <a:spAutoFit/>
          </a:bodyPr>
          <a:lstStyle/>
          <a:p>
            <a:endParaRPr lang="en-US" sz="3200" i="1" dirty="0">
              <a:solidFill>
                <a:schemeClr val="bg1"/>
              </a:solidFill>
              <a:latin typeface="Bariol Regular" panose="02000506040000020003" pitchFamily="50" charset="0"/>
            </a:endParaRPr>
          </a:p>
          <a:p>
            <a:r>
              <a:rPr lang="en-US" sz="3200" i="1" dirty="0">
                <a:solidFill>
                  <a:schemeClr val="bg1"/>
                </a:solidFill>
                <a:latin typeface="Bariol Regular" panose="02000506040000020003" pitchFamily="50" charset="0"/>
              </a:rPr>
              <a:t>“This I most firmly believe, that no one ought to expect to see much good resulting from his labors in word and doctrine, if he is not much given to prayer and meditation.” </a:t>
            </a:r>
          </a:p>
          <a:p>
            <a:endParaRPr lang="en-US" sz="3200" i="1" dirty="0">
              <a:solidFill>
                <a:schemeClr val="bg1"/>
              </a:solidFill>
              <a:latin typeface="Bariol Regular" panose="02000506040000020003" pitchFamily="50" charset="0"/>
            </a:endParaRPr>
          </a:p>
          <a:p>
            <a:pPr algn="r"/>
            <a:r>
              <a:rPr lang="en-US" sz="3200" dirty="0">
                <a:solidFill>
                  <a:schemeClr val="bg1"/>
                </a:solidFill>
                <a:latin typeface="Bariol Regular" panose="02000506040000020003" pitchFamily="50" charset="0"/>
              </a:rPr>
              <a:t>― </a:t>
            </a:r>
            <a:r>
              <a:rPr lang="en-US" sz="3200" b="1" dirty="0">
                <a:solidFill>
                  <a:schemeClr val="bg1"/>
                </a:solidFill>
                <a:latin typeface="Bariol Regular" panose="02000506040000020003" pitchFamily="50" charset="0"/>
              </a:rPr>
              <a:t>George Müller, The Autobiography of George Müller</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a:p>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64947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94360" y="3086100"/>
            <a:ext cx="11364686" cy="4062651"/>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800" b="1" dirty="0">
                <a:solidFill>
                  <a:schemeClr val="bg1"/>
                </a:solidFill>
                <a:latin typeface="Bariol Regular" panose="02000506040000020003" pitchFamily="50" charset="0"/>
              </a:rPr>
              <a:t>If Christians refrain from praying together then they shouldn’t be surprised when our will is divided and their vision is lost</a:t>
            </a:r>
            <a:br>
              <a:rPr lang="en-US" sz="4800" dirty="0">
                <a:solidFill>
                  <a:schemeClr val="bg1"/>
                </a:solidFill>
                <a:latin typeface="Bariol Regular" panose="02000506040000020003" pitchFamily="50" charset="0"/>
              </a:rPr>
            </a:b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2039171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892552"/>
          </a:xfrm>
          <a:prstGeom prst="rect">
            <a:avLst/>
          </a:prstGeom>
          <a:noFill/>
        </p:spPr>
        <p:txBody>
          <a:bodyPr wrap="square" rtlCol="0">
            <a:spAutoFit/>
          </a:bodyPr>
          <a:lstStyle/>
          <a:p>
            <a:r>
              <a:rPr lang="en-US" sz="5200" b="1" u="sng" dirty="0">
                <a:solidFill>
                  <a:schemeClr val="bg1"/>
                </a:solidFill>
                <a:latin typeface="Bariol Regular" panose="02000506040000020003" pitchFamily="50" charset="0"/>
              </a:rPr>
              <a:t>The Content of Our Cry</a:t>
            </a:r>
            <a:endParaRPr lang="en-US" sz="5200" dirty="0">
              <a:solidFill>
                <a:schemeClr val="bg1"/>
              </a:solidFill>
              <a:latin typeface="Bariol Regular" panose="02000506040000020003" pitchFamily="50" charset="0"/>
            </a:endParaRPr>
          </a:p>
        </p:txBody>
      </p:sp>
      <p:sp>
        <p:nvSpPr>
          <p:cNvPr id="3" name="TextBox 2"/>
          <p:cNvSpPr txBox="1"/>
          <p:nvPr/>
        </p:nvSpPr>
        <p:spPr>
          <a:xfrm>
            <a:off x="300446" y="1531285"/>
            <a:ext cx="11560628" cy="3539430"/>
          </a:xfrm>
          <a:prstGeom prst="rect">
            <a:avLst/>
          </a:prstGeom>
          <a:noFill/>
        </p:spPr>
        <p:txBody>
          <a:bodyPr wrap="square" rtlCol="0">
            <a:spAutoFit/>
          </a:bodyPr>
          <a:lstStyle/>
          <a:p>
            <a:pPr marL="514350" indent="-514350">
              <a:buAutoNum type="arabicPeriod"/>
            </a:pPr>
            <a:r>
              <a:rPr lang="en-US" sz="3200" b="1" u="sng" dirty="0">
                <a:solidFill>
                  <a:schemeClr val="bg1"/>
                </a:solidFill>
                <a:latin typeface="Bariol Regular" panose="02000506040000020003" pitchFamily="50" charset="0"/>
              </a:rPr>
              <a:t>Bring Our Worship </a:t>
            </a:r>
          </a:p>
          <a:p>
            <a:r>
              <a:rPr lang="en-US" sz="3200" i="1" dirty="0">
                <a:solidFill>
                  <a:schemeClr val="bg1"/>
                </a:solidFill>
                <a:latin typeface="Bariol Regular" panose="02000506040000020003" pitchFamily="50" charset="0"/>
              </a:rPr>
              <a:t>Act 4:24 And when they heard that, they lifted up their voice to God with one accord, and said, Lord, thou [art] </a:t>
            </a:r>
            <a:r>
              <a:rPr lang="en-US" sz="3200" i="1" u="sng" dirty="0">
                <a:solidFill>
                  <a:schemeClr val="bg1"/>
                </a:solidFill>
                <a:latin typeface="Bariol Regular" panose="02000506040000020003" pitchFamily="50" charset="0"/>
              </a:rPr>
              <a:t>God, which hast made heaven, and earth, and the sea, and all that in them is:</a:t>
            </a:r>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a:p>
            <a:br>
              <a:rPr lang="en-US" sz="3200" u="sng" dirty="0">
                <a:solidFill>
                  <a:schemeClr val="bg1"/>
                </a:solidFill>
                <a:latin typeface="Bariol Regular" panose="02000506040000020003" pitchFamily="50" charset="0"/>
              </a:rPr>
            </a:br>
            <a:endParaRPr lang="en-US" sz="3200" u="sng"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622297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TotalTime>
  <Words>1014</Words>
  <Application>Microsoft Office PowerPoint</Application>
  <PresentationFormat>Widescreen</PresentationFormat>
  <Paragraphs>82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55</cp:revision>
  <dcterms:created xsi:type="dcterms:W3CDTF">2018-07-22T12:07:55Z</dcterms:created>
  <dcterms:modified xsi:type="dcterms:W3CDTF">2018-11-04T18:45:45Z</dcterms:modified>
</cp:coreProperties>
</file>