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8" r:id="rId3"/>
    <p:sldId id="442" r:id="rId4"/>
    <p:sldId id="443" r:id="rId5"/>
    <p:sldId id="444" r:id="rId6"/>
    <p:sldId id="445" r:id="rId7"/>
    <p:sldId id="446" r:id="rId8"/>
    <p:sldId id="447" r:id="rId9"/>
    <p:sldId id="448" r:id="rId10"/>
    <p:sldId id="449" r:id="rId11"/>
    <p:sldId id="450" r:id="rId12"/>
    <p:sldId id="451" r:id="rId13"/>
    <p:sldId id="453" r:id="rId14"/>
    <p:sldId id="452" r:id="rId15"/>
    <p:sldId id="454" r:id="rId16"/>
    <p:sldId id="455" r:id="rId17"/>
    <p:sldId id="456" r:id="rId18"/>
    <p:sldId id="457" r:id="rId19"/>
    <p:sldId id="458" r:id="rId20"/>
    <p:sldId id="459" r:id="rId21"/>
    <p:sldId id="460" r:id="rId22"/>
    <p:sldId id="461" r:id="rId23"/>
    <p:sldId id="463" r:id="rId24"/>
    <p:sldId id="464" r:id="rId25"/>
    <p:sldId id="46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1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4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9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8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4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4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8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8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9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5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9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E1E5-272C-4465-A725-B81C72E45FF9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6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1977" y="5176155"/>
            <a:ext cx="869605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The Business of Ministry / Acts 6:1-7</a:t>
            </a:r>
            <a:endParaRPr lang="en-US" sz="45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93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Perceived Mismanagement</a:t>
            </a:r>
            <a:endParaRPr lang="en-US" sz="3600" i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6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1 …there arose a murmuring of the Grecians against the Hebrews, </a:t>
            </a:r>
            <a:r>
              <a:rPr lang="en-US" sz="3600" i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because their widows were neglected in the daily ministration.</a:t>
            </a:r>
            <a:r>
              <a:rPr lang="en-US" sz="3600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Addressing The Need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2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Key Point #3</a:t>
            </a:r>
            <a:endParaRPr lang="en-US" sz="4000" b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A good leader is always critical of their own ministry so others don’t have to be</a:t>
            </a:r>
            <a:endParaRPr lang="en-US" sz="4400" b="0" dirty="0" smtClean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957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Purpose of the Pastor</a:t>
            </a:r>
            <a:endParaRPr lang="en-US" sz="3600" i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6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2 Then the twelve called the multitude of the disciples [unto them], and said, 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It is not reason that we should leave the word of God, and serve tables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. </a:t>
            </a:r>
            <a:endParaRPr lang="en-US" sz="3600" u="sng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Addressing The Need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761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1Ti 3:1 This [is] a true saying, If a man desire the office of a bishop, he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desireth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a good work. 2 A bishop then must be blameless, the husband of one wife, vigilant, sober, of good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behaviour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given to hospitality, </a:t>
            </a:r>
            <a:r>
              <a:rPr lang="en-US" sz="2800" b="1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apt to teach;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</a:t>
            </a:r>
            <a:r>
              <a:rPr lang="en-US" sz="28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3 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Not given to wine, no striker, not greedy of filthy lucre; but patient, not a brawler, not covetous; 4 One that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ruleth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well his own house, having his children in subjection with all gravity; 5 (For if a man know not how to rule his own house, how shall he take care of the church of God?) 6 Not a novice, lest being lifted up with pride he fall into the condemnation of the devil. 7 Moreover he must have a good report of them which are without; lest he fall into reproach and the snare of the devil.</a:t>
            </a:r>
            <a:endParaRPr lang="en-US" sz="2800" u="sng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097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Key Point #4</a:t>
            </a:r>
            <a:endParaRPr lang="en-US" sz="4000" b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A good pastor knows </a:t>
            </a:r>
            <a:r>
              <a:rPr lang="en-US" sz="44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his </a:t>
            </a:r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primary responsibilities and prioritizes them accordingly</a:t>
            </a:r>
            <a:endParaRPr lang="en-US" sz="4400" b="0" dirty="0" smtClean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831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The Solution? 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M</a:t>
            </a:r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ore leadership…we always need more faithful leaders!</a:t>
            </a:r>
            <a:endParaRPr lang="en-US" sz="36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The Plan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388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Participation</a:t>
            </a:r>
          </a:p>
          <a:p>
            <a:endParaRPr lang="en-US" sz="3600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Acts6:2 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Then the twelve called the 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multitude of the disciples...</a:t>
            </a: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3 Wherefore, brethren,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 look ye out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among you seven men of honest report</a:t>
            </a: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The Plan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169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Participation</a:t>
            </a:r>
          </a:p>
          <a:p>
            <a:endParaRPr lang="en-US" sz="3600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Acts6:2 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Then the twelve called the 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multitude of the disciples...</a:t>
            </a: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3 Wherefore, brethren,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 look ye out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among you seven men of honest </a:t>
            </a:r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report</a:t>
            </a:r>
          </a:p>
          <a:p>
            <a:endParaRPr lang="en-US" sz="36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Pro 11:14 Where no counsel [is], the people fall: but in the multitude of counsellors [there is] safety.</a:t>
            </a: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The Plan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569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Key Point #5</a:t>
            </a:r>
            <a:endParaRPr lang="en-US" sz="4000" b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Good leaders always seek </a:t>
            </a:r>
            <a:r>
              <a:rPr lang="en-US" sz="44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counsel</a:t>
            </a:r>
          </a:p>
          <a:p>
            <a:r>
              <a:rPr lang="en-US" sz="44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on </a:t>
            </a:r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big decisions</a:t>
            </a:r>
            <a:r>
              <a:rPr lang="en-US" sz="44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.</a:t>
            </a:r>
            <a:r>
              <a:rPr lang="en-US" sz="4400" dirty="0">
                <a:solidFill>
                  <a:schemeClr val="bg1"/>
                </a:solidFill>
                <a:latin typeface="Bariol Regular" panose="02000506040000020003" pitchFamily="50" charset="0"/>
              </a:rPr>
              <a:t/>
            </a:r>
            <a:br>
              <a:rPr lang="en-US" sz="44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4400" b="0" dirty="0" smtClean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10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Participation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Pre-requisite </a:t>
            </a:r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(1 Tim 3:8)</a:t>
            </a:r>
          </a:p>
          <a:p>
            <a:endParaRPr lang="en-US" sz="3600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Acts 6:3 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Wherefore, brethren, look ye out among you seven men of 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honest report, full of the Holy Ghost and wisdom,</a:t>
            </a:r>
            <a:endParaRPr lang="en-US" sz="3600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The Plan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82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Key Point #1</a:t>
            </a:r>
            <a:endParaRPr lang="en-US" sz="4000" b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A healthy church is a bible-centered church where leaders are focused on the </a:t>
            </a:r>
            <a:r>
              <a:rPr lang="en-US" sz="36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mission and address weaknesses </a:t>
            </a:r>
            <a:r>
              <a:rPr lang="en-US" sz="3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in faith, working towards maturity.</a:t>
            </a:r>
            <a:endParaRPr lang="en-US" sz="3600" b="0" dirty="0" smtClean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72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Key Point #6</a:t>
            </a:r>
            <a:endParaRPr lang="en-US" sz="4000" b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A </a:t>
            </a:r>
            <a:r>
              <a:rPr lang="en-US" sz="44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good leader has </a:t>
            </a:r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proven character and proven ability before </a:t>
            </a:r>
            <a:r>
              <a:rPr lang="en-US" sz="44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they are appointed </a:t>
            </a:r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to </a:t>
            </a:r>
            <a:r>
              <a:rPr lang="en-US" sz="44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a position</a:t>
            </a:r>
            <a:endParaRPr lang="en-US" sz="4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502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Participation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Pre-requisite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Priorities</a:t>
            </a:r>
          </a:p>
          <a:p>
            <a:endParaRPr lang="en-US" sz="3600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 smtClean="0">
                <a:solidFill>
                  <a:schemeClr val="bg1"/>
                </a:solidFill>
              </a:rPr>
              <a:t>3 </a:t>
            </a:r>
            <a:r>
              <a:rPr lang="en-US" sz="3600" i="1" dirty="0">
                <a:solidFill>
                  <a:schemeClr val="bg1"/>
                </a:solidFill>
              </a:rPr>
              <a:t>Wherefore, brethren, look ye out among you seven men of honest report, full of the Holy Ghost and wisdom, </a:t>
            </a:r>
            <a:r>
              <a:rPr lang="en-US" sz="3600" i="1" u="sng" dirty="0">
                <a:solidFill>
                  <a:schemeClr val="bg1"/>
                </a:solidFill>
              </a:rPr>
              <a:t>whom we may appoint over this business. 4 But we will give ourselves continually to prayer, and to the ministry of the word.</a:t>
            </a:r>
            <a:r>
              <a:rPr lang="en-US" sz="3600" i="1" dirty="0">
                <a:solidFill>
                  <a:schemeClr val="bg1"/>
                </a:solidFill>
              </a:rPr>
              <a:t> </a:t>
            </a:r>
            <a:endParaRPr lang="en-US" sz="3600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The Plan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884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Key Question:</a:t>
            </a:r>
            <a:endParaRPr lang="en-US" sz="4000" b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Does your life exemplify the life of a deacon?</a:t>
            </a:r>
            <a:endParaRPr lang="en-US" sz="4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05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5 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And the saying pleased the whole multitude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: and they chose Stephen, a man full of faith and of the Holy Ghost, and Philip, and </a:t>
            </a:r>
            <a:r>
              <a:rPr lang="en-US" sz="36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Prochorus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</a:t>
            </a:r>
            <a:r>
              <a:rPr lang="en-US" sz="36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Nicanor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</a:t>
            </a:r>
            <a:r>
              <a:rPr lang="en-US" sz="36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Timon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</a:t>
            </a:r>
            <a:r>
              <a:rPr lang="en-US" sz="36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Parmenas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Nicolas a proselyte of Antioch: </a:t>
            </a:r>
            <a:endParaRPr lang="en-US" sz="3600" i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Pleased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63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 Whom they set before the apostles: and when they had prayed, they laid [their] hands on them. </a:t>
            </a: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fontAlgn="base"/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/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- The </a:t>
            </a: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significance of </a:t>
            </a:r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prayer: </a:t>
            </a:r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Acts 4:24-35</a:t>
            </a:r>
            <a:endParaRPr lang="en-US" sz="36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fontAlgn="base"/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- The </a:t>
            </a: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significance of ordination: 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Mat 24:45; Acts 20:28; Titus 1:5; 1 Tim 5:22; Luke 12:46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Prayer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934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>
                <a:solidFill>
                  <a:schemeClr val="bg1"/>
                </a:solidFill>
                <a:latin typeface="Bariol Regular" panose="02000506040000020003" pitchFamily="50" charset="0"/>
              </a:rPr>
              <a:t>7 And the word of God increased; and the number of the disciples multiplied in Jerusalem greatly; and a great company of the priests were obedient to the faith.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Profit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44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6:1 And in those days, when 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number of the disciples was multiplied, </a:t>
            </a: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/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Good Things Beget New Problems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0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6:1 And in those days, when the number of the disciples was multiplied, </a:t>
            </a:r>
            <a:endParaRPr lang="en-US" sz="3600" i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6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200" i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Isa 9:3 Thou hast multiplied the nation, [and] not increased the joy: they joy before thee according to the joy in harvest, [and] as [men] rejoice when they divide the spoil.</a:t>
            </a: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/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Good Things Beget New Problems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537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6:1 And in those days, when the number of the disciples was multiplied, 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there arose a murmuring of the Grecians against the Hebrews, </a:t>
            </a:r>
            <a:endParaRPr lang="en-US" sz="3600" i="1" u="sng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6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200" i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/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Good Things Beget New Problems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081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6:1 And in those days, when the number of the disciples was multiplied, 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there arose a murmuring of the Grecians against the Hebrews, </a:t>
            </a:r>
            <a:endParaRPr lang="en-US" sz="3600" i="1" u="sng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6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Gal 3:26 For ye are all the children of God by faith in Christ Jesus. 27 For as many of you as have been baptized into Christ have put on Christ. 28 </a:t>
            </a:r>
            <a:r>
              <a:rPr lang="en-US" sz="28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There is neither Jew nor Greek,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there is neither bond nor free, there is neither male nor female: for ye are all one in Christ Jesus.</a:t>
            </a:r>
            <a:endParaRPr lang="en-US" sz="2800" i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/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Good Things Beget New Problems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086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1 …there 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arose a murmuring of the Grecians against the Hebrews, because their widows were neglected in the daily ministration.</a:t>
            </a: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 </a:t>
            </a:r>
            <a:b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</a:br>
            <a:endParaRPr lang="en-US" sz="36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Addressing The Problem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52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People Murmuring</a:t>
            </a:r>
            <a:endParaRPr lang="en-US" sz="3600" i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36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3600" i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1 …</a:t>
            </a:r>
            <a:r>
              <a:rPr lang="en-US" sz="3600" i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there </a:t>
            </a:r>
            <a:r>
              <a:rPr lang="en-US" sz="3600" i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arose a murmuring </a:t>
            </a:r>
            <a:r>
              <a:rPr lang="en-US" sz="3600" i="1" dirty="0">
                <a:solidFill>
                  <a:schemeClr val="bg1"/>
                </a:solidFill>
                <a:latin typeface="Bariol Regular" panose="02000506040000020003" pitchFamily="50" charset="0"/>
              </a:rPr>
              <a:t>of the Grecians against the Hebrews, because their widows were neglected in the daily ministration.</a:t>
            </a:r>
            <a:r>
              <a:rPr lang="en-US" sz="3600" dirty="0">
                <a:solidFill>
                  <a:schemeClr val="bg1"/>
                </a:solidFill>
                <a:latin typeface="Bariol Regular" panose="02000506040000020003" pitchFamily="50" charset="0"/>
              </a:rPr>
              <a:t> </a:t>
            </a:r>
            <a:endParaRPr lang="en-US" sz="3600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Addressing The Need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097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Bariol Regular" panose="02000506040000020003" pitchFamily="50" charset="0"/>
              </a:rPr>
              <a:t>Key Point #2</a:t>
            </a:r>
            <a:endParaRPr lang="en-US" sz="4000" b="1" dirty="0" smtClean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Christians must be critical of our imaginations, promote a heart of submission and guard against a murmuring mouth.</a:t>
            </a:r>
            <a:endParaRPr lang="en-US" sz="4400" b="0" dirty="0" smtClean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095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934</Words>
  <Application>Microsoft Office PowerPoint</Application>
  <PresentationFormat>Widescreen</PresentationFormat>
  <Paragraphs>81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Bariol 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Lee's Summit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Briscoe</dc:creator>
  <cp:lastModifiedBy>LFBI</cp:lastModifiedBy>
  <cp:revision>79</cp:revision>
  <dcterms:created xsi:type="dcterms:W3CDTF">2018-07-22T12:07:55Z</dcterms:created>
  <dcterms:modified xsi:type="dcterms:W3CDTF">2018-12-10T19:29:46Z</dcterms:modified>
</cp:coreProperties>
</file>