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72" r:id="rId3"/>
    <p:sldId id="486" r:id="rId4"/>
    <p:sldId id="487" r:id="rId5"/>
    <p:sldId id="488" r:id="rId6"/>
    <p:sldId id="428" r:id="rId7"/>
    <p:sldId id="489" r:id="rId8"/>
    <p:sldId id="490" r:id="rId9"/>
    <p:sldId id="492" r:id="rId10"/>
    <p:sldId id="491" r:id="rId11"/>
    <p:sldId id="493" r:id="rId12"/>
    <p:sldId id="494" r:id="rId13"/>
    <p:sldId id="495" r:id="rId14"/>
    <p:sldId id="496" r:id="rId15"/>
    <p:sldId id="497" r:id="rId16"/>
    <p:sldId id="498" r:id="rId17"/>
    <p:sldId id="499" r:id="rId18"/>
    <p:sldId id="500" r:id="rId19"/>
    <p:sldId id="501" r:id="rId20"/>
    <p:sldId id="502" r:id="rId21"/>
    <p:sldId id="503" r:id="rId22"/>
    <p:sldId id="504" r:id="rId23"/>
    <p:sldId id="505" r:id="rId24"/>
    <p:sldId id="506" r:id="rId25"/>
    <p:sldId id="507" r:id="rId26"/>
    <p:sldId id="508" r:id="rId27"/>
    <p:sldId id="50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95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78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4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8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8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9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56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96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DE1E5-272C-4465-A725-B81C72E45FF9}" type="datetimeFigureOut">
              <a:rPr lang="en-US" smtClean="0"/>
              <a:t>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6670-09DA-47E5-B575-F1959593F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01977" y="5176155"/>
            <a:ext cx="869605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Message pt. 1 / Acts 7:1-14</a:t>
            </a:r>
          </a:p>
        </p:txBody>
      </p:sp>
    </p:spTree>
    <p:extLst>
      <p:ext uri="{BB962C8B-B14F-4D97-AF65-F5344CB8AC3E}">
        <p14:creationId xmlns:p14="http://schemas.microsoft.com/office/powerpoint/2010/main" val="173393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Their Accusations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6:13 And set up false witnesses, which said, This man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ceaseth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not to speak blasphemous words against this holy place, and the law: 14 For we have heard him say, that this Jesus of Nazareth shall destroy this place, and shall change the customs which Moses delivered us. 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  Blasphemy against God because he assaulted the Temple</a:t>
            </a:r>
          </a:p>
          <a:p>
            <a:pPr marL="457200" indent="-457200">
              <a:buFontTx/>
              <a:buChar char="-"/>
            </a:pPr>
            <a:r>
              <a:rPr lang="en-US" sz="28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Blasphemy against Moses because his words against religious customs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90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Stephen’s Countenance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6:15 And all that sat in the council, looking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stedfastly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on him, saw his face as it had been the face of an angel.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990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#3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countenance of your face always reveals the state of your heart</a:t>
            </a:r>
            <a:endParaRPr lang="en-US" sz="4800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48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65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3020451"/>
            <a:ext cx="1156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Jas 1:2 My brethren, count it all joy when ye fall into divers temptations;</a:t>
            </a:r>
          </a:p>
        </p:txBody>
      </p:sp>
    </p:spTree>
    <p:extLst>
      <p:ext uri="{BB962C8B-B14F-4D97-AF65-F5344CB8AC3E}">
        <p14:creationId xmlns:p14="http://schemas.microsoft.com/office/powerpoint/2010/main" val="4138795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838200" y="2798382"/>
            <a:ext cx="10892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Stephen was not concerned with an acquittal. He knew the character and determination of his foes. He was a marked man. His concern was to unravel the false from the true in the twofold charge laid against him and also to show the true nature of Christianity.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								- John Phillips</a:t>
            </a:r>
          </a:p>
        </p:txBody>
      </p:sp>
    </p:spTree>
    <p:extLst>
      <p:ext uri="{BB962C8B-B14F-4D97-AF65-F5344CB8AC3E}">
        <p14:creationId xmlns:p14="http://schemas.microsoft.com/office/powerpoint/2010/main" val="1320692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Abraham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7:1 Then said the high priest, Are these things so? 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2 And he said, Men, brethren, and fathers, hearken; The God of glory appeared unto our father Abraham, when he was in Mesopotamia, before he dwelt in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Charran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Message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756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Abraham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7:1 Then said the high priest, Are these things so? 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2 And he said, Men, brethren, and fathers, hearken; The God of glory appeared unto our father Abraham, when he was in Mesopotamia, before he dwelt in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Charran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Message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522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311434"/>
            <a:ext cx="113646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#4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resurrection of Jesus Christ signified the end of institutional religion and the beginning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of individual relationship </a:t>
            </a:r>
            <a:r>
              <a:rPr lang="en-US" sz="36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(1 Pet. 2:9)</a:t>
            </a:r>
            <a:endParaRPr lang="en-US" sz="3600" b="0" i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014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66206" y="2889348"/>
            <a:ext cx="111687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1Pe 2:9 But ye [are] a chosen generation, a royal priesthood, an holy nation, a peculiar people; that ye should shew forth the praises of him who hath called you out of darkness into his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marvellous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light:</a:t>
            </a:r>
          </a:p>
        </p:txBody>
      </p:sp>
    </p:spTree>
    <p:extLst>
      <p:ext uri="{BB962C8B-B14F-4D97-AF65-F5344CB8AC3E}">
        <p14:creationId xmlns:p14="http://schemas.microsoft.com/office/powerpoint/2010/main" val="1074243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Abraham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3 And said unto him, Get thee out of thy country, and from thy kindred, and come into the land which I shall shew thee. 4 Then came he out of the land of the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Chaldaeans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dwelt in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Charran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: and from thence, when his father was dead, he removed him into this land, wherein ye now dwell. 5 And he gave him none inheritance in it, no, not [so much as] to set his foot on: yet he promised that he would give it to him for a possession, and to his seed after him, when [as yet] he had no child.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Message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45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Act 6:8 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And Stephen, full of faith and power, did great wonders and miracles among the people. </a:t>
            </a:r>
            <a:endParaRPr lang="en-US" sz="28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Man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374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666206" y="2889348"/>
            <a:ext cx="111687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>
                <a:solidFill>
                  <a:schemeClr val="bg1"/>
                </a:solidFill>
              </a:rPr>
              <a:t>1Pe 2:11 Dearly beloved, I beseech [you] as strangers and pilgrims, abstain from fleshly lusts, which war against the soul;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768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727166" y="1729877"/>
            <a:ext cx="108421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Heb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11:13 These all died in faith, not having received the promises, but having seen them afar off, and were persuaded of [them], and embraced [them], and confessed that they were strangers and pilgrims on the earth. 14 For they that say such things declare plainly that they seek a country. 15 And truly, if they had been mindful of that [country] from whence they came out, they might have had opportunity to have returned. 16 But now they desire a better [country], that is, an heavenly: wherefore God is not ashamed to be called their God: for he hath prepared for them a city.</a:t>
            </a:r>
          </a:p>
        </p:txBody>
      </p:sp>
    </p:spTree>
    <p:extLst>
      <p:ext uri="{BB962C8B-B14F-4D97-AF65-F5344CB8AC3E}">
        <p14:creationId xmlns:p14="http://schemas.microsoft.com/office/powerpoint/2010/main" val="1582129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Abraham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 And God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spake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on this wise, That his seed should sojourn in a strange land; and that they should bring them into bondage, and entreat [them] evil four hundred years.  7 And the nation to whom they shall be in bondage will I judge, said God: and after that shall they come forth, and serve me in this place. 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Message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8104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311434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#5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 mature minister’s endurance is sourced in their capacity to believe God’s promises.</a:t>
            </a:r>
            <a:endParaRPr lang="en-US" sz="4400" b="0" i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8988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Joseph</a:t>
            </a:r>
          </a:p>
          <a:p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8 And he gave him the covenant of circumcision: and so [Abraham] begat Isaac, and circumcised him the eighth day; and Isaac [begat] Jacob; and Jacob [begat] the twelve patriarchs. 9 And the patriarchs, moved with envy, sold Joseph into Egypt: but God was with him, 10 And delivered him out of all his afflictions, and gave him </a:t>
            </a:r>
            <a:r>
              <a:rPr lang="en-US" sz="24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favour</a:t>
            </a:r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and wisdom in the sight of Pharaoh king of Egypt; and he made him governor over Egypt and all his house. 11 Now there came a dearth over all the land of Egypt and </a:t>
            </a:r>
            <a:r>
              <a:rPr lang="en-US" sz="24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Chanaan</a:t>
            </a:r>
            <a:r>
              <a:rPr lang="en-US" sz="24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great affliction: and our fathers found no sustenance. 12 But when Jacob heard that there was corn in Egypt, he sent out our fathers first. 13 And at the second [time] Joseph was made known to his brethren; and Joseph's kindred was made known unto Pharaoh. 14 Then sent Joseph, and called his father Jacob to [him], and all his kindred, threescore and fifteen souls.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Message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665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635035" y="2993851"/>
            <a:ext cx="101106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Gen 50:20 But as for you, ye thought evil against me; [but] God 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meant it unto good, to bring to pass, as [it is] this day, to save </a:t>
            </a: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much people alive.</a:t>
            </a:r>
          </a:p>
        </p:txBody>
      </p:sp>
    </p:spTree>
    <p:extLst>
      <p:ext uri="{BB962C8B-B14F-4D97-AF65-F5344CB8AC3E}">
        <p14:creationId xmlns:p14="http://schemas.microsoft.com/office/powerpoint/2010/main" val="1610178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664131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#6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With rejection comes rejoicing.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With refusal comes revival</a:t>
            </a:r>
            <a:endParaRPr lang="en-US" sz="4400" b="0" i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25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664131"/>
            <a:ext cx="1136468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#7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A mature minister accepts rejection as a </a:t>
            </a:r>
          </a:p>
          <a:p>
            <a:r>
              <a:rPr lang="en-US" sz="44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way of life knowing what it reaps</a:t>
            </a:r>
            <a:endParaRPr lang="en-US" sz="4400" b="0" i="1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801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6:9 Then there arose certain of the synagogue, which is called [the synagogue] of the Libertines,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Cyrenians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Alexandrians, and of them of Cilicia and of Asia, disputing with Stephen.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24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6:9 Then there arose certain of the synagogue, which is called [the synagogue] of the Libertines, and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Cyrenians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, and Alexandrians, and of them of Cilicia and of Asia, disputing with Stephen. 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6:10 And they were not able to resist the wisdom and the spirit by which he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spake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4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6:11 Then they suborned men, which said, We have heard him speak blasphemous words against Moses, and [against] God. 12 And they stirred up the people, and the elders, and the scribes, and came upon [him], and caught him, and brought [him] to the council,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874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#1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When your mistakes feel monumental, </a:t>
            </a: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then Satan is the victor. .</a:t>
            </a:r>
            <a:endParaRPr lang="en-US" sz="48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7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594360" y="3429000"/>
            <a:ext cx="113646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chemeClr val="bg1"/>
                </a:solidFill>
                <a:latin typeface="Bariol Regular" panose="02000506040000020003" pitchFamily="50" charset="0"/>
              </a:rPr>
              <a:t>Key Point #2</a:t>
            </a:r>
            <a:endParaRPr lang="en-US" sz="4000" b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4800" b="1" dirty="0">
                <a:solidFill>
                  <a:schemeClr val="bg1"/>
                </a:solidFill>
                <a:latin typeface="Bariol Regular" panose="02000506040000020003" pitchFamily="50" charset="0"/>
              </a:rPr>
              <a:t>When your mistakes feel miniscule in light of redemption - then you are the victor.</a:t>
            </a:r>
            <a:endParaRPr lang="en-US" sz="4800" b="0" dirty="0">
              <a:solidFill>
                <a:schemeClr val="bg1"/>
              </a:solidFill>
              <a:effectLst/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592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Their Accusations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6:13 And set up false witnesses, which said, This man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ceaseth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not to speak blasphemous words against this holy place, and the law: 14 For we have heard him say, that this Jesus of Nazareth shall destroy this place, and shall change the customs which Moses delivered us.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14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300446" y="1531285"/>
            <a:ext cx="1156062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Their Accusations</a:t>
            </a:r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6:13 And set up false witnesses, which said, This man </a:t>
            </a:r>
            <a:r>
              <a:rPr lang="en-US" sz="28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ceaseth</a:t>
            </a:r>
            <a:r>
              <a:rPr lang="en-US" sz="28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not to speak blasphemous words against this holy place, and the law: 14 For we have heard him say, that this Jesus of Nazareth shall destroy this place, and shall change the customs which Moses delivered us. </a:t>
            </a:r>
          </a:p>
          <a:p>
            <a:endParaRPr lang="en-US" sz="2800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pPr marL="285750" indent="-285750">
              <a:buFontTx/>
              <a:buChar char="-"/>
            </a:pPr>
            <a:r>
              <a:rPr lang="en-US" sz="2800" b="1" i="1" dirty="0">
                <a:solidFill>
                  <a:schemeClr val="bg1"/>
                </a:solidFill>
                <a:latin typeface="Bariol Regular" panose="02000506040000020003" pitchFamily="50" charset="0"/>
              </a:rPr>
              <a:t>  Blasphemy against God because he assaulted the Temple</a:t>
            </a:r>
          </a:p>
          <a:p>
            <a:pPr marL="285750" indent="-285750">
              <a:buFontTx/>
              <a:buChar char="-"/>
            </a:pPr>
            <a:endParaRPr lang="en-US" sz="2800" b="1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  <a:p>
            <a:r>
              <a:rPr lang="en-US" sz="22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Jhn</a:t>
            </a:r>
            <a:r>
              <a:rPr lang="en-US" sz="2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2:19 Jesus answered and said unto them, Destroy this temple, and in three days I will raise it up. 20 Then said the Jews, Forty and six years was this temple in building, and wilt thou rear it up in three days? 21 But he </a:t>
            </a:r>
            <a:r>
              <a:rPr lang="en-US" sz="2200" i="1" dirty="0" err="1">
                <a:solidFill>
                  <a:schemeClr val="bg1"/>
                </a:solidFill>
                <a:latin typeface="Bariol Regular" panose="02000506040000020003" pitchFamily="50" charset="0"/>
              </a:rPr>
              <a:t>spake</a:t>
            </a:r>
            <a:r>
              <a:rPr lang="en-US" sz="2200" i="1" dirty="0">
                <a:solidFill>
                  <a:schemeClr val="bg1"/>
                </a:solidFill>
                <a:latin typeface="Bariol Regular" panose="02000506040000020003" pitchFamily="50" charset="0"/>
              </a:rPr>
              <a:t> of the temple of his body.</a:t>
            </a:r>
            <a:endParaRPr lang="en-US" sz="2200" b="1" i="1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0871" y="365125"/>
            <a:ext cx="109129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 dirty="0">
                <a:solidFill>
                  <a:schemeClr val="bg1"/>
                </a:solidFill>
                <a:latin typeface="Bariol Regular" panose="02000506040000020003" pitchFamily="50" charset="0"/>
              </a:rPr>
              <a:t>The Mischief Makers</a:t>
            </a:r>
            <a:endParaRPr lang="en-US" sz="5400" dirty="0">
              <a:solidFill>
                <a:schemeClr val="bg1"/>
              </a:solidFill>
              <a:latin typeface="Bariol Regular" panose="0200050604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49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1391</Words>
  <Application>Microsoft Office PowerPoint</Application>
  <PresentationFormat>Widescreen</PresentationFormat>
  <Paragraphs>78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Bariol Regular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Lee's Summit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Briscoe</dc:creator>
  <cp:lastModifiedBy>LFBIConf</cp:lastModifiedBy>
  <cp:revision>90</cp:revision>
  <dcterms:created xsi:type="dcterms:W3CDTF">2018-07-22T12:07:55Z</dcterms:created>
  <dcterms:modified xsi:type="dcterms:W3CDTF">2019-01-20T18:53:18Z</dcterms:modified>
</cp:coreProperties>
</file>