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506" r:id="rId3"/>
    <p:sldId id="504" r:id="rId4"/>
    <p:sldId id="508" r:id="rId5"/>
    <p:sldId id="514" r:id="rId6"/>
    <p:sldId id="510" r:id="rId7"/>
    <p:sldId id="509" r:id="rId8"/>
    <p:sldId id="511" r:id="rId9"/>
    <p:sldId id="515" r:id="rId10"/>
    <p:sldId id="516" r:id="rId11"/>
    <p:sldId id="517" r:id="rId12"/>
    <p:sldId id="519" r:id="rId13"/>
    <p:sldId id="520" r:id="rId14"/>
    <p:sldId id="521" r:id="rId15"/>
    <p:sldId id="52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9" d="100"/>
          <a:sy n="49" d="100"/>
        </p:scale>
        <p:origin x="60"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5DE1E5-272C-4465-A725-B81C72E45FF9}" type="datetimeFigureOut">
              <a:rPr lang="en-US" smtClean="0"/>
              <a:t>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77944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32011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01729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08787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5DE1E5-272C-4465-A725-B81C72E45FF9}" type="datetimeFigureOut">
              <a:rPr lang="en-US" smtClean="0"/>
              <a:t>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234441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5DE1E5-272C-4465-A725-B81C72E45FF9}" type="datetimeFigureOut">
              <a:rPr lang="en-US" smtClean="0"/>
              <a:t>2/10/2019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120847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5DE1E5-272C-4465-A725-B81C72E45FF9}" type="datetimeFigureOut">
              <a:rPr lang="en-US" smtClean="0"/>
              <a:t>2/10/2019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216380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5DE1E5-272C-4465-A725-B81C72E45FF9}" type="datetimeFigureOut">
              <a:rPr lang="en-US" smtClean="0"/>
              <a:t>2/10/2019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91178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DE1E5-272C-4465-A725-B81C72E45FF9}" type="datetimeFigureOut">
              <a:rPr lang="en-US" smtClean="0"/>
              <a:t>2/10/2019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72189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2/10/2019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365556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2/10/2019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400519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5DE1E5-272C-4465-A725-B81C72E45FF9}" type="datetimeFigureOut">
              <a:rPr lang="en-US" smtClean="0"/>
              <a:t>2/10/2019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36670-09DA-47E5-B575-F1959593FC8B}" type="slidenum">
              <a:rPr lang="en-US" smtClean="0"/>
              <a:t>‹#›</a:t>
            </a:fld>
            <a:endParaRPr lang="en-US"/>
          </a:p>
        </p:txBody>
      </p:sp>
    </p:spTree>
    <p:extLst>
      <p:ext uri="{BB962C8B-B14F-4D97-AF65-F5344CB8AC3E}">
        <p14:creationId xmlns:p14="http://schemas.microsoft.com/office/powerpoint/2010/main" val="2401866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1649725" y="5176155"/>
            <a:ext cx="8966023" cy="769441"/>
          </a:xfrm>
          <a:prstGeom prst="rect">
            <a:avLst/>
          </a:prstGeom>
          <a:noFill/>
        </p:spPr>
        <p:txBody>
          <a:bodyPr wrap="square" rtlCol="0">
            <a:spAutoFit/>
          </a:bodyPr>
          <a:lstStyle/>
          <a:p>
            <a:r>
              <a:rPr lang="en-US" sz="4400" dirty="0">
                <a:solidFill>
                  <a:schemeClr val="bg1"/>
                </a:solidFill>
                <a:latin typeface="Bariol Regular" panose="02000506040000020003" pitchFamily="50" charset="0"/>
              </a:rPr>
              <a:t>Stephen’s Message pt. 3 / Acts 7:14-60</a:t>
            </a:r>
          </a:p>
        </p:txBody>
      </p:sp>
    </p:spTree>
    <p:extLst>
      <p:ext uri="{BB962C8B-B14F-4D97-AF65-F5344CB8AC3E}">
        <p14:creationId xmlns:p14="http://schemas.microsoft.com/office/powerpoint/2010/main" val="173393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243899"/>
            <a:ext cx="11560628" cy="6740307"/>
          </a:xfrm>
          <a:prstGeom prst="rect">
            <a:avLst/>
          </a:prstGeom>
          <a:noFill/>
        </p:spPr>
        <p:txBody>
          <a:bodyPr wrap="square" rtlCol="0">
            <a:spAutoFit/>
          </a:bodyPr>
          <a:lstStyle/>
          <a:p>
            <a:r>
              <a:rPr lang="en-US" sz="2400" i="1" dirty="0">
                <a:solidFill>
                  <a:schemeClr val="bg1"/>
                </a:solidFill>
                <a:latin typeface="Bariol Regular" panose="02000506040000020003" pitchFamily="50" charset="0"/>
              </a:rPr>
              <a:t>36 He brought them out, after that he had shewed wonders and signs in the land of Egypt, and in the Red sea, and in the wilderness forty years. 37 This is that Moses, which said unto the children of Israel, A prophet shall the Lord your God raise up unto you of your brethren, like unto me; him shall ye hear. 38 This is he, that was in the church in the wilderness with the angel which </a:t>
            </a:r>
            <a:r>
              <a:rPr lang="en-US" sz="2400" i="1" dirty="0" err="1">
                <a:solidFill>
                  <a:schemeClr val="bg1"/>
                </a:solidFill>
                <a:latin typeface="Bariol Regular" panose="02000506040000020003" pitchFamily="50" charset="0"/>
              </a:rPr>
              <a:t>spake</a:t>
            </a:r>
            <a:r>
              <a:rPr lang="en-US" sz="2400" i="1" dirty="0">
                <a:solidFill>
                  <a:schemeClr val="bg1"/>
                </a:solidFill>
                <a:latin typeface="Bariol Regular" panose="02000506040000020003" pitchFamily="50" charset="0"/>
              </a:rPr>
              <a:t> to him in the mount </a:t>
            </a:r>
            <a:r>
              <a:rPr lang="en-US" sz="2400" i="1" dirty="0" err="1">
                <a:solidFill>
                  <a:schemeClr val="bg1"/>
                </a:solidFill>
                <a:latin typeface="Bariol Regular" panose="02000506040000020003" pitchFamily="50" charset="0"/>
              </a:rPr>
              <a:t>Sina</a:t>
            </a:r>
            <a:r>
              <a:rPr lang="en-US" sz="2400" i="1" dirty="0">
                <a:solidFill>
                  <a:schemeClr val="bg1"/>
                </a:solidFill>
                <a:latin typeface="Bariol Regular" panose="02000506040000020003" pitchFamily="50" charset="0"/>
              </a:rPr>
              <a:t>, and [with] our fathers: who received the lively oracles to give unto us: </a:t>
            </a:r>
            <a:r>
              <a:rPr lang="en-US" sz="2400" b="1" i="1" dirty="0">
                <a:solidFill>
                  <a:schemeClr val="bg1"/>
                </a:solidFill>
                <a:latin typeface="Bariol Regular" panose="02000506040000020003" pitchFamily="50" charset="0"/>
              </a:rPr>
              <a:t>39 To whom our fathers would not obey, but thrust [him] from them, and in their hearts turned back again into Egypt,</a:t>
            </a:r>
            <a:r>
              <a:rPr lang="en-US" sz="2400" i="1" dirty="0">
                <a:solidFill>
                  <a:schemeClr val="bg1"/>
                </a:solidFill>
                <a:latin typeface="Bariol Regular" panose="02000506040000020003" pitchFamily="50" charset="0"/>
              </a:rPr>
              <a:t> 40 Saying unto Aaron, Make us gods to go before us: for [as for] this Moses, which brought us out of the land of Egypt, we wot not what is become of him. 41 And they made a calf in those days, and offered sacrifice unto the idol, and rejoiced in the works of their own hands. 42 Then God turned, and gave them up to worship the host of heaven; as it is written in the book of the prophets, O ye house of Israel, have ye offered to me slain beasts and sacrifices [by the space of] forty years in the wilderness?  43 Yea, ye took up the tabernacle of Moloch, and the star of your god </a:t>
            </a:r>
            <a:r>
              <a:rPr lang="en-US" sz="2400" i="1" dirty="0" err="1">
                <a:solidFill>
                  <a:schemeClr val="bg1"/>
                </a:solidFill>
                <a:latin typeface="Bariol Regular" panose="02000506040000020003" pitchFamily="50" charset="0"/>
              </a:rPr>
              <a:t>Remphan</a:t>
            </a:r>
            <a:r>
              <a:rPr lang="en-US" sz="2400" i="1" dirty="0">
                <a:solidFill>
                  <a:schemeClr val="bg1"/>
                </a:solidFill>
                <a:latin typeface="Bariol Regular" panose="02000506040000020003" pitchFamily="50" charset="0"/>
              </a:rPr>
              <a:t>, figures which ye made to worship them: and I will carry you away beyond Babylon. </a:t>
            </a:r>
            <a:endParaRPr lang="en-US" sz="2400" dirty="0">
              <a:solidFill>
                <a:schemeClr val="bg1"/>
              </a:solidFill>
              <a:latin typeface="Bariol Regular" panose="02000506040000020003" pitchFamily="50" charset="0"/>
            </a:endParaRPr>
          </a:p>
          <a:p>
            <a:br>
              <a:rPr lang="en-US" sz="2400" dirty="0">
                <a:solidFill>
                  <a:schemeClr val="bg1"/>
                </a:solidFill>
                <a:latin typeface="Bariol Regular" panose="02000506040000020003" pitchFamily="50" charset="0"/>
              </a:rPr>
            </a:br>
            <a:endParaRPr lang="en-US" sz="2400" dirty="0">
              <a:solidFill>
                <a:schemeClr val="bg1"/>
              </a:solidFill>
              <a:latin typeface="Bariol Regular" panose="02000506040000020003" pitchFamily="50" charset="0"/>
            </a:endParaRPr>
          </a:p>
          <a:p>
            <a:endParaRPr lang="en-US" sz="2400" dirty="0">
              <a:solidFill>
                <a:schemeClr val="bg1"/>
              </a:solidFill>
              <a:latin typeface="Bariol Regular" panose="02000506040000020003" pitchFamily="50" charset="0"/>
            </a:endParaRPr>
          </a:p>
          <a:p>
            <a:endParaRPr lang="en-US" sz="24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His Message: Moses</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4275098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4042954"/>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#4</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The truth of worship is always realized </a:t>
            </a:r>
          </a:p>
          <a:p>
            <a:r>
              <a:rPr lang="en-US" sz="4400" b="1" dirty="0">
                <a:solidFill>
                  <a:schemeClr val="bg1"/>
                </a:solidFill>
                <a:latin typeface="Bariol Regular" panose="02000506040000020003" pitchFamily="50" charset="0"/>
              </a:rPr>
              <a:t>in the invisible posture of one’s heart</a:t>
            </a:r>
            <a:endParaRPr lang="en-US" sz="4400" b="0" i="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526750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243899"/>
            <a:ext cx="11560628" cy="5693866"/>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44 Our fathers had the tabernacle of witness in the wilderness, as he had appointed, speaking unto Moses, that he should make it according to the fashion that he had seen. 45 Which also our fathers that came after brought in with Jesus into the possession of the Gentiles, whom God </a:t>
            </a:r>
            <a:r>
              <a:rPr lang="en-US" sz="2800" i="1" dirty="0" err="1">
                <a:solidFill>
                  <a:schemeClr val="bg1"/>
                </a:solidFill>
                <a:latin typeface="Bariol Regular" panose="02000506040000020003" pitchFamily="50" charset="0"/>
              </a:rPr>
              <a:t>drave</a:t>
            </a:r>
            <a:r>
              <a:rPr lang="en-US" sz="2800" i="1" dirty="0">
                <a:solidFill>
                  <a:schemeClr val="bg1"/>
                </a:solidFill>
                <a:latin typeface="Bariol Regular" panose="02000506040000020003" pitchFamily="50" charset="0"/>
              </a:rPr>
              <a:t> out before the face of our fathers, unto the days of David; 46 Who found </a:t>
            </a:r>
            <a:r>
              <a:rPr lang="en-US" sz="2800" i="1" dirty="0" err="1">
                <a:solidFill>
                  <a:schemeClr val="bg1"/>
                </a:solidFill>
                <a:latin typeface="Bariol Regular" panose="02000506040000020003" pitchFamily="50" charset="0"/>
              </a:rPr>
              <a:t>favour</a:t>
            </a:r>
            <a:r>
              <a:rPr lang="en-US" sz="2800" i="1" dirty="0">
                <a:solidFill>
                  <a:schemeClr val="bg1"/>
                </a:solidFill>
                <a:latin typeface="Bariol Regular" panose="02000506040000020003" pitchFamily="50" charset="0"/>
              </a:rPr>
              <a:t> before God, and desired to find a tabernacle for the God of Jacob. 47 But Solomon built him an house. 48 Howbeit the most High </a:t>
            </a:r>
            <a:r>
              <a:rPr lang="en-US" sz="2800" i="1" dirty="0" err="1">
                <a:solidFill>
                  <a:schemeClr val="bg1"/>
                </a:solidFill>
                <a:latin typeface="Bariol Regular" panose="02000506040000020003" pitchFamily="50" charset="0"/>
              </a:rPr>
              <a:t>dwelleth</a:t>
            </a:r>
            <a:r>
              <a:rPr lang="en-US" sz="2800" i="1" dirty="0">
                <a:solidFill>
                  <a:schemeClr val="bg1"/>
                </a:solidFill>
                <a:latin typeface="Bariol Regular" panose="02000506040000020003" pitchFamily="50" charset="0"/>
              </a:rPr>
              <a:t> not in temples made with hands; as </a:t>
            </a:r>
            <a:r>
              <a:rPr lang="en-US" sz="2800" i="1" dirty="0" err="1">
                <a:solidFill>
                  <a:schemeClr val="bg1"/>
                </a:solidFill>
                <a:latin typeface="Bariol Regular" panose="02000506040000020003" pitchFamily="50" charset="0"/>
              </a:rPr>
              <a:t>saith</a:t>
            </a:r>
            <a:r>
              <a:rPr lang="en-US" sz="2800" i="1" dirty="0">
                <a:solidFill>
                  <a:schemeClr val="bg1"/>
                </a:solidFill>
                <a:latin typeface="Bariol Regular" panose="02000506040000020003" pitchFamily="50" charset="0"/>
              </a:rPr>
              <a:t> the prophet, 49 Heaven [is] my throne, and earth [is] my footstool: what house will ye build me? </a:t>
            </a:r>
            <a:r>
              <a:rPr lang="en-US" sz="2800" i="1" dirty="0" err="1">
                <a:solidFill>
                  <a:schemeClr val="bg1"/>
                </a:solidFill>
                <a:latin typeface="Bariol Regular" panose="02000506040000020003" pitchFamily="50" charset="0"/>
              </a:rPr>
              <a:t>saith</a:t>
            </a:r>
            <a:r>
              <a:rPr lang="en-US" sz="2800" i="1" dirty="0">
                <a:solidFill>
                  <a:schemeClr val="bg1"/>
                </a:solidFill>
                <a:latin typeface="Bariol Regular" panose="02000506040000020003" pitchFamily="50" charset="0"/>
              </a:rPr>
              <a:t> the Lord: or what [is] the place of my rest? 50 Hath not my hand made all these things? </a:t>
            </a:r>
            <a:br>
              <a:rPr lang="en-US" sz="2800" dirty="0">
                <a:solidFill>
                  <a:schemeClr val="bg1"/>
                </a:solidFill>
                <a:latin typeface="Bariol Regular" panose="02000506040000020003" pitchFamily="50" charset="0"/>
              </a:rPr>
            </a:br>
            <a:endParaRPr lang="en-US" sz="2800" dirty="0">
              <a:solidFill>
                <a:schemeClr val="bg1"/>
              </a:solidFill>
              <a:latin typeface="Bariol Regular" panose="02000506040000020003" pitchFamily="50" charset="0"/>
            </a:endParaRPr>
          </a:p>
          <a:p>
            <a:endParaRPr lang="en-US" sz="2800" dirty="0">
              <a:solidFill>
                <a:schemeClr val="bg1"/>
              </a:solidFill>
              <a:latin typeface="Bariol Regular" panose="02000506040000020003" pitchFamily="50" charset="0"/>
            </a:endParaRPr>
          </a:p>
          <a:p>
            <a:endParaRPr lang="en-US" sz="28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His Message: Moses</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080721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243899"/>
            <a:ext cx="11560628" cy="3539430"/>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51 Ye </a:t>
            </a:r>
            <a:r>
              <a:rPr lang="en-US" sz="2800" i="1" dirty="0" err="1">
                <a:solidFill>
                  <a:schemeClr val="bg1"/>
                </a:solidFill>
                <a:latin typeface="Bariol Regular" panose="02000506040000020003" pitchFamily="50" charset="0"/>
              </a:rPr>
              <a:t>stiffnecked</a:t>
            </a:r>
            <a:r>
              <a:rPr lang="en-US" sz="2800" i="1" dirty="0">
                <a:solidFill>
                  <a:schemeClr val="bg1"/>
                </a:solidFill>
                <a:latin typeface="Bariol Regular" panose="02000506040000020003" pitchFamily="50" charset="0"/>
              </a:rPr>
              <a:t> and uncircumcised in heart and ears, ye do always resist the Holy Ghost: as your fathers [did], so [do] ye. 52 Which of the prophets have not your fathers persecuted? and they have slain them which shewed before of the coming of the Just One; of whom ye have been now the betrayers and murderers: 53 Who have received the law by the disposition of angels, and have not kept [it]. </a:t>
            </a:r>
            <a:br>
              <a:rPr lang="en-US" sz="2800" dirty="0">
                <a:solidFill>
                  <a:schemeClr val="bg1"/>
                </a:solidFill>
                <a:latin typeface="Bariol Regular" panose="02000506040000020003" pitchFamily="50" charset="0"/>
              </a:rPr>
            </a:br>
            <a:endParaRPr lang="en-US" sz="2800" dirty="0">
              <a:solidFill>
                <a:schemeClr val="bg1"/>
              </a:solidFill>
              <a:latin typeface="Bariol Regular" panose="02000506040000020003" pitchFamily="50" charset="0"/>
            </a:endParaRPr>
          </a:p>
          <a:p>
            <a:endParaRPr lang="en-US" sz="2800" dirty="0">
              <a:solidFill>
                <a:schemeClr val="bg1"/>
              </a:solidFill>
              <a:latin typeface="Bariol Regular" panose="02000506040000020003" pitchFamily="50" charset="0"/>
            </a:endParaRPr>
          </a:p>
          <a:p>
            <a:endParaRPr lang="en-US" sz="28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Stephen’s Conclusion</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959542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243899"/>
            <a:ext cx="11560628" cy="4524315"/>
          </a:xfrm>
          <a:prstGeom prst="rect">
            <a:avLst/>
          </a:prstGeom>
          <a:noFill/>
        </p:spPr>
        <p:txBody>
          <a:bodyPr wrap="square" rtlCol="0">
            <a:spAutoFit/>
          </a:bodyPr>
          <a:lstStyle/>
          <a:p>
            <a:r>
              <a:rPr lang="en-US" sz="2400" i="1" dirty="0">
                <a:solidFill>
                  <a:schemeClr val="bg1"/>
                </a:solidFill>
                <a:latin typeface="Bariol Regular" panose="02000506040000020003" pitchFamily="50" charset="0"/>
              </a:rPr>
              <a:t>54 When they heard these things, they were cut to the heart, and they gnashed on him with [their] teeth. 55 But he, being full of the Holy Ghost, looked up </a:t>
            </a:r>
            <a:r>
              <a:rPr lang="en-US" sz="2400" i="1" dirty="0" err="1">
                <a:solidFill>
                  <a:schemeClr val="bg1"/>
                </a:solidFill>
                <a:latin typeface="Bariol Regular" panose="02000506040000020003" pitchFamily="50" charset="0"/>
              </a:rPr>
              <a:t>stedfastly</a:t>
            </a:r>
            <a:r>
              <a:rPr lang="en-US" sz="2400" i="1" dirty="0">
                <a:solidFill>
                  <a:schemeClr val="bg1"/>
                </a:solidFill>
                <a:latin typeface="Bariol Regular" panose="02000506040000020003" pitchFamily="50" charset="0"/>
              </a:rPr>
              <a:t> into heaven, and saw the glory of God, and Jesus standing on the right hand of God, 56 And said, Behold, I see the heavens opened, and the Son of man standing on the right hand of God. 57 Then they cried out with a loud voice, and stopped their ears, and ran upon him with one accord, 58 And cast [him] out of the city, and stoned [him]: and the witnesses laid down their clothes at a young man's feet, whose name was Saul. 59 And they stoned Stephen, calling upon [God], and saying, Lord Jesus, receive my spirit. 60 And he kneeled down, and cried with a loud voice, Lord, lay not this sin to their charge. And when he had said this, he fell asleep.</a:t>
            </a:r>
            <a:br>
              <a:rPr lang="en-US" sz="2400" dirty="0">
                <a:solidFill>
                  <a:schemeClr val="bg1"/>
                </a:solidFill>
                <a:latin typeface="Bariol Regular" panose="02000506040000020003" pitchFamily="50" charset="0"/>
              </a:rPr>
            </a:br>
            <a:endParaRPr lang="en-US" sz="2400" dirty="0">
              <a:solidFill>
                <a:schemeClr val="bg1"/>
              </a:solidFill>
              <a:latin typeface="Bariol Regular" panose="02000506040000020003" pitchFamily="50" charset="0"/>
            </a:endParaRPr>
          </a:p>
          <a:p>
            <a:endParaRPr lang="en-US" sz="2400" dirty="0">
              <a:solidFill>
                <a:schemeClr val="bg1"/>
              </a:solidFill>
              <a:latin typeface="Bariol Regular" panose="02000506040000020003" pitchFamily="50" charset="0"/>
            </a:endParaRPr>
          </a:p>
          <a:p>
            <a:endParaRPr lang="en-US" sz="24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Stephen’s Martyrdom</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818443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413657" y="3833948"/>
            <a:ext cx="11364686" cy="2431435"/>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#5</a:t>
            </a:r>
            <a:endParaRPr lang="en-US" sz="4000" b="1" dirty="0">
              <a:solidFill>
                <a:schemeClr val="bg1"/>
              </a:solidFill>
              <a:latin typeface="Bariol Regular" panose="02000506040000020003" pitchFamily="50" charset="0"/>
            </a:endParaRPr>
          </a:p>
          <a:p>
            <a:r>
              <a:rPr lang="en-US" sz="4300" b="1" dirty="0">
                <a:solidFill>
                  <a:schemeClr val="bg1"/>
                </a:solidFill>
                <a:latin typeface="Bariol Regular" panose="02000506040000020003" pitchFamily="50" charset="0"/>
              </a:rPr>
              <a:t>Persecution takes many forms but the persecuted believer takes one - - joyous yielding</a:t>
            </a:r>
            <a:endParaRPr lang="en-US" sz="4300" b="0" i="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3085840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554545"/>
          </a:xfrm>
          <a:prstGeom prst="rect">
            <a:avLst/>
          </a:prstGeom>
          <a:noFill/>
        </p:spPr>
        <p:txBody>
          <a:bodyPr wrap="square" rtlCol="0">
            <a:spAutoFit/>
          </a:bodyPr>
          <a:lstStyle/>
          <a:p>
            <a:endParaRPr lang="en-US" sz="2800" i="1" dirty="0">
              <a:solidFill>
                <a:schemeClr val="bg1"/>
              </a:solidFill>
              <a:latin typeface="Bariol Regular" panose="02000506040000020003" pitchFamily="50" charset="0"/>
            </a:endParaRPr>
          </a:p>
          <a:p>
            <a:r>
              <a:rPr lang="en-US" sz="4400" dirty="0">
                <a:solidFill>
                  <a:schemeClr val="bg1"/>
                </a:solidFill>
                <a:latin typeface="Bariol Regular" panose="02000506040000020003" pitchFamily="50" charset="0"/>
              </a:rPr>
              <a:t>Abraham / A Story of Relational Faith</a:t>
            </a:r>
          </a:p>
          <a:p>
            <a:r>
              <a:rPr lang="en-US" sz="4400" dirty="0">
                <a:solidFill>
                  <a:schemeClr val="bg1"/>
                </a:solidFill>
                <a:latin typeface="Bariol Regular" panose="02000506040000020003" pitchFamily="50" charset="0"/>
              </a:rPr>
              <a:t>Joseph / A Story of Rejection &amp; Redemption</a:t>
            </a:r>
          </a:p>
          <a:p>
            <a:r>
              <a:rPr lang="en-US" sz="4400" dirty="0">
                <a:solidFill>
                  <a:schemeClr val="bg1"/>
                </a:solidFill>
                <a:latin typeface="Bariol Regular" panose="02000506040000020003" pitchFamily="50" charset="0"/>
              </a:rPr>
              <a:t>Moses / A Story of a </a:t>
            </a:r>
            <a:r>
              <a:rPr lang="en-US" sz="4400" dirty="0" err="1">
                <a:solidFill>
                  <a:schemeClr val="bg1"/>
                </a:solidFill>
                <a:latin typeface="Bariol Regular" panose="02000506040000020003" pitchFamily="50" charset="0"/>
              </a:rPr>
              <a:t>Stiffnecked</a:t>
            </a:r>
            <a:r>
              <a:rPr lang="en-US" sz="4400" dirty="0">
                <a:solidFill>
                  <a:schemeClr val="bg1"/>
                </a:solidFill>
                <a:latin typeface="Bariol Regular" panose="02000506040000020003" pitchFamily="50" charset="0"/>
              </a:rPr>
              <a:t> People</a:t>
            </a: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His Message</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339998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5447645"/>
          </a:xfrm>
          <a:prstGeom prst="rect">
            <a:avLst/>
          </a:prstGeom>
          <a:noFill/>
        </p:spPr>
        <p:txBody>
          <a:bodyPr wrap="square" rtlCol="0">
            <a:spAutoFit/>
          </a:bodyPr>
          <a:lstStyle/>
          <a:p>
            <a:r>
              <a:rPr lang="en-US" sz="3200" dirty="0">
                <a:solidFill>
                  <a:schemeClr val="bg1"/>
                </a:solidFill>
                <a:latin typeface="Bariol Regular" panose="02000506040000020003" pitchFamily="50" charset="0"/>
              </a:rPr>
              <a:t>15 So Jacob went down into Egypt, and died, he, and our fathers, 16 And were carried over into </a:t>
            </a:r>
            <a:r>
              <a:rPr lang="en-US" sz="3200" dirty="0" err="1">
                <a:solidFill>
                  <a:schemeClr val="bg1"/>
                </a:solidFill>
                <a:latin typeface="Bariol Regular" panose="02000506040000020003" pitchFamily="50" charset="0"/>
              </a:rPr>
              <a:t>Sychem</a:t>
            </a:r>
            <a:r>
              <a:rPr lang="en-US" sz="3200" dirty="0">
                <a:solidFill>
                  <a:schemeClr val="bg1"/>
                </a:solidFill>
                <a:latin typeface="Bariol Regular" panose="02000506040000020003" pitchFamily="50" charset="0"/>
              </a:rPr>
              <a:t>, and laid in the </a:t>
            </a:r>
            <a:r>
              <a:rPr lang="en-US" sz="3200" dirty="0" err="1">
                <a:solidFill>
                  <a:schemeClr val="bg1"/>
                </a:solidFill>
                <a:latin typeface="Bariol Regular" panose="02000506040000020003" pitchFamily="50" charset="0"/>
              </a:rPr>
              <a:t>sepulchre</a:t>
            </a:r>
            <a:r>
              <a:rPr lang="en-US" sz="3200" dirty="0">
                <a:solidFill>
                  <a:schemeClr val="bg1"/>
                </a:solidFill>
                <a:latin typeface="Bariol Regular" panose="02000506040000020003" pitchFamily="50" charset="0"/>
              </a:rPr>
              <a:t> that Abraham bought for a sum of money of the sons of </a:t>
            </a:r>
            <a:r>
              <a:rPr lang="en-US" sz="3200" dirty="0" err="1">
                <a:solidFill>
                  <a:schemeClr val="bg1"/>
                </a:solidFill>
                <a:latin typeface="Bariol Regular" panose="02000506040000020003" pitchFamily="50" charset="0"/>
              </a:rPr>
              <a:t>Emmor</a:t>
            </a:r>
            <a:r>
              <a:rPr lang="en-US" sz="3200" dirty="0">
                <a:solidFill>
                  <a:schemeClr val="bg1"/>
                </a:solidFill>
                <a:latin typeface="Bariol Regular" panose="02000506040000020003" pitchFamily="50" charset="0"/>
              </a:rPr>
              <a:t> [the father] of </a:t>
            </a:r>
            <a:r>
              <a:rPr lang="en-US" sz="3200" dirty="0" err="1">
                <a:solidFill>
                  <a:schemeClr val="bg1"/>
                </a:solidFill>
                <a:latin typeface="Bariol Regular" panose="02000506040000020003" pitchFamily="50" charset="0"/>
              </a:rPr>
              <a:t>Sychem</a:t>
            </a:r>
            <a:r>
              <a:rPr lang="en-US" sz="3200" dirty="0">
                <a:solidFill>
                  <a:schemeClr val="bg1"/>
                </a:solidFill>
                <a:latin typeface="Bariol Regular" panose="02000506040000020003" pitchFamily="50" charset="0"/>
              </a:rPr>
              <a:t>. 17 But when the time of the promise drew nigh, which God had sworn to Abraham, the people grew and multiplied in Egypt, 18 Till another king arose, which knew not Joseph. 19 The same dealt </a:t>
            </a:r>
            <a:r>
              <a:rPr lang="en-US" sz="3200" dirty="0" err="1">
                <a:solidFill>
                  <a:schemeClr val="bg1"/>
                </a:solidFill>
                <a:latin typeface="Bariol Regular" panose="02000506040000020003" pitchFamily="50" charset="0"/>
              </a:rPr>
              <a:t>subtilly</a:t>
            </a:r>
            <a:r>
              <a:rPr lang="en-US" sz="3200" dirty="0">
                <a:solidFill>
                  <a:schemeClr val="bg1"/>
                </a:solidFill>
                <a:latin typeface="Bariol Regular" panose="02000506040000020003" pitchFamily="50" charset="0"/>
              </a:rPr>
              <a:t> with our kindred, and evil entreated our fathers, so that they cast out their young children, to the end they might not live. 20 In which time Moses was born, and was exceeding fair, and nourished up in his father's house three months:</a:t>
            </a:r>
            <a:br>
              <a:rPr lang="en-US" sz="2800" dirty="0"/>
            </a:br>
            <a:endParaRPr lang="en-US" sz="2800" i="1"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His Message: Moses</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290889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3539430"/>
          </a:xfrm>
          <a:prstGeom prst="rect">
            <a:avLst/>
          </a:prstGeom>
          <a:noFill/>
        </p:spPr>
        <p:txBody>
          <a:bodyPr wrap="square" rtlCol="0">
            <a:spAutoFit/>
          </a:bodyPr>
          <a:lstStyle/>
          <a:p>
            <a:r>
              <a:rPr lang="en-US" sz="3200" dirty="0">
                <a:solidFill>
                  <a:schemeClr val="bg1"/>
                </a:solidFill>
                <a:latin typeface="Bariol Regular" panose="02000506040000020003" pitchFamily="50" charset="0"/>
              </a:rPr>
              <a:t>21 And when he was cast out, Pharaoh's daughter took him up, and nourished him for her own son. 22 And Moses was learned in all the wisdom of the Egyptians, and was mighty in words and in deeds. 23 And when he was full forty years old, it came into his heart to visit his brethren the children of Israel. 24 And seeing one [of them] suffer wrong, he defended [him], and avenged him that was oppressed, and smote the Egyptian:</a:t>
            </a: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His Message: Moses</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90748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4042954"/>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#1</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Zeal is born when the heart discovers its true purpose and is called into action </a:t>
            </a:r>
            <a:endParaRPr lang="en-US" sz="4400" b="0" i="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3199303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4042954"/>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#2</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It is easier to bridle a zealous heart than </a:t>
            </a:r>
          </a:p>
          <a:p>
            <a:r>
              <a:rPr lang="en-US" sz="4400" b="1" dirty="0">
                <a:solidFill>
                  <a:schemeClr val="bg1"/>
                </a:solidFill>
                <a:latin typeface="Bariol Regular" panose="02000506040000020003" pitchFamily="50" charset="0"/>
              </a:rPr>
              <a:t>is to unleash the zeal of a religious heart</a:t>
            </a:r>
            <a:endParaRPr lang="en-US" sz="4400" b="0" i="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3976347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3539430"/>
          </a:xfrm>
          <a:prstGeom prst="rect">
            <a:avLst/>
          </a:prstGeom>
          <a:noFill/>
        </p:spPr>
        <p:txBody>
          <a:bodyPr wrap="square" rtlCol="0">
            <a:spAutoFit/>
          </a:bodyPr>
          <a:lstStyle/>
          <a:p>
            <a:r>
              <a:rPr lang="en-US" sz="3200" dirty="0">
                <a:solidFill>
                  <a:schemeClr val="bg1"/>
                </a:solidFill>
                <a:latin typeface="Bariol Regular" panose="02000506040000020003" pitchFamily="50" charset="0"/>
              </a:rPr>
              <a:t>25 For he supposed his brethren would have understood how that God by his hand would deliver them: but they understood not. 26 And the next day he shewed himself unto them as they strove, and would have set them at one again, saying, Sirs, ye are brethren; why do ye wrong one to another? 27 But he that did his </a:t>
            </a:r>
            <a:r>
              <a:rPr lang="en-US" sz="3200" dirty="0" err="1">
                <a:solidFill>
                  <a:schemeClr val="bg1"/>
                </a:solidFill>
                <a:latin typeface="Bariol Regular" panose="02000506040000020003" pitchFamily="50" charset="0"/>
              </a:rPr>
              <a:t>neighbour</a:t>
            </a:r>
            <a:r>
              <a:rPr lang="en-US" sz="3200" dirty="0">
                <a:solidFill>
                  <a:schemeClr val="bg1"/>
                </a:solidFill>
                <a:latin typeface="Bariol Regular" panose="02000506040000020003" pitchFamily="50" charset="0"/>
              </a:rPr>
              <a:t> wrong thrust him away, saying, Who made thee a ruler and a judge over us? 28 Wilt thou kill me, as thou </a:t>
            </a:r>
            <a:r>
              <a:rPr lang="en-US" sz="3200" dirty="0" err="1">
                <a:solidFill>
                  <a:schemeClr val="bg1"/>
                </a:solidFill>
                <a:latin typeface="Bariol Regular" panose="02000506040000020003" pitchFamily="50" charset="0"/>
              </a:rPr>
              <a:t>diddest</a:t>
            </a:r>
            <a:r>
              <a:rPr lang="en-US" sz="3200" dirty="0">
                <a:solidFill>
                  <a:schemeClr val="bg1"/>
                </a:solidFill>
                <a:latin typeface="Bariol Regular" panose="02000506040000020003" pitchFamily="50" charset="0"/>
              </a:rPr>
              <a:t> the Egyptian yesterday? </a:t>
            </a: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His Message: Moses</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047390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4893647"/>
          </a:xfrm>
          <a:prstGeom prst="rect">
            <a:avLst/>
          </a:prstGeom>
          <a:noFill/>
        </p:spPr>
        <p:txBody>
          <a:bodyPr wrap="square" rtlCol="0">
            <a:spAutoFit/>
          </a:bodyPr>
          <a:lstStyle/>
          <a:p>
            <a:r>
              <a:rPr lang="en-US" sz="2600" i="1" dirty="0">
                <a:solidFill>
                  <a:schemeClr val="bg1"/>
                </a:solidFill>
                <a:latin typeface="Bariol Regular" panose="02000506040000020003" pitchFamily="50" charset="0"/>
              </a:rPr>
              <a:t>29 Then fled Moses at this saying, and was a stranger in the land of </a:t>
            </a:r>
            <a:r>
              <a:rPr lang="en-US" sz="2600" i="1" dirty="0" err="1">
                <a:solidFill>
                  <a:schemeClr val="bg1"/>
                </a:solidFill>
                <a:latin typeface="Bariol Regular" panose="02000506040000020003" pitchFamily="50" charset="0"/>
              </a:rPr>
              <a:t>Madian</a:t>
            </a:r>
            <a:r>
              <a:rPr lang="en-US" sz="2600" i="1" dirty="0">
                <a:solidFill>
                  <a:schemeClr val="bg1"/>
                </a:solidFill>
                <a:latin typeface="Bariol Regular" panose="02000506040000020003" pitchFamily="50" charset="0"/>
              </a:rPr>
              <a:t>, where he begat two sons. 30 And when forty years were expired, there appeared to him in the wilderness of mount </a:t>
            </a:r>
            <a:r>
              <a:rPr lang="en-US" sz="2600" i="1" dirty="0" err="1">
                <a:solidFill>
                  <a:schemeClr val="bg1"/>
                </a:solidFill>
                <a:latin typeface="Bariol Regular" panose="02000506040000020003" pitchFamily="50" charset="0"/>
              </a:rPr>
              <a:t>Sina</a:t>
            </a:r>
            <a:r>
              <a:rPr lang="en-US" sz="2600" i="1" dirty="0">
                <a:solidFill>
                  <a:schemeClr val="bg1"/>
                </a:solidFill>
                <a:latin typeface="Bariol Regular" panose="02000506040000020003" pitchFamily="50" charset="0"/>
              </a:rPr>
              <a:t> an angel of the Lord in a flame of fire in a bush. 31 When Moses saw [it], he wondered at the sight: and as he drew near to behold [it], the voice of the Lord came unto him, 32 [Saying], I [am] the God of thy fathers, the God of Abraham, and the God of Isaac, and the God of Jacob. Then Moses trembled, and durst not behold. 33 Then said the Lord to him, Put off thy shoes from thy feet: for the place where thou </a:t>
            </a:r>
            <a:r>
              <a:rPr lang="en-US" sz="2600" i="1" dirty="0" err="1">
                <a:solidFill>
                  <a:schemeClr val="bg1"/>
                </a:solidFill>
                <a:latin typeface="Bariol Regular" panose="02000506040000020003" pitchFamily="50" charset="0"/>
              </a:rPr>
              <a:t>standest</a:t>
            </a:r>
            <a:r>
              <a:rPr lang="en-US" sz="2600" i="1" dirty="0">
                <a:solidFill>
                  <a:schemeClr val="bg1"/>
                </a:solidFill>
                <a:latin typeface="Bariol Regular" panose="02000506040000020003" pitchFamily="50" charset="0"/>
              </a:rPr>
              <a:t> is holy ground. 34 I have seen, I have seen the affliction of my people which is in Egypt, and I have heard their groaning, and am come down to deliver them. And now come, I will send thee into Egypt. 35 This Moses whom they refused, saying, Who made thee a ruler and a judge? the same did God send [to be] a ruler and a deliverer by the hand of the angel which appeared to him in the bush. </a:t>
            </a:r>
            <a:endParaRPr lang="en-US" sz="26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His Message: Moses</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781807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4042954"/>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#3</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The tide of public opinion should hold no </a:t>
            </a:r>
          </a:p>
          <a:p>
            <a:r>
              <a:rPr lang="en-US" sz="4400" b="1" dirty="0">
                <a:solidFill>
                  <a:schemeClr val="bg1"/>
                </a:solidFill>
                <a:latin typeface="Bariol Regular" panose="02000506040000020003" pitchFamily="50" charset="0"/>
              </a:rPr>
              <a:t>significance for those confident in their calling</a:t>
            </a:r>
            <a:endParaRPr lang="en-US" sz="4400" b="0" i="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8803675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806</TotalTime>
  <Words>1484</Words>
  <Application>Microsoft Office PowerPoint</Application>
  <PresentationFormat>Widescreen</PresentationFormat>
  <Paragraphs>36</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Lee's Summit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Briscoe</dc:creator>
  <cp:lastModifiedBy>LFBIConf</cp:lastModifiedBy>
  <cp:revision>102</cp:revision>
  <dcterms:created xsi:type="dcterms:W3CDTF">2018-07-22T12:07:55Z</dcterms:created>
  <dcterms:modified xsi:type="dcterms:W3CDTF">2019-02-10T13:58:17Z</dcterms:modified>
</cp:coreProperties>
</file>