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538" r:id="rId2"/>
    <p:sldId id="554" r:id="rId3"/>
    <p:sldId id="256" r:id="rId4"/>
    <p:sldId id="555" r:id="rId5"/>
    <p:sldId id="556" r:id="rId6"/>
    <p:sldId id="557" r:id="rId7"/>
    <p:sldId id="558" r:id="rId8"/>
    <p:sldId id="547" r:id="rId9"/>
    <p:sldId id="546" r:id="rId10"/>
    <p:sldId id="559" r:id="rId11"/>
    <p:sldId id="560" r:id="rId12"/>
    <p:sldId id="561" r:id="rId13"/>
    <p:sldId id="562" r:id="rId14"/>
    <p:sldId id="563" r:id="rId15"/>
    <p:sldId id="564" r:id="rId16"/>
    <p:sldId id="565" r:id="rId17"/>
    <p:sldId id="566" r:id="rId18"/>
    <p:sldId id="568" r:id="rId19"/>
    <p:sldId id="569" r:id="rId20"/>
    <p:sldId id="567" r:id="rId21"/>
    <p:sldId id="57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autoAdjust="0"/>
  </p:normalViewPr>
  <p:slideViewPr>
    <p:cSldViewPr snapToGrid="0">
      <p:cViewPr varScale="1">
        <p:scale>
          <a:sx n="59" d="100"/>
          <a:sy n="59" d="100"/>
        </p:scale>
        <p:origin x="300" y="42"/>
      </p:cViewPr>
      <p:guideLst/>
    </p:cSldViewPr>
  </p:slideViewPr>
  <p:outlineViewPr>
    <p:cViewPr>
      <p:scale>
        <a:sx n="33" d="100"/>
        <a:sy n="33" d="100"/>
      </p:scale>
      <p:origin x="0" y="-654"/>
    </p:cViewPr>
  </p:outlineViewPr>
  <p:notesTextViewPr>
    <p:cViewPr>
      <p:scale>
        <a:sx n="1" d="1"/>
        <a:sy n="1" d="1"/>
      </p:scale>
      <p:origin x="0" y="0"/>
    </p:cViewPr>
  </p:notesTextViewPr>
  <p:sorterViewPr>
    <p:cViewPr>
      <p:scale>
        <a:sx n="100" d="100"/>
        <a:sy n="100" d="100"/>
      </p:scale>
      <p:origin x="0" y="-11436"/>
    </p:cViewPr>
  </p:sorterViewPr>
  <p:notesViewPr>
    <p:cSldViewPr snapToGrid="0">
      <p:cViewPr varScale="1">
        <p:scale>
          <a:sx n="45" d="100"/>
          <a:sy n="45" d="100"/>
        </p:scale>
        <p:origin x="204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6D0B0F4-766C-4AC9-BBAF-C92FF767D659}" type="datetimeFigureOut">
              <a:rPr lang="en-US" smtClean="0"/>
              <a:t>4/14/2019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1CCBBAE-53B8-4959-8444-B102FB4FAADC}" type="slidenum">
              <a:rPr lang="en-US" smtClean="0"/>
              <a:t>‹#›</a:t>
            </a:fld>
            <a:endParaRPr lang="en-US"/>
          </a:p>
        </p:txBody>
      </p:sp>
    </p:spTree>
    <p:extLst>
      <p:ext uri="{BB962C8B-B14F-4D97-AF65-F5344CB8AC3E}">
        <p14:creationId xmlns:p14="http://schemas.microsoft.com/office/powerpoint/2010/main" val="686323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840252-14B9-4B8C-A72D-E14F7F70B8CE}" type="datetimeFigureOut">
              <a:rPr lang="en-US" smtClean="0"/>
              <a:t>4/14/2019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FCAE5E-61F9-406C-A7FC-B0EE648C43E9}" type="slidenum">
              <a:rPr lang="en-US" smtClean="0"/>
              <a:t>‹#›</a:t>
            </a:fld>
            <a:endParaRPr lang="en-US"/>
          </a:p>
        </p:txBody>
      </p:sp>
    </p:spTree>
    <p:extLst>
      <p:ext uri="{BB962C8B-B14F-4D97-AF65-F5344CB8AC3E}">
        <p14:creationId xmlns:p14="http://schemas.microsoft.com/office/powerpoint/2010/main" val="780194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5DE1E5-272C-4465-A725-B81C72E45FF9}" type="datetimeFigureOut">
              <a:rPr lang="en-US" smtClean="0"/>
              <a:t>4/14/2019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7794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5DE1E5-272C-4465-A725-B81C72E45FF9}" type="datetimeFigureOut">
              <a:rPr lang="en-US" smtClean="0"/>
              <a:t>4/14/2019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32011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5DE1E5-272C-4465-A725-B81C72E45FF9}" type="datetimeFigureOut">
              <a:rPr lang="en-US" smtClean="0"/>
              <a:t>4/14/2019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01729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5DE1E5-272C-4465-A725-B81C72E45FF9}" type="datetimeFigureOut">
              <a:rPr lang="en-US" smtClean="0"/>
              <a:t>4/14/2019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0878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A5DE1E5-272C-4465-A725-B81C72E45FF9}" type="datetimeFigureOut">
              <a:rPr lang="en-US" smtClean="0"/>
              <a:t>4/14/2019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23444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5DE1E5-272C-4465-A725-B81C72E45FF9}" type="datetimeFigureOut">
              <a:rPr lang="en-US" smtClean="0"/>
              <a:t>4/14/2019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12084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5DE1E5-272C-4465-A725-B81C72E45FF9}" type="datetimeFigureOut">
              <a:rPr lang="en-US" smtClean="0"/>
              <a:t>4/14/2019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21638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5DE1E5-272C-4465-A725-B81C72E45FF9}" type="datetimeFigureOut">
              <a:rPr lang="en-US" smtClean="0"/>
              <a:t>4/14/2019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91178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DE1E5-272C-4465-A725-B81C72E45FF9}" type="datetimeFigureOut">
              <a:rPr lang="en-US" smtClean="0"/>
              <a:t>4/14/2019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72189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4/14/2019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36555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4/14/2019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400519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DE1E5-272C-4465-A725-B81C72E45FF9}" type="datetimeFigureOut">
              <a:rPr lang="en-US" smtClean="0"/>
              <a:t>4/14/2019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36670-09DA-47E5-B575-F1959593FC8B}" type="slidenum">
              <a:rPr lang="en-US" smtClean="0"/>
              <a:t>‹#›</a:t>
            </a:fld>
            <a:endParaRPr lang="en-US"/>
          </a:p>
        </p:txBody>
      </p:sp>
    </p:spTree>
    <p:extLst>
      <p:ext uri="{BB962C8B-B14F-4D97-AF65-F5344CB8AC3E}">
        <p14:creationId xmlns:p14="http://schemas.microsoft.com/office/powerpoint/2010/main" val="2401866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1384995"/>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Act 8:25 And they, when they had testified and preached the word of the Lord, returned to Jerusalem, and preached the gospel in many villages of the Samaritans. </a:t>
            </a:r>
            <a:endParaRPr lang="en-US" sz="2800" i="1"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smtClean="0">
                <a:solidFill>
                  <a:schemeClr val="bg1"/>
                </a:solidFill>
                <a:latin typeface="Bariol Regular" panose="02000506040000020003" pitchFamily="50" charset="0"/>
              </a:rPr>
              <a:t>Ready Servants</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455267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4524315"/>
          </a:xfrm>
          <a:prstGeom prst="rect">
            <a:avLst/>
          </a:prstGeom>
          <a:noFill/>
        </p:spPr>
        <p:txBody>
          <a:bodyPr wrap="square" rtlCol="0">
            <a:spAutoFit/>
          </a:bodyPr>
          <a:lstStyle/>
          <a:p>
            <a:pPr marL="742950" indent="-742950">
              <a:buAutoNum type="arabicPeriod"/>
            </a:pPr>
            <a:r>
              <a:rPr lang="en-US" sz="3600" b="1" u="sng" dirty="0" smtClean="0">
                <a:solidFill>
                  <a:schemeClr val="bg1"/>
                </a:solidFill>
                <a:latin typeface="Bariol Regular" panose="02000506040000020003" pitchFamily="50" charset="0"/>
              </a:rPr>
              <a:t>A Readied Work</a:t>
            </a:r>
          </a:p>
          <a:p>
            <a:r>
              <a:rPr lang="en-US" sz="2800" i="1" dirty="0" smtClean="0">
                <a:solidFill>
                  <a:schemeClr val="bg1"/>
                </a:solidFill>
                <a:latin typeface="Bariol Regular" panose="02000506040000020003" pitchFamily="50" charset="0"/>
              </a:rPr>
              <a:t>...</a:t>
            </a:r>
            <a:r>
              <a:rPr lang="en-US" sz="2800" i="1" dirty="0">
                <a:solidFill>
                  <a:schemeClr val="bg1"/>
                </a:solidFill>
                <a:latin typeface="Bariol Regular" panose="02000506040000020003" pitchFamily="50" charset="0"/>
              </a:rPr>
              <a:t>and, behold, a man of Ethiopia, an eunuch of great authority under Candace queen of the Ethiopians, who had the charge of all her treasure, and had come to Jerusalem for to worship, 28  Was returning, and sitting in his chariot read Esaias the prophet. 29 Then the Spirit said unto Philip, Go near, and join thyself to this chariot. </a:t>
            </a:r>
            <a:endParaRPr lang="en-US" sz="2800" i="1" dirty="0" smtClean="0">
              <a:solidFill>
                <a:schemeClr val="bg1"/>
              </a:solidFill>
              <a:latin typeface="Bariol Regular" panose="02000506040000020003" pitchFamily="50" charset="0"/>
            </a:endParaRPr>
          </a:p>
          <a:p>
            <a:endParaRPr lang="en-US" sz="2800" i="1" dirty="0">
              <a:solidFill>
                <a:schemeClr val="bg1"/>
              </a:solidFill>
              <a:latin typeface="Bariol Regular" panose="02000506040000020003" pitchFamily="50" charset="0"/>
            </a:endParaRPr>
          </a:p>
          <a:p>
            <a:r>
              <a:rPr lang="en-US" sz="2800" i="1" dirty="0">
                <a:solidFill>
                  <a:schemeClr val="bg1"/>
                </a:solidFill>
                <a:latin typeface="Bariol Regular" panose="02000506040000020003" pitchFamily="50" charset="0"/>
              </a:rPr>
              <a:t>2Pe 3:9 The Lord is not slack concerning his promise, as some men count slackness; but is longsuffering to us-ward, not willing that any should perish, but that all should come to repentance.</a:t>
            </a:r>
            <a:endParaRPr lang="en-US" sz="2800" i="1"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smtClean="0">
                <a:solidFill>
                  <a:schemeClr val="bg1"/>
                </a:solidFill>
                <a:latin typeface="Bariol Regular" panose="02000506040000020003" pitchFamily="50" charset="0"/>
              </a:rPr>
              <a:t>To Reach the Lost…</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677954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462213"/>
          </a:xfrm>
          <a:prstGeom prst="rect">
            <a:avLst/>
          </a:prstGeom>
          <a:noFill/>
        </p:spPr>
        <p:txBody>
          <a:bodyPr wrap="square" rtlCol="0">
            <a:spAutoFit/>
          </a:bodyPr>
          <a:lstStyle/>
          <a:p>
            <a:r>
              <a:rPr lang="en-US" sz="6600" b="1" dirty="0" smtClean="0">
                <a:solidFill>
                  <a:schemeClr val="bg1"/>
                </a:solidFill>
                <a:latin typeface="Bariol Regular" panose="02000506040000020003" pitchFamily="50" charset="0"/>
              </a:rPr>
              <a:t>Key Point </a:t>
            </a:r>
            <a:r>
              <a:rPr lang="en-US" sz="6600" b="1" dirty="0" smtClean="0">
                <a:solidFill>
                  <a:schemeClr val="bg1"/>
                </a:solidFill>
                <a:latin typeface="Bariol Regular" panose="02000506040000020003" pitchFamily="50" charset="0"/>
              </a:rPr>
              <a:t>#2</a:t>
            </a:r>
            <a:endParaRPr lang="en-US" sz="4000" b="1" dirty="0" smtClean="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Soul-winners are looking for </a:t>
            </a:r>
            <a:endParaRPr lang="en-US" sz="4400" b="1" dirty="0" smtClean="0">
              <a:solidFill>
                <a:schemeClr val="bg1"/>
              </a:solidFill>
              <a:latin typeface="Bariol Regular" panose="02000506040000020003" pitchFamily="50" charset="0"/>
            </a:endParaRPr>
          </a:p>
          <a:p>
            <a:r>
              <a:rPr lang="en-US" sz="4400" b="1" dirty="0" smtClean="0">
                <a:solidFill>
                  <a:schemeClr val="bg1"/>
                </a:solidFill>
                <a:latin typeface="Bariol Regular" panose="02000506040000020003" pitchFamily="50" charset="0"/>
              </a:rPr>
              <a:t>those who </a:t>
            </a:r>
            <a:r>
              <a:rPr lang="en-US" sz="4400" b="1" dirty="0">
                <a:solidFill>
                  <a:schemeClr val="bg1"/>
                </a:solidFill>
                <a:latin typeface="Bariol Regular" panose="02000506040000020003" pitchFamily="50" charset="0"/>
              </a:rPr>
              <a:t>God has readied</a:t>
            </a:r>
            <a:endParaRPr lang="en-US" sz="4400" b="0" i="1" dirty="0" smtClean="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829160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1631216"/>
          </a:xfrm>
          <a:prstGeom prst="rect">
            <a:avLst/>
          </a:prstGeom>
          <a:noFill/>
        </p:spPr>
        <p:txBody>
          <a:bodyPr wrap="square" rtlCol="0">
            <a:spAutoFit/>
          </a:bodyPr>
          <a:lstStyle/>
          <a:p>
            <a:pPr marL="742950" indent="-742950">
              <a:buAutoNum type="arabicPeriod"/>
            </a:pPr>
            <a:r>
              <a:rPr lang="en-US" sz="3600" b="1" u="sng" dirty="0" smtClean="0">
                <a:solidFill>
                  <a:schemeClr val="bg1"/>
                </a:solidFill>
                <a:latin typeface="Bariol Regular" panose="02000506040000020003" pitchFamily="50" charset="0"/>
              </a:rPr>
              <a:t>A Readied Work</a:t>
            </a:r>
          </a:p>
          <a:p>
            <a:pPr marL="742950" indent="-742950">
              <a:buAutoNum type="arabicPeriod"/>
            </a:pPr>
            <a:r>
              <a:rPr lang="en-US" sz="3600" b="1" u="sng" dirty="0" smtClean="0">
                <a:solidFill>
                  <a:schemeClr val="bg1"/>
                </a:solidFill>
                <a:latin typeface="Bariol Regular" panose="02000506040000020003" pitchFamily="50" charset="0"/>
              </a:rPr>
              <a:t>A Running Servant</a:t>
            </a:r>
          </a:p>
          <a:p>
            <a:r>
              <a:rPr lang="en-US" sz="2800" i="1" dirty="0">
                <a:solidFill>
                  <a:schemeClr val="bg1"/>
                </a:solidFill>
                <a:latin typeface="Bariol Regular" panose="02000506040000020003" pitchFamily="50" charset="0"/>
              </a:rPr>
              <a:t>30 And </a:t>
            </a:r>
            <a:r>
              <a:rPr lang="en-US" sz="2800" b="1" i="1" dirty="0">
                <a:solidFill>
                  <a:schemeClr val="bg1"/>
                </a:solidFill>
                <a:latin typeface="Bariol Regular" panose="02000506040000020003" pitchFamily="50" charset="0"/>
              </a:rPr>
              <a:t>Philip </a:t>
            </a:r>
            <a:r>
              <a:rPr lang="en-US" sz="2800" b="1" i="1" u="sng" dirty="0">
                <a:solidFill>
                  <a:schemeClr val="bg1"/>
                </a:solidFill>
                <a:latin typeface="Bariol Regular" panose="02000506040000020003" pitchFamily="50" charset="0"/>
              </a:rPr>
              <a:t>ran</a:t>
            </a:r>
            <a:r>
              <a:rPr lang="en-US" sz="2800" i="1" dirty="0">
                <a:solidFill>
                  <a:schemeClr val="bg1"/>
                </a:solidFill>
                <a:latin typeface="Bariol Regular" panose="02000506040000020003" pitchFamily="50" charset="0"/>
              </a:rPr>
              <a:t> thither to [him], </a:t>
            </a:r>
            <a:endParaRPr lang="en-US" sz="2800" b="1" u="sng"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smtClean="0">
                <a:solidFill>
                  <a:schemeClr val="bg1"/>
                </a:solidFill>
                <a:latin typeface="Bariol Regular" panose="02000506040000020003" pitchFamily="50" charset="0"/>
              </a:rPr>
              <a:t>To Reach the Lost…</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503645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354765"/>
          </a:xfrm>
          <a:prstGeom prst="rect">
            <a:avLst/>
          </a:prstGeom>
          <a:noFill/>
        </p:spPr>
        <p:txBody>
          <a:bodyPr wrap="square" rtlCol="0">
            <a:spAutoFit/>
          </a:bodyPr>
          <a:lstStyle/>
          <a:p>
            <a:pPr marL="742950" indent="-742950">
              <a:buAutoNum type="arabicPeriod"/>
            </a:pPr>
            <a:r>
              <a:rPr lang="en-US" sz="3600" b="1" u="sng" dirty="0" smtClean="0">
                <a:solidFill>
                  <a:schemeClr val="bg1"/>
                </a:solidFill>
                <a:latin typeface="Bariol Regular" panose="02000506040000020003" pitchFamily="50" charset="0"/>
              </a:rPr>
              <a:t>A Readied Work</a:t>
            </a:r>
          </a:p>
          <a:p>
            <a:pPr marL="742950" indent="-742950">
              <a:buAutoNum type="arabicPeriod"/>
            </a:pPr>
            <a:r>
              <a:rPr lang="en-US" sz="3600" b="1" u="sng" dirty="0" smtClean="0">
                <a:solidFill>
                  <a:schemeClr val="bg1"/>
                </a:solidFill>
                <a:latin typeface="Bariol Regular" panose="02000506040000020003" pitchFamily="50" charset="0"/>
              </a:rPr>
              <a:t>A Running Servant</a:t>
            </a:r>
          </a:p>
          <a:p>
            <a:r>
              <a:rPr lang="en-US" sz="2800" i="1" dirty="0">
                <a:solidFill>
                  <a:schemeClr val="bg1"/>
                </a:solidFill>
                <a:latin typeface="Bariol Regular" panose="02000506040000020003" pitchFamily="50" charset="0"/>
              </a:rPr>
              <a:t>30 And </a:t>
            </a:r>
            <a:r>
              <a:rPr lang="en-US" sz="2800" b="1" i="1" dirty="0">
                <a:solidFill>
                  <a:schemeClr val="bg1"/>
                </a:solidFill>
                <a:latin typeface="Bariol Regular" panose="02000506040000020003" pitchFamily="50" charset="0"/>
              </a:rPr>
              <a:t>Philip </a:t>
            </a:r>
            <a:r>
              <a:rPr lang="en-US" sz="2800" b="1" i="1" u="sng" dirty="0">
                <a:solidFill>
                  <a:schemeClr val="bg1"/>
                </a:solidFill>
                <a:latin typeface="Bariol Regular" panose="02000506040000020003" pitchFamily="50" charset="0"/>
              </a:rPr>
              <a:t>ran</a:t>
            </a:r>
            <a:r>
              <a:rPr lang="en-US" sz="2800" i="1" dirty="0">
                <a:solidFill>
                  <a:schemeClr val="bg1"/>
                </a:solidFill>
                <a:latin typeface="Bariol Regular" panose="02000506040000020003" pitchFamily="50" charset="0"/>
              </a:rPr>
              <a:t> thither to [him], </a:t>
            </a:r>
            <a:endParaRPr lang="en-US" sz="2800" i="1" dirty="0" smtClean="0">
              <a:solidFill>
                <a:schemeClr val="bg1"/>
              </a:solidFill>
              <a:latin typeface="Bariol Regular" panose="02000506040000020003" pitchFamily="50" charset="0"/>
            </a:endParaRPr>
          </a:p>
          <a:p>
            <a:endParaRPr lang="en-US" sz="2800" b="1" i="1" u="sng" dirty="0">
              <a:solidFill>
                <a:schemeClr val="bg1"/>
              </a:solidFill>
              <a:latin typeface="Bariol Regular" panose="02000506040000020003" pitchFamily="50" charset="0"/>
            </a:endParaRPr>
          </a:p>
          <a:p>
            <a:r>
              <a:rPr lang="en-US" sz="2800" i="1" dirty="0" err="1">
                <a:solidFill>
                  <a:schemeClr val="bg1"/>
                </a:solidFill>
                <a:latin typeface="Bariol Regular" panose="02000506040000020003" pitchFamily="50" charset="0"/>
              </a:rPr>
              <a:t>Heb</a:t>
            </a:r>
            <a:r>
              <a:rPr lang="en-US" sz="2800" i="1" dirty="0">
                <a:solidFill>
                  <a:schemeClr val="bg1"/>
                </a:solidFill>
                <a:latin typeface="Bariol Regular" panose="02000506040000020003" pitchFamily="50" charset="0"/>
              </a:rPr>
              <a:t> 12:1 Wherefore seeing we also are compassed about with so great a cloud of witnesses, let us lay aside every weight, and the sin which doth so easily beset [us], and let us run with patience the race that is set before us,</a:t>
            </a:r>
            <a:endParaRPr lang="en-US" sz="2800" b="1" u="sng"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smtClean="0">
                <a:solidFill>
                  <a:schemeClr val="bg1"/>
                </a:solidFill>
                <a:latin typeface="Bariol Regular" panose="02000506040000020003" pitchFamily="50" charset="0"/>
              </a:rPr>
              <a:t>To Reach the Lost…</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749372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462213"/>
          </a:xfrm>
          <a:prstGeom prst="rect">
            <a:avLst/>
          </a:prstGeom>
          <a:noFill/>
        </p:spPr>
        <p:txBody>
          <a:bodyPr wrap="square" rtlCol="0">
            <a:spAutoFit/>
          </a:bodyPr>
          <a:lstStyle/>
          <a:p>
            <a:r>
              <a:rPr lang="en-US" sz="6600" b="1" dirty="0" smtClean="0">
                <a:solidFill>
                  <a:schemeClr val="bg1"/>
                </a:solidFill>
                <a:latin typeface="Bariol Regular" panose="02000506040000020003" pitchFamily="50" charset="0"/>
              </a:rPr>
              <a:t>Key Point </a:t>
            </a:r>
            <a:r>
              <a:rPr lang="en-US" sz="6600" b="1" dirty="0" smtClean="0">
                <a:solidFill>
                  <a:schemeClr val="bg1"/>
                </a:solidFill>
                <a:latin typeface="Bariol Regular" panose="02000506040000020003" pitchFamily="50" charset="0"/>
              </a:rPr>
              <a:t>#3</a:t>
            </a:r>
            <a:endParaRPr lang="en-US" sz="4000" b="1" dirty="0" smtClean="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Soul-winners are not reluctant to obey, </a:t>
            </a:r>
            <a:endParaRPr lang="en-US" sz="4400" b="1" dirty="0" smtClean="0">
              <a:solidFill>
                <a:schemeClr val="bg1"/>
              </a:solidFill>
              <a:latin typeface="Bariol Regular" panose="02000506040000020003" pitchFamily="50" charset="0"/>
            </a:endParaRPr>
          </a:p>
          <a:p>
            <a:r>
              <a:rPr lang="en-US" sz="4400" b="1" dirty="0" smtClean="0">
                <a:solidFill>
                  <a:schemeClr val="bg1"/>
                </a:solidFill>
                <a:latin typeface="Bariol Regular" panose="02000506040000020003" pitchFamily="50" charset="0"/>
              </a:rPr>
              <a:t>they </a:t>
            </a:r>
            <a:r>
              <a:rPr lang="en-US" sz="4400" b="1" dirty="0">
                <a:solidFill>
                  <a:schemeClr val="bg1"/>
                </a:solidFill>
                <a:latin typeface="Bariol Regular" panose="02000506040000020003" pitchFamily="50" charset="0"/>
              </a:rPr>
              <a:t>are </a:t>
            </a:r>
            <a:r>
              <a:rPr lang="en-US" sz="4400" b="1" dirty="0" smtClean="0">
                <a:solidFill>
                  <a:schemeClr val="bg1"/>
                </a:solidFill>
                <a:latin typeface="Bariol Regular" panose="02000506040000020003" pitchFamily="50" charset="0"/>
              </a:rPr>
              <a:t>eager to obey</a:t>
            </a:r>
            <a:endParaRPr lang="en-US" sz="4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792359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2674285"/>
            <a:ext cx="11560628" cy="2246769"/>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1Co 9:24 </a:t>
            </a:r>
            <a:r>
              <a:rPr lang="en-US" sz="2800" i="1" u="sng" dirty="0">
                <a:solidFill>
                  <a:schemeClr val="bg1"/>
                </a:solidFill>
                <a:latin typeface="Bariol Regular" panose="02000506040000020003" pitchFamily="50" charset="0"/>
              </a:rPr>
              <a:t>Know ye not that they which run in a race run all, </a:t>
            </a:r>
            <a:r>
              <a:rPr lang="en-US" sz="2800" i="1" dirty="0">
                <a:solidFill>
                  <a:schemeClr val="bg1"/>
                </a:solidFill>
                <a:latin typeface="Bariol Regular" panose="02000506040000020003" pitchFamily="50" charset="0"/>
              </a:rPr>
              <a:t>but one </a:t>
            </a:r>
            <a:r>
              <a:rPr lang="en-US" sz="2800" i="1" dirty="0" err="1">
                <a:solidFill>
                  <a:schemeClr val="bg1"/>
                </a:solidFill>
                <a:latin typeface="Bariol Regular" panose="02000506040000020003" pitchFamily="50" charset="0"/>
              </a:rPr>
              <a:t>receiveth</a:t>
            </a:r>
            <a:r>
              <a:rPr lang="en-US" sz="2800" i="1" dirty="0">
                <a:solidFill>
                  <a:schemeClr val="bg1"/>
                </a:solidFill>
                <a:latin typeface="Bariol Regular" panose="02000506040000020003" pitchFamily="50" charset="0"/>
              </a:rPr>
              <a:t> the prize? So run, that ye may obtain. 25 And every man that </a:t>
            </a:r>
            <a:r>
              <a:rPr lang="en-US" sz="2800" i="1" dirty="0" err="1">
                <a:solidFill>
                  <a:schemeClr val="bg1"/>
                </a:solidFill>
                <a:latin typeface="Bariol Regular" panose="02000506040000020003" pitchFamily="50" charset="0"/>
              </a:rPr>
              <a:t>striveth</a:t>
            </a:r>
            <a:r>
              <a:rPr lang="en-US" sz="2800" i="1" dirty="0">
                <a:solidFill>
                  <a:schemeClr val="bg1"/>
                </a:solidFill>
                <a:latin typeface="Bariol Regular" panose="02000506040000020003" pitchFamily="50" charset="0"/>
              </a:rPr>
              <a:t> for the mastery is temperate in all things. Now they [do it] to obtain a corruptible crown; but we an incorruptible. 26 I therefore so run, not as uncertainly; so fight I, not as one that </a:t>
            </a:r>
            <a:r>
              <a:rPr lang="en-US" sz="2800" i="1" dirty="0" err="1">
                <a:solidFill>
                  <a:schemeClr val="bg1"/>
                </a:solidFill>
                <a:latin typeface="Bariol Regular" panose="02000506040000020003" pitchFamily="50" charset="0"/>
              </a:rPr>
              <a:t>beateth</a:t>
            </a:r>
            <a:r>
              <a:rPr lang="en-US" sz="2800" i="1" dirty="0">
                <a:solidFill>
                  <a:schemeClr val="bg1"/>
                </a:solidFill>
                <a:latin typeface="Bariol Regular" panose="02000506040000020003" pitchFamily="50" charset="0"/>
              </a:rPr>
              <a:t> the air:</a:t>
            </a:r>
            <a:endParaRPr lang="en-US" sz="2800" b="1" u="sng"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smtClean="0">
                <a:solidFill>
                  <a:schemeClr val="bg1"/>
                </a:solidFill>
                <a:latin typeface="Bariol Regular" panose="02000506040000020003" pitchFamily="50" charset="0"/>
              </a:rPr>
              <a:t>To Reach the Lost…</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246109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046988"/>
          </a:xfrm>
          <a:prstGeom prst="rect">
            <a:avLst/>
          </a:prstGeom>
          <a:noFill/>
        </p:spPr>
        <p:txBody>
          <a:bodyPr wrap="square" rtlCol="0">
            <a:spAutoFit/>
          </a:bodyPr>
          <a:lstStyle/>
          <a:p>
            <a:pPr marL="742950" indent="-742950">
              <a:buAutoNum type="arabicPeriod"/>
            </a:pPr>
            <a:r>
              <a:rPr lang="en-US" sz="3600" b="1" u="sng" dirty="0" smtClean="0">
                <a:solidFill>
                  <a:schemeClr val="bg1"/>
                </a:solidFill>
                <a:latin typeface="Bariol Regular" panose="02000506040000020003" pitchFamily="50" charset="0"/>
              </a:rPr>
              <a:t>A Readied Work</a:t>
            </a:r>
          </a:p>
          <a:p>
            <a:pPr marL="742950" indent="-742950">
              <a:buAutoNum type="arabicPeriod"/>
            </a:pPr>
            <a:r>
              <a:rPr lang="en-US" sz="3600" b="1" u="sng" dirty="0" smtClean="0">
                <a:solidFill>
                  <a:schemeClr val="bg1"/>
                </a:solidFill>
                <a:latin typeface="Bariol Regular" panose="02000506040000020003" pitchFamily="50" charset="0"/>
              </a:rPr>
              <a:t>A Running Servant</a:t>
            </a:r>
          </a:p>
          <a:p>
            <a:pPr marL="742950" indent="-742950">
              <a:buAutoNum type="arabicPeriod"/>
            </a:pPr>
            <a:r>
              <a:rPr lang="en-US" sz="3600" b="1" u="sng" dirty="0" smtClean="0">
                <a:solidFill>
                  <a:schemeClr val="bg1"/>
                </a:solidFill>
                <a:latin typeface="Bariol Regular" panose="02000506040000020003" pitchFamily="50" charset="0"/>
              </a:rPr>
              <a:t>A Relational Servant</a:t>
            </a:r>
          </a:p>
          <a:p>
            <a:r>
              <a:rPr lang="en-US" sz="2800" i="1" dirty="0">
                <a:solidFill>
                  <a:schemeClr val="bg1"/>
                </a:solidFill>
                <a:latin typeface="Bariol Regular" panose="02000506040000020003" pitchFamily="50" charset="0"/>
              </a:rPr>
              <a:t>...and heard him read the prophet Esaias, and said, </a:t>
            </a:r>
            <a:r>
              <a:rPr lang="en-US" sz="2800" i="1" dirty="0" err="1">
                <a:solidFill>
                  <a:schemeClr val="bg1"/>
                </a:solidFill>
                <a:latin typeface="Bariol Regular" panose="02000506040000020003" pitchFamily="50" charset="0"/>
              </a:rPr>
              <a:t>Understandest</a:t>
            </a:r>
            <a:r>
              <a:rPr lang="en-US" sz="2800" i="1" dirty="0">
                <a:solidFill>
                  <a:schemeClr val="bg1"/>
                </a:solidFill>
                <a:latin typeface="Bariol Regular" panose="02000506040000020003" pitchFamily="50" charset="0"/>
              </a:rPr>
              <a:t> thou what thou </a:t>
            </a:r>
            <a:r>
              <a:rPr lang="en-US" sz="2800" i="1" dirty="0" err="1">
                <a:solidFill>
                  <a:schemeClr val="bg1"/>
                </a:solidFill>
                <a:latin typeface="Bariol Regular" panose="02000506040000020003" pitchFamily="50" charset="0"/>
              </a:rPr>
              <a:t>readest</a:t>
            </a:r>
            <a:r>
              <a:rPr lang="en-US" sz="2800" i="1" dirty="0">
                <a:solidFill>
                  <a:schemeClr val="bg1"/>
                </a:solidFill>
                <a:latin typeface="Bariol Regular" panose="02000506040000020003" pitchFamily="50" charset="0"/>
              </a:rPr>
              <a:t>? 31 And he said, How can I, except some man should guide me? And he desired Philip that he would </a:t>
            </a:r>
            <a:r>
              <a:rPr lang="en-US" sz="2800" b="1" i="1" u="sng" dirty="0">
                <a:solidFill>
                  <a:schemeClr val="bg1"/>
                </a:solidFill>
                <a:latin typeface="Bariol Regular" panose="02000506040000020003" pitchFamily="50" charset="0"/>
              </a:rPr>
              <a:t>come up and sit with him. </a:t>
            </a:r>
            <a:endParaRPr lang="en-US" sz="2800" b="1" u="sng"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smtClean="0">
                <a:solidFill>
                  <a:schemeClr val="bg1"/>
                </a:solidFill>
                <a:latin typeface="Bariol Regular" panose="02000506040000020003" pitchFamily="50" charset="0"/>
              </a:rPr>
              <a:t>To Reach the Lost…</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916894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462213"/>
          </a:xfrm>
          <a:prstGeom prst="rect">
            <a:avLst/>
          </a:prstGeom>
          <a:noFill/>
        </p:spPr>
        <p:txBody>
          <a:bodyPr wrap="square" rtlCol="0">
            <a:spAutoFit/>
          </a:bodyPr>
          <a:lstStyle/>
          <a:p>
            <a:r>
              <a:rPr lang="en-US" sz="6600" b="1" dirty="0" smtClean="0">
                <a:solidFill>
                  <a:schemeClr val="bg1"/>
                </a:solidFill>
                <a:latin typeface="Bariol Regular" panose="02000506040000020003" pitchFamily="50" charset="0"/>
              </a:rPr>
              <a:t>Key Point </a:t>
            </a:r>
            <a:r>
              <a:rPr lang="en-US" sz="6600" b="1" dirty="0" smtClean="0">
                <a:solidFill>
                  <a:schemeClr val="bg1"/>
                </a:solidFill>
                <a:latin typeface="Bariol Regular" panose="02000506040000020003" pitchFamily="50" charset="0"/>
              </a:rPr>
              <a:t>#4</a:t>
            </a:r>
            <a:endParaRPr lang="en-US" sz="4000" b="1" dirty="0" smtClean="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Soul-winners meet the lost </a:t>
            </a:r>
            <a:endParaRPr lang="en-US" sz="4400" b="1" dirty="0" smtClean="0">
              <a:solidFill>
                <a:schemeClr val="bg1"/>
              </a:solidFill>
              <a:latin typeface="Bariol Regular" panose="02000506040000020003" pitchFamily="50" charset="0"/>
            </a:endParaRPr>
          </a:p>
          <a:p>
            <a:r>
              <a:rPr lang="en-US" sz="4400" b="1" dirty="0" smtClean="0">
                <a:solidFill>
                  <a:schemeClr val="bg1"/>
                </a:solidFill>
                <a:latin typeface="Bariol Regular" panose="02000506040000020003" pitchFamily="50" charset="0"/>
              </a:rPr>
              <a:t>where </a:t>
            </a:r>
            <a:r>
              <a:rPr lang="en-US" sz="4400" b="1" dirty="0">
                <a:solidFill>
                  <a:schemeClr val="bg1"/>
                </a:solidFill>
                <a:latin typeface="Bariol Regular" panose="02000506040000020003" pitchFamily="50" charset="0"/>
              </a:rPr>
              <a:t>they are at with love</a:t>
            </a:r>
            <a:endParaRPr lang="en-US" sz="4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571875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046988"/>
          </a:xfrm>
          <a:prstGeom prst="rect">
            <a:avLst/>
          </a:prstGeom>
          <a:noFill/>
        </p:spPr>
        <p:txBody>
          <a:bodyPr wrap="square" rtlCol="0">
            <a:spAutoFit/>
          </a:bodyPr>
          <a:lstStyle/>
          <a:p>
            <a:pPr marL="742950" indent="-742950">
              <a:buAutoNum type="arabicPeriod"/>
            </a:pPr>
            <a:r>
              <a:rPr lang="en-US" sz="3600" b="1" u="sng" dirty="0" smtClean="0">
                <a:solidFill>
                  <a:schemeClr val="bg1"/>
                </a:solidFill>
                <a:latin typeface="Bariol Regular" panose="02000506040000020003" pitchFamily="50" charset="0"/>
              </a:rPr>
              <a:t>A Readied Work</a:t>
            </a:r>
          </a:p>
          <a:p>
            <a:pPr marL="742950" indent="-742950">
              <a:buAutoNum type="arabicPeriod"/>
            </a:pPr>
            <a:r>
              <a:rPr lang="en-US" sz="3600" b="1" u="sng" dirty="0" smtClean="0">
                <a:solidFill>
                  <a:schemeClr val="bg1"/>
                </a:solidFill>
                <a:latin typeface="Bariol Regular" panose="02000506040000020003" pitchFamily="50" charset="0"/>
              </a:rPr>
              <a:t>A Running Servant</a:t>
            </a:r>
          </a:p>
          <a:p>
            <a:pPr marL="742950" indent="-742950">
              <a:buAutoNum type="arabicPeriod"/>
            </a:pPr>
            <a:r>
              <a:rPr lang="en-US" sz="3600" b="1" u="sng" dirty="0" smtClean="0">
                <a:solidFill>
                  <a:schemeClr val="bg1"/>
                </a:solidFill>
                <a:latin typeface="Bariol Regular" panose="02000506040000020003" pitchFamily="50" charset="0"/>
              </a:rPr>
              <a:t>A Relational Servant</a:t>
            </a:r>
          </a:p>
          <a:p>
            <a:r>
              <a:rPr lang="en-US" sz="2800" i="1" dirty="0">
                <a:solidFill>
                  <a:schemeClr val="bg1"/>
                </a:solidFill>
                <a:latin typeface="Bariol Regular" panose="02000506040000020003" pitchFamily="50" charset="0"/>
              </a:rPr>
              <a:t>...and heard him read the prophet Esaias, and said, </a:t>
            </a:r>
            <a:r>
              <a:rPr lang="en-US" sz="2800" i="1" dirty="0" err="1">
                <a:solidFill>
                  <a:schemeClr val="bg1"/>
                </a:solidFill>
                <a:latin typeface="Bariol Regular" panose="02000506040000020003" pitchFamily="50" charset="0"/>
              </a:rPr>
              <a:t>Understandest</a:t>
            </a:r>
            <a:r>
              <a:rPr lang="en-US" sz="2800" i="1" dirty="0">
                <a:solidFill>
                  <a:schemeClr val="bg1"/>
                </a:solidFill>
                <a:latin typeface="Bariol Regular" panose="02000506040000020003" pitchFamily="50" charset="0"/>
              </a:rPr>
              <a:t> thou what thou </a:t>
            </a:r>
            <a:r>
              <a:rPr lang="en-US" sz="2800" i="1" dirty="0" err="1">
                <a:solidFill>
                  <a:schemeClr val="bg1"/>
                </a:solidFill>
                <a:latin typeface="Bariol Regular" panose="02000506040000020003" pitchFamily="50" charset="0"/>
              </a:rPr>
              <a:t>readest</a:t>
            </a:r>
            <a:r>
              <a:rPr lang="en-US" sz="2800" i="1" dirty="0">
                <a:solidFill>
                  <a:schemeClr val="bg1"/>
                </a:solidFill>
                <a:latin typeface="Bariol Regular" panose="02000506040000020003" pitchFamily="50" charset="0"/>
              </a:rPr>
              <a:t>? 31 And he said, How can I, except some man should guide me? And he desired Philip that he would </a:t>
            </a:r>
            <a:r>
              <a:rPr lang="en-US" sz="2800" b="1" i="1" u="sng" dirty="0">
                <a:solidFill>
                  <a:schemeClr val="bg1"/>
                </a:solidFill>
                <a:latin typeface="Bariol Regular" panose="02000506040000020003" pitchFamily="50" charset="0"/>
              </a:rPr>
              <a:t>come up and sit with him. </a:t>
            </a:r>
            <a:endParaRPr lang="en-US" sz="2800" b="1" u="sng"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smtClean="0">
                <a:solidFill>
                  <a:schemeClr val="bg1"/>
                </a:solidFill>
                <a:latin typeface="Bariol Regular" panose="02000506040000020003" pitchFamily="50" charset="0"/>
              </a:rPr>
              <a:t>To Reach the Lost…</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889663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462213"/>
          </a:xfrm>
          <a:prstGeom prst="rect">
            <a:avLst/>
          </a:prstGeom>
          <a:noFill/>
        </p:spPr>
        <p:txBody>
          <a:bodyPr wrap="square" rtlCol="0">
            <a:spAutoFit/>
          </a:bodyPr>
          <a:lstStyle/>
          <a:p>
            <a:r>
              <a:rPr lang="en-US" sz="6600" b="1" dirty="0" smtClean="0">
                <a:solidFill>
                  <a:schemeClr val="bg1"/>
                </a:solidFill>
                <a:latin typeface="Bariol Regular" panose="02000506040000020003" pitchFamily="50" charset="0"/>
              </a:rPr>
              <a:t>Key Point </a:t>
            </a:r>
            <a:r>
              <a:rPr lang="en-US" sz="6600" b="1" dirty="0" smtClean="0">
                <a:solidFill>
                  <a:schemeClr val="bg1"/>
                </a:solidFill>
                <a:latin typeface="Bariol Regular" panose="02000506040000020003" pitchFamily="50" charset="0"/>
              </a:rPr>
              <a:t>#5</a:t>
            </a:r>
            <a:endParaRPr lang="en-US" sz="4000" b="1" dirty="0" smtClean="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Soul-winners have a spirit of peace </a:t>
            </a:r>
            <a:endParaRPr lang="en-US" sz="4400" b="1" dirty="0" smtClean="0">
              <a:solidFill>
                <a:schemeClr val="bg1"/>
              </a:solidFill>
              <a:latin typeface="Bariol Regular" panose="02000506040000020003" pitchFamily="50" charset="0"/>
            </a:endParaRPr>
          </a:p>
          <a:p>
            <a:r>
              <a:rPr lang="en-US" sz="4400" b="1" dirty="0" smtClean="0">
                <a:solidFill>
                  <a:schemeClr val="bg1"/>
                </a:solidFill>
                <a:latin typeface="Bariol Regular" panose="02000506040000020003" pitchFamily="50" charset="0"/>
              </a:rPr>
              <a:t>because </a:t>
            </a:r>
            <a:r>
              <a:rPr lang="en-US" sz="4400" b="1" dirty="0">
                <a:solidFill>
                  <a:schemeClr val="bg1"/>
                </a:solidFill>
                <a:latin typeface="Bariol Regular" panose="02000506040000020003" pitchFamily="50" charset="0"/>
              </a:rPr>
              <a:t>they trust God</a:t>
            </a:r>
            <a:endParaRPr lang="en-US" sz="4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39021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108543"/>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Act 8:25 And they, when they had testified and preached the word of the Lord, returned to Jerusalem, and preached the gospel in many villages of the Samaritans. </a:t>
            </a:r>
            <a:endParaRPr lang="en-US" sz="2800" i="1" dirty="0" smtClean="0">
              <a:solidFill>
                <a:schemeClr val="bg1"/>
              </a:solidFill>
              <a:latin typeface="Bariol Regular" panose="02000506040000020003" pitchFamily="50" charset="0"/>
            </a:endParaRPr>
          </a:p>
          <a:p>
            <a:endParaRPr lang="en-US" sz="2800" i="1" dirty="0">
              <a:solidFill>
                <a:schemeClr val="bg1"/>
              </a:solidFill>
              <a:latin typeface="Bariol Regular" panose="02000506040000020003" pitchFamily="50" charset="0"/>
            </a:endParaRPr>
          </a:p>
          <a:p>
            <a:r>
              <a:rPr lang="en-US" sz="2800" i="1" dirty="0">
                <a:solidFill>
                  <a:schemeClr val="bg1"/>
                </a:solidFill>
                <a:latin typeface="Bariol Regular" panose="02000506040000020003" pitchFamily="50" charset="0"/>
              </a:rPr>
              <a:t>Act 1:8 But ye shall receive power, after that the Holy Ghost is come upon you: and ye shall be witnesses unto me both in Jerusalem, and in all Judaea, and in Samaria, and unto the uttermost part of the earth.</a:t>
            </a:r>
            <a:endParaRPr lang="en-US" sz="2800" i="1"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smtClean="0">
                <a:solidFill>
                  <a:schemeClr val="bg1"/>
                </a:solidFill>
                <a:latin typeface="Bariol Regular" panose="02000506040000020003" pitchFamily="50" charset="0"/>
              </a:rPr>
              <a:t>Ready Servants</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651053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335341"/>
            <a:ext cx="11560628" cy="6432530"/>
          </a:xfrm>
          <a:prstGeom prst="rect">
            <a:avLst/>
          </a:prstGeom>
          <a:noFill/>
        </p:spPr>
        <p:txBody>
          <a:bodyPr wrap="square" rtlCol="0">
            <a:spAutoFit/>
          </a:bodyPr>
          <a:lstStyle/>
          <a:p>
            <a:pPr marL="742950" indent="-742950">
              <a:buAutoNum type="arabicPeriod"/>
            </a:pPr>
            <a:r>
              <a:rPr lang="en-US" sz="3600" b="1" u="sng" dirty="0" smtClean="0">
                <a:solidFill>
                  <a:schemeClr val="bg1"/>
                </a:solidFill>
                <a:latin typeface="Bariol Regular" panose="02000506040000020003" pitchFamily="50" charset="0"/>
              </a:rPr>
              <a:t>A Readied Work</a:t>
            </a:r>
          </a:p>
          <a:p>
            <a:pPr marL="742950" indent="-742950">
              <a:buAutoNum type="arabicPeriod"/>
            </a:pPr>
            <a:r>
              <a:rPr lang="en-US" sz="3600" b="1" u="sng" dirty="0" smtClean="0">
                <a:solidFill>
                  <a:schemeClr val="bg1"/>
                </a:solidFill>
                <a:latin typeface="Bariol Regular" panose="02000506040000020003" pitchFamily="50" charset="0"/>
              </a:rPr>
              <a:t>A Running Servant</a:t>
            </a:r>
          </a:p>
          <a:p>
            <a:pPr marL="742950" indent="-742950">
              <a:buAutoNum type="arabicPeriod"/>
            </a:pPr>
            <a:r>
              <a:rPr lang="en-US" sz="3600" b="1" u="sng" dirty="0" smtClean="0">
                <a:solidFill>
                  <a:schemeClr val="bg1"/>
                </a:solidFill>
                <a:latin typeface="Bariol Regular" panose="02000506040000020003" pitchFamily="50" charset="0"/>
              </a:rPr>
              <a:t>A Relational Servant</a:t>
            </a:r>
          </a:p>
          <a:p>
            <a:pPr marL="742950" indent="-742950">
              <a:buAutoNum type="arabicPeriod"/>
            </a:pPr>
            <a:r>
              <a:rPr lang="en-US" sz="3600" b="1" u="sng" dirty="0" smtClean="0">
                <a:solidFill>
                  <a:schemeClr val="bg1"/>
                </a:solidFill>
                <a:latin typeface="Bariol Regular" panose="02000506040000020003" pitchFamily="50" charset="0"/>
              </a:rPr>
              <a:t>A Readied Student</a:t>
            </a:r>
          </a:p>
          <a:p>
            <a:r>
              <a:rPr lang="en-US" sz="2800" i="1" dirty="0">
                <a:solidFill>
                  <a:schemeClr val="bg1"/>
                </a:solidFill>
                <a:latin typeface="Bariol Regular" panose="02000506040000020003" pitchFamily="50" charset="0"/>
              </a:rPr>
              <a:t>32  The place of the scripture which he read was this, He was led as a sheep to the slaughter; and like a lamb dumb before his shearer, so opened he not his mouth: 33 In his humiliation his judgment was taken away: and who shall declare his generation? for his life is taken from the earth. 34 And the eunuch answered Philip, and said, I pray thee, of whom </a:t>
            </a:r>
            <a:r>
              <a:rPr lang="en-US" sz="2800" i="1" dirty="0" err="1">
                <a:solidFill>
                  <a:schemeClr val="bg1"/>
                </a:solidFill>
                <a:latin typeface="Bariol Regular" panose="02000506040000020003" pitchFamily="50" charset="0"/>
              </a:rPr>
              <a:t>speaketh</a:t>
            </a:r>
            <a:r>
              <a:rPr lang="en-US" sz="2800" i="1" dirty="0">
                <a:solidFill>
                  <a:schemeClr val="bg1"/>
                </a:solidFill>
                <a:latin typeface="Bariol Regular" panose="02000506040000020003" pitchFamily="50" charset="0"/>
              </a:rPr>
              <a:t> the prophet this? of himself, or of some other man? 35 Then Philip opened his mouth, and began at the same scripture, and preached unto him Jesus. </a:t>
            </a:r>
            <a:endParaRPr lang="en-US" sz="2800" dirty="0">
              <a:solidFill>
                <a:schemeClr val="bg1"/>
              </a:solidFill>
              <a:latin typeface="Bariol Regular" panose="02000506040000020003" pitchFamily="50" charset="0"/>
            </a:endParaRPr>
          </a:p>
          <a:p>
            <a:r>
              <a:rPr lang="en-US" sz="3600" dirty="0"/>
              <a:t/>
            </a:r>
            <a:br>
              <a:rPr lang="en-US" sz="3600" dirty="0"/>
            </a:br>
            <a:endParaRPr lang="en-US" sz="3600" b="1" u="sng" dirty="0" smtClean="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smtClean="0">
                <a:solidFill>
                  <a:schemeClr val="bg1"/>
                </a:solidFill>
                <a:latin typeface="Bariol Regular" panose="02000506040000020003" pitchFamily="50" charset="0"/>
              </a:rPr>
              <a:t>To Reach the Lost…</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710017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462213"/>
          </a:xfrm>
          <a:prstGeom prst="rect">
            <a:avLst/>
          </a:prstGeom>
          <a:noFill/>
        </p:spPr>
        <p:txBody>
          <a:bodyPr wrap="square" rtlCol="0">
            <a:spAutoFit/>
          </a:bodyPr>
          <a:lstStyle/>
          <a:p>
            <a:r>
              <a:rPr lang="en-US" sz="6600" b="1" dirty="0" smtClean="0">
                <a:solidFill>
                  <a:schemeClr val="bg1"/>
                </a:solidFill>
                <a:latin typeface="Bariol Regular" panose="02000506040000020003" pitchFamily="50" charset="0"/>
              </a:rPr>
              <a:t>Key Point </a:t>
            </a:r>
            <a:r>
              <a:rPr lang="en-US" sz="6600" b="1" dirty="0" smtClean="0">
                <a:solidFill>
                  <a:schemeClr val="bg1"/>
                </a:solidFill>
                <a:latin typeface="Bariol Regular" panose="02000506040000020003" pitchFamily="50" charset="0"/>
              </a:rPr>
              <a:t>#6</a:t>
            </a:r>
            <a:endParaRPr lang="en-US" sz="4000" b="1" dirty="0" smtClean="0">
              <a:solidFill>
                <a:schemeClr val="bg1"/>
              </a:solidFill>
              <a:latin typeface="Bariol Regular" panose="02000506040000020003" pitchFamily="50" charset="0"/>
            </a:endParaRPr>
          </a:p>
          <a:p>
            <a:r>
              <a:rPr lang="en-US" sz="4400" b="1" dirty="0" smtClean="0">
                <a:solidFill>
                  <a:schemeClr val="bg1"/>
                </a:solidFill>
                <a:latin typeface="Bariol Regular" panose="02000506040000020003" pitchFamily="50" charset="0"/>
              </a:rPr>
              <a:t>Soul-winners are </a:t>
            </a:r>
            <a:r>
              <a:rPr lang="en-US" sz="4400" b="1" dirty="0">
                <a:solidFill>
                  <a:schemeClr val="bg1"/>
                </a:solidFill>
                <a:latin typeface="Bariol Regular" panose="02000506040000020003" pitchFamily="50" charset="0"/>
              </a:rPr>
              <a:t>prepared </a:t>
            </a:r>
            <a:endParaRPr lang="en-US" sz="4400" b="1" dirty="0" smtClean="0">
              <a:solidFill>
                <a:schemeClr val="bg1"/>
              </a:solidFill>
              <a:latin typeface="Bariol Regular" panose="02000506040000020003" pitchFamily="50" charset="0"/>
            </a:endParaRPr>
          </a:p>
          <a:p>
            <a:r>
              <a:rPr lang="en-US" sz="4400" b="1" dirty="0" smtClean="0">
                <a:solidFill>
                  <a:schemeClr val="bg1"/>
                </a:solidFill>
                <a:latin typeface="Bariol Regular" panose="02000506040000020003" pitchFamily="50" charset="0"/>
              </a:rPr>
              <a:t>for </a:t>
            </a:r>
            <a:r>
              <a:rPr lang="en-US" sz="4400" b="1" dirty="0">
                <a:solidFill>
                  <a:schemeClr val="bg1"/>
                </a:solidFill>
                <a:latin typeface="Bariol Regular" panose="02000506040000020003" pitchFamily="50" charset="0"/>
              </a:rPr>
              <a:t>spiritual conversations</a:t>
            </a:r>
            <a:endParaRPr lang="en-US" sz="4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950166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617067" y="5176155"/>
            <a:ext cx="8966023" cy="707886"/>
          </a:xfrm>
          <a:prstGeom prst="rect">
            <a:avLst/>
          </a:prstGeom>
          <a:noFill/>
        </p:spPr>
        <p:txBody>
          <a:bodyPr wrap="square" rtlCol="0">
            <a:spAutoFit/>
          </a:bodyPr>
          <a:lstStyle/>
          <a:p>
            <a:r>
              <a:rPr lang="en-US" sz="4000" dirty="0" smtClean="0">
                <a:solidFill>
                  <a:schemeClr val="bg1"/>
                </a:solidFill>
                <a:latin typeface="Bariol Regular" panose="02000506040000020003" pitchFamily="50" charset="0"/>
              </a:rPr>
              <a:t>Principles for Soul-Winning</a:t>
            </a:r>
            <a:r>
              <a:rPr lang="en-US" sz="4000" dirty="0" smtClean="0">
                <a:solidFill>
                  <a:schemeClr val="bg1"/>
                </a:solidFill>
                <a:latin typeface="Bariol Regular" panose="02000506040000020003" pitchFamily="50" charset="0"/>
              </a:rPr>
              <a:t> </a:t>
            </a:r>
            <a:r>
              <a:rPr lang="en-US" sz="4000" dirty="0" smtClean="0">
                <a:solidFill>
                  <a:schemeClr val="bg1"/>
                </a:solidFill>
                <a:latin typeface="Bariol Regular" panose="02000506040000020003" pitchFamily="50" charset="0"/>
              </a:rPr>
              <a:t>/ Acts </a:t>
            </a:r>
            <a:r>
              <a:rPr lang="en-US" sz="4000" dirty="0" smtClean="0">
                <a:solidFill>
                  <a:schemeClr val="bg1"/>
                </a:solidFill>
                <a:latin typeface="Bariol Regular" panose="02000506040000020003" pitchFamily="50" charset="0"/>
              </a:rPr>
              <a:t>8:24-40</a:t>
            </a:r>
            <a:endParaRPr lang="en-US" sz="40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73393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1384995"/>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26 And the angel of the Lord </a:t>
            </a:r>
            <a:r>
              <a:rPr lang="en-US" sz="2800" i="1" dirty="0" err="1">
                <a:solidFill>
                  <a:schemeClr val="bg1"/>
                </a:solidFill>
                <a:latin typeface="Bariol Regular" panose="02000506040000020003" pitchFamily="50" charset="0"/>
              </a:rPr>
              <a:t>spake</a:t>
            </a:r>
            <a:r>
              <a:rPr lang="en-US" sz="2800" i="1" dirty="0">
                <a:solidFill>
                  <a:schemeClr val="bg1"/>
                </a:solidFill>
                <a:latin typeface="Bariol Regular" panose="02000506040000020003" pitchFamily="50" charset="0"/>
              </a:rPr>
              <a:t> unto Philip, saying, </a:t>
            </a:r>
            <a:r>
              <a:rPr lang="en-US" sz="2800" b="1" i="1" u="sng" dirty="0">
                <a:solidFill>
                  <a:schemeClr val="bg1"/>
                </a:solidFill>
                <a:latin typeface="Bariol Regular" panose="02000506040000020003" pitchFamily="50" charset="0"/>
              </a:rPr>
              <a:t>Arise</a:t>
            </a:r>
            <a:r>
              <a:rPr lang="en-US" sz="2800" i="1" dirty="0">
                <a:solidFill>
                  <a:schemeClr val="bg1"/>
                </a:solidFill>
                <a:latin typeface="Bariol Regular" panose="02000506040000020003" pitchFamily="50" charset="0"/>
              </a:rPr>
              <a:t>, and go toward the south unto the way that </a:t>
            </a:r>
            <a:r>
              <a:rPr lang="en-US" sz="2800" i="1" dirty="0" err="1">
                <a:solidFill>
                  <a:schemeClr val="bg1"/>
                </a:solidFill>
                <a:latin typeface="Bariol Regular" panose="02000506040000020003" pitchFamily="50" charset="0"/>
              </a:rPr>
              <a:t>goeth</a:t>
            </a:r>
            <a:r>
              <a:rPr lang="en-US" sz="2800" i="1" dirty="0">
                <a:solidFill>
                  <a:schemeClr val="bg1"/>
                </a:solidFill>
                <a:latin typeface="Bariol Regular" panose="02000506040000020003" pitchFamily="50" charset="0"/>
              </a:rPr>
              <a:t> down from Jerusalem unto Gaza, which is desert. </a:t>
            </a:r>
            <a:r>
              <a:rPr lang="en-US" sz="2800" b="1" i="1" u="sng" dirty="0">
                <a:solidFill>
                  <a:schemeClr val="bg1"/>
                </a:solidFill>
                <a:latin typeface="Bariol Regular" panose="02000506040000020003" pitchFamily="50" charset="0"/>
              </a:rPr>
              <a:t>27 And he arose and went: </a:t>
            </a:r>
            <a:endParaRPr lang="en-US" sz="2800" i="1"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smtClean="0">
                <a:solidFill>
                  <a:schemeClr val="bg1"/>
                </a:solidFill>
                <a:latin typeface="Bariol Regular" panose="02000506040000020003" pitchFamily="50" charset="0"/>
              </a:rPr>
              <a:t>Rise &amp; Go</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217716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246769"/>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26 And the angel of the Lord </a:t>
            </a:r>
            <a:r>
              <a:rPr lang="en-US" sz="2800" i="1" dirty="0" err="1">
                <a:solidFill>
                  <a:schemeClr val="bg1"/>
                </a:solidFill>
                <a:latin typeface="Bariol Regular" panose="02000506040000020003" pitchFamily="50" charset="0"/>
              </a:rPr>
              <a:t>spake</a:t>
            </a:r>
            <a:r>
              <a:rPr lang="en-US" sz="2800" i="1" dirty="0">
                <a:solidFill>
                  <a:schemeClr val="bg1"/>
                </a:solidFill>
                <a:latin typeface="Bariol Regular" panose="02000506040000020003" pitchFamily="50" charset="0"/>
              </a:rPr>
              <a:t> unto Philip, saying, </a:t>
            </a:r>
            <a:r>
              <a:rPr lang="en-US" sz="2800" b="1" i="1" u="sng" dirty="0">
                <a:solidFill>
                  <a:schemeClr val="bg1"/>
                </a:solidFill>
                <a:latin typeface="Bariol Regular" panose="02000506040000020003" pitchFamily="50" charset="0"/>
              </a:rPr>
              <a:t>Arise</a:t>
            </a:r>
            <a:r>
              <a:rPr lang="en-US" sz="2800" i="1" dirty="0">
                <a:solidFill>
                  <a:schemeClr val="bg1"/>
                </a:solidFill>
                <a:latin typeface="Bariol Regular" panose="02000506040000020003" pitchFamily="50" charset="0"/>
              </a:rPr>
              <a:t>, and go toward the south unto the way that </a:t>
            </a:r>
            <a:r>
              <a:rPr lang="en-US" sz="2800" i="1" dirty="0" err="1">
                <a:solidFill>
                  <a:schemeClr val="bg1"/>
                </a:solidFill>
                <a:latin typeface="Bariol Regular" panose="02000506040000020003" pitchFamily="50" charset="0"/>
              </a:rPr>
              <a:t>goeth</a:t>
            </a:r>
            <a:r>
              <a:rPr lang="en-US" sz="2800" i="1" dirty="0">
                <a:solidFill>
                  <a:schemeClr val="bg1"/>
                </a:solidFill>
                <a:latin typeface="Bariol Regular" panose="02000506040000020003" pitchFamily="50" charset="0"/>
              </a:rPr>
              <a:t> down from Jerusalem unto Gaza, which is desert. </a:t>
            </a:r>
            <a:r>
              <a:rPr lang="en-US" sz="2800" b="1" i="1" u="sng" dirty="0">
                <a:solidFill>
                  <a:schemeClr val="bg1"/>
                </a:solidFill>
                <a:latin typeface="Bariol Regular" panose="02000506040000020003" pitchFamily="50" charset="0"/>
              </a:rPr>
              <a:t>27 And he arose and went: </a:t>
            </a:r>
            <a:endParaRPr lang="en-US" sz="2800" b="1" i="1" u="sng" dirty="0" smtClean="0">
              <a:solidFill>
                <a:schemeClr val="bg1"/>
              </a:solidFill>
              <a:latin typeface="Bariol Regular" panose="02000506040000020003" pitchFamily="50" charset="0"/>
            </a:endParaRPr>
          </a:p>
          <a:p>
            <a:endParaRPr lang="en-US" sz="2800" b="1" i="1" u="sng" dirty="0">
              <a:solidFill>
                <a:schemeClr val="bg1"/>
              </a:solidFill>
              <a:latin typeface="Bariol Regular" panose="02000506040000020003" pitchFamily="50" charset="0"/>
            </a:endParaRPr>
          </a:p>
          <a:p>
            <a:r>
              <a:rPr lang="en-US" sz="2800" b="1" u="sng" dirty="0" smtClean="0">
                <a:solidFill>
                  <a:schemeClr val="bg1"/>
                </a:solidFill>
                <a:latin typeface="Bariol Regular" panose="02000506040000020003" pitchFamily="50" charset="0"/>
              </a:rPr>
              <a:t>1.  Going </a:t>
            </a:r>
            <a:r>
              <a:rPr lang="en-US" sz="2800" b="1" u="sng" dirty="0">
                <a:solidFill>
                  <a:schemeClr val="bg1"/>
                </a:solidFill>
                <a:latin typeface="Bariol Regular" panose="02000506040000020003" pitchFamily="50" charset="0"/>
              </a:rPr>
              <a:t>may mean leaving something fruitful </a:t>
            </a:r>
            <a:r>
              <a:rPr lang="en-US" sz="2800" b="1" u="sng" dirty="0" smtClean="0">
                <a:solidFill>
                  <a:schemeClr val="bg1"/>
                </a:solidFill>
                <a:latin typeface="Bariol Regular" panose="02000506040000020003" pitchFamily="50" charset="0"/>
              </a:rPr>
              <a:t>behind</a:t>
            </a:r>
            <a:endParaRPr lang="en-US" sz="2800" i="1"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smtClean="0">
                <a:solidFill>
                  <a:schemeClr val="bg1"/>
                </a:solidFill>
                <a:latin typeface="Bariol Regular" panose="02000506040000020003" pitchFamily="50" charset="0"/>
              </a:rPr>
              <a:t>Rise &amp; Go</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479971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677656"/>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26 And the angel of the Lord </a:t>
            </a:r>
            <a:r>
              <a:rPr lang="en-US" sz="2800" i="1" dirty="0" err="1">
                <a:solidFill>
                  <a:schemeClr val="bg1"/>
                </a:solidFill>
                <a:latin typeface="Bariol Regular" panose="02000506040000020003" pitchFamily="50" charset="0"/>
              </a:rPr>
              <a:t>spake</a:t>
            </a:r>
            <a:r>
              <a:rPr lang="en-US" sz="2800" i="1" dirty="0">
                <a:solidFill>
                  <a:schemeClr val="bg1"/>
                </a:solidFill>
                <a:latin typeface="Bariol Regular" panose="02000506040000020003" pitchFamily="50" charset="0"/>
              </a:rPr>
              <a:t> unto Philip, saying, </a:t>
            </a:r>
            <a:r>
              <a:rPr lang="en-US" sz="2800" b="1" i="1" u="sng" dirty="0">
                <a:solidFill>
                  <a:schemeClr val="bg1"/>
                </a:solidFill>
                <a:latin typeface="Bariol Regular" panose="02000506040000020003" pitchFamily="50" charset="0"/>
              </a:rPr>
              <a:t>Arise</a:t>
            </a:r>
            <a:r>
              <a:rPr lang="en-US" sz="2800" i="1" dirty="0">
                <a:solidFill>
                  <a:schemeClr val="bg1"/>
                </a:solidFill>
                <a:latin typeface="Bariol Regular" panose="02000506040000020003" pitchFamily="50" charset="0"/>
              </a:rPr>
              <a:t>, and go toward the south unto the way that </a:t>
            </a:r>
            <a:r>
              <a:rPr lang="en-US" sz="2800" i="1" dirty="0" err="1">
                <a:solidFill>
                  <a:schemeClr val="bg1"/>
                </a:solidFill>
                <a:latin typeface="Bariol Regular" panose="02000506040000020003" pitchFamily="50" charset="0"/>
              </a:rPr>
              <a:t>goeth</a:t>
            </a:r>
            <a:r>
              <a:rPr lang="en-US" sz="2800" i="1" dirty="0">
                <a:solidFill>
                  <a:schemeClr val="bg1"/>
                </a:solidFill>
                <a:latin typeface="Bariol Regular" panose="02000506040000020003" pitchFamily="50" charset="0"/>
              </a:rPr>
              <a:t> down from Jerusalem unto Gaza, which is desert. </a:t>
            </a:r>
            <a:r>
              <a:rPr lang="en-US" sz="2800" b="1" i="1" u="sng" dirty="0">
                <a:solidFill>
                  <a:schemeClr val="bg1"/>
                </a:solidFill>
                <a:latin typeface="Bariol Regular" panose="02000506040000020003" pitchFamily="50" charset="0"/>
              </a:rPr>
              <a:t>27 And he arose and went: </a:t>
            </a:r>
            <a:endParaRPr lang="en-US" sz="2800" b="1" i="1" u="sng" dirty="0" smtClean="0">
              <a:solidFill>
                <a:schemeClr val="bg1"/>
              </a:solidFill>
              <a:latin typeface="Bariol Regular" panose="02000506040000020003" pitchFamily="50" charset="0"/>
            </a:endParaRPr>
          </a:p>
          <a:p>
            <a:endParaRPr lang="en-US" sz="2800" b="1" i="1" u="sng" dirty="0">
              <a:solidFill>
                <a:schemeClr val="bg1"/>
              </a:solidFill>
              <a:latin typeface="Bariol Regular" panose="02000506040000020003" pitchFamily="50" charset="0"/>
            </a:endParaRPr>
          </a:p>
          <a:p>
            <a:pPr marL="514350" indent="-514350">
              <a:buAutoNum type="arabicPeriod"/>
            </a:pPr>
            <a:r>
              <a:rPr lang="en-US" sz="2800" b="1" u="sng" dirty="0" smtClean="0">
                <a:solidFill>
                  <a:schemeClr val="bg1"/>
                </a:solidFill>
                <a:latin typeface="Bariol Regular" panose="02000506040000020003" pitchFamily="50" charset="0"/>
              </a:rPr>
              <a:t>Going </a:t>
            </a:r>
            <a:r>
              <a:rPr lang="en-US" sz="2800" b="1" u="sng" dirty="0">
                <a:solidFill>
                  <a:schemeClr val="bg1"/>
                </a:solidFill>
                <a:latin typeface="Bariol Regular" panose="02000506040000020003" pitchFamily="50" charset="0"/>
              </a:rPr>
              <a:t>may mean leaving something fruitful </a:t>
            </a:r>
            <a:r>
              <a:rPr lang="en-US" sz="2800" b="1" u="sng" dirty="0" smtClean="0">
                <a:solidFill>
                  <a:schemeClr val="bg1"/>
                </a:solidFill>
                <a:latin typeface="Bariol Regular" panose="02000506040000020003" pitchFamily="50" charset="0"/>
              </a:rPr>
              <a:t>behind</a:t>
            </a:r>
          </a:p>
          <a:p>
            <a:pPr marL="514350" indent="-514350">
              <a:buAutoNum type="arabicPeriod"/>
            </a:pPr>
            <a:r>
              <a:rPr lang="en-US" sz="2800" b="1" u="sng" dirty="0" smtClean="0">
                <a:solidFill>
                  <a:schemeClr val="bg1"/>
                </a:solidFill>
                <a:latin typeface="Bariol Regular" panose="02000506040000020003" pitchFamily="50" charset="0"/>
              </a:rPr>
              <a:t>Going will require finding and being with the lost</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smtClean="0">
                <a:solidFill>
                  <a:schemeClr val="bg1"/>
                </a:solidFill>
                <a:latin typeface="Bariol Regular" panose="02000506040000020003" pitchFamily="50" charset="0"/>
              </a:rPr>
              <a:t>Rise &amp; Go</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16836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108543"/>
          </a:xfrm>
          <a:prstGeom prst="rect">
            <a:avLst/>
          </a:prstGeom>
          <a:noFill/>
        </p:spPr>
        <p:txBody>
          <a:bodyPr wrap="square" rtlCol="0">
            <a:spAutoFit/>
          </a:bodyPr>
          <a:lstStyle/>
          <a:p>
            <a:r>
              <a:rPr lang="en-US" sz="2800" i="1" dirty="0">
                <a:solidFill>
                  <a:schemeClr val="bg1"/>
                </a:solidFill>
                <a:latin typeface="Bariol Regular" panose="02000506040000020003" pitchFamily="50" charset="0"/>
              </a:rPr>
              <a:t>26 And the angel of the Lord </a:t>
            </a:r>
            <a:r>
              <a:rPr lang="en-US" sz="2800" i="1" dirty="0" err="1">
                <a:solidFill>
                  <a:schemeClr val="bg1"/>
                </a:solidFill>
                <a:latin typeface="Bariol Regular" panose="02000506040000020003" pitchFamily="50" charset="0"/>
              </a:rPr>
              <a:t>spake</a:t>
            </a:r>
            <a:r>
              <a:rPr lang="en-US" sz="2800" i="1" dirty="0">
                <a:solidFill>
                  <a:schemeClr val="bg1"/>
                </a:solidFill>
                <a:latin typeface="Bariol Regular" panose="02000506040000020003" pitchFamily="50" charset="0"/>
              </a:rPr>
              <a:t> unto Philip, saying, </a:t>
            </a:r>
            <a:r>
              <a:rPr lang="en-US" sz="2800" b="1" i="1" u="sng" dirty="0">
                <a:solidFill>
                  <a:schemeClr val="bg1"/>
                </a:solidFill>
                <a:latin typeface="Bariol Regular" panose="02000506040000020003" pitchFamily="50" charset="0"/>
              </a:rPr>
              <a:t>Arise</a:t>
            </a:r>
            <a:r>
              <a:rPr lang="en-US" sz="2800" i="1" dirty="0">
                <a:solidFill>
                  <a:schemeClr val="bg1"/>
                </a:solidFill>
                <a:latin typeface="Bariol Regular" panose="02000506040000020003" pitchFamily="50" charset="0"/>
              </a:rPr>
              <a:t>, and go toward the south unto the way that </a:t>
            </a:r>
            <a:r>
              <a:rPr lang="en-US" sz="2800" i="1" dirty="0" err="1">
                <a:solidFill>
                  <a:schemeClr val="bg1"/>
                </a:solidFill>
                <a:latin typeface="Bariol Regular" panose="02000506040000020003" pitchFamily="50" charset="0"/>
              </a:rPr>
              <a:t>goeth</a:t>
            </a:r>
            <a:r>
              <a:rPr lang="en-US" sz="2800" i="1" dirty="0">
                <a:solidFill>
                  <a:schemeClr val="bg1"/>
                </a:solidFill>
                <a:latin typeface="Bariol Regular" panose="02000506040000020003" pitchFamily="50" charset="0"/>
              </a:rPr>
              <a:t> down from Jerusalem unto Gaza, which is desert. </a:t>
            </a:r>
            <a:r>
              <a:rPr lang="en-US" sz="2800" b="1" i="1" u="sng" dirty="0">
                <a:solidFill>
                  <a:schemeClr val="bg1"/>
                </a:solidFill>
                <a:latin typeface="Bariol Regular" panose="02000506040000020003" pitchFamily="50" charset="0"/>
              </a:rPr>
              <a:t>27 And he arose and went: </a:t>
            </a:r>
            <a:endParaRPr lang="en-US" sz="2800" b="1" i="1" u="sng" dirty="0" smtClean="0">
              <a:solidFill>
                <a:schemeClr val="bg1"/>
              </a:solidFill>
              <a:latin typeface="Bariol Regular" panose="02000506040000020003" pitchFamily="50" charset="0"/>
            </a:endParaRPr>
          </a:p>
          <a:p>
            <a:endParaRPr lang="en-US" sz="2800" b="1" i="1" u="sng" dirty="0">
              <a:solidFill>
                <a:schemeClr val="bg1"/>
              </a:solidFill>
              <a:latin typeface="Bariol Regular" panose="02000506040000020003" pitchFamily="50" charset="0"/>
            </a:endParaRPr>
          </a:p>
          <a:p>
            <a:pPr marL="514350" indent="-514350">
              <a:buAutoNum type="arabicPeriod"/>
            </a:pPr>
            <a:r>
              <a:rPr lang="en-US" sz="2800" b="1" u="sng" dirty="0" smtClean="0">
                <a:solidFill>
                  <a:schemeClr val="bg1"/>
                </a:solidFill>
                <a:latin typeface="Bariol Regular" panose="02000506040000020003" pitchFamily="50" charset="0"/>
              </a:rPr>
              <a:t>Going </a:t>
            </a:r>
            <a:r>
              <a:rPr lang="en-US" sz="2800" b="1" u="sng" dirty="0">
                <a:solidFill>
                  <a:schemeClr val="bg1"/>
                </a:solidFill>
                <a:latin typeface="Bariol Regular" panose="02000506040000020003" pitchFamily="50" charset="0"/>
              </a:rPr>
              <a:t>may mean leaving something fruitful </a:t>
            </a:r>
            <a:r>
              <a:rPr lang="en-US" sz="2800" b="1" u="sng" dirty="0" smtClean="0">
                <a:solidFill>
                  <a:schemeClr val="bg1"/>
                </a:solidFill>
                <a:latin typeface="Bariol Regular" panose="02000506040000020003" pitchFamily="50" charset="0"/>
              </a:rPr>
              <a:t>behind</a:t>
            </a:r>
          </a:p>
          <a:p>
            <a:pPr marL="514350" indent="-514350">
              <a:buAutoNum type="arabicPeriod"/>
            </a:pPr>
            <a:r>
              <a:rPr lang="en-US" sz="2800" b="1" u="sng" dirty="0" smtClean="0">
                <a:solidFill>
                  <a:schemeClr val="bg1"/>
                </a:solidFill>
                <a:latin typeface="Bariol Regular" panose="02000506040000020003" pitchFamily="50" charset="0"/>
              </a:rPr>
              <a:t>Going will require finding and being with the lost</a:t>
            </a:r>
          </a:p>
          <a:p>
            <a:pPr marL="514350" indent="-514350">
              <a:buAutoNum type="arabicPeriod"/>
            </a:pPr>
            <a:r>
              <a:rPr lang="en-US" sz="2800" b="1" u="sng" dirty="0" smtClean="0">
                <a:solidFill>
                  <a:schemeClr val="bg1"/>
                </a:solidFill>
                <a:latin typeface="Bariol Regular" panose="02000506040000020003" pitchFamily="50" charset="0"/>
              </a:rPr>
              <a:t>Going may mean working in a dry place</a:t>
            </a:r>
            <a:endParaRPr lang="en-US" sz="2800"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smtClean="0">
                <a:solidFill>
                  <a:schemeClr val="bg1"/>
                </a:solidFill>
                <a:latin typeface="Bariol Regular" panose="02000506040000020003" pitchFamily="50" charset="0"/>
              </a:rPr>
              <a:t>Rise &amp; Go</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821089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886201"/>
            <a:ext cx="11364686" cy="2339102"/>
          </a:xfrm>
          <a:prstGeom prst="rect">
            <a:avLst/>
          </a:prstGeom>
          <a:noFill/>
        </p:spPr>
        <p:txBody>
          <a:bodyPr wrap="square" rtlCol="0">
            <a:spAutoFit/>
          </a:bodyPr>
          <a:lstStyle/>
          <a:p>
            <a:r>
              <a:rPr lang="en-US" sz="6600" b="1" dirty="0" smtClean="0">
                <a:solidFill>
                  <a:schemeClr val="bg1"/>
                </a:solidFill>
                <a:latin typeface="Bariol Regular" panose="02000506040000020003" pitchFamily="50" charset="0"/>
              </a:rPr>
              <a:t>Key Point </a:t>
            </a:r>
            <a:r>
              <a:rPr lang="en-US" sz="6600" b="1" dirty="0" smtClean="0">
                <a:solidFill>
                  <a:schemeClr val="bg1"/>
                </a:solidFill>
                <a:latin typeface="Bariol Regular" panose="02000506040000020003" pitchFamily="50" charset="0"/>
              </a:rPr>
              <a:t>#1</a:t>
            </a:r>
            <a:endParaRPr lang="en-US" sz="4000" b="1" dirty="0" smtClean="0">
              <a:solidFill>
                <a:schemeClr val="bg1"/>
              </a:solidFill>
              <a:latin typeface="Bariol Regular" panose="02000506040000020003" pitchFamily="50" charset="0"/>
            </a:endParaRPr>
          </a:p>
          <a:p>
            <a:r>
              <a:rPr lang="en-US" sz="4000" b="1" dirty="0" smtClean="0">
                <a:solidFill>
                  <a:schemeClr val="bg1"/>
                </a:solidFill>
                <a:latin typeface="Bariol Regular" panose="02000506040000020003" pitchFamily="50" charset="0"/>
              </a:rPr>
              <a:t>We </a:t>
            </a:r>
            <a:r>
              <a:rPr lang="en-US" sz="4000" b="1" dirty="0">
                <a:solidFill>
                  <a:schemeClr val="bg1"/>
                </a:solidFill>
                <a:latin typeface="Bariol Regular" panose="02000506040000020003" pitchFamily="50" charset="0"/>
              </a:rPr>
              <a:t>don’t minister because we are promised </a:t>
            </a:r>
            <a:endParaRPr lang="en-US" sz="4000" b="1" dirty="0" smtClean="0">
              <a:solidFill>
                <a:schemeClr val="bg1"/>
              </a:solidFill>
              <a:latin typeface="Bariol Regular" panose="02000506040000020003" pitchFamily="50" charset="0"/>
            </a:endParaRPr>
          </a:p>
          <a:p>
            <a:r>
              <a:rPr lang="en-US" sz="4000" b="1" dirty="0" smtClean="0">
                <a:solidFill>
                  <a:schemeClr val="bg1"/>
                </a:solidFill>
                <a:latin typeface="Bariol Regular" panose="02000506040000020003" pitchFamily="50" charset="0"/>
              </a:rPr>
              <a:t>success</a:t>
            </a:r>
            <a:r>
              <a:rPr lang="en-US" sz="4000" b="1" dirty="0">
                <a:solidFill>
                  <a:schemeClr val="bg1"/>
                </a:solidFill>
                <a:latin typeface="Bariol Regular" panose="02000506040000020003" pitchFamily="50" charset="0"/>
              </a:rPr>
              <a:t>, we minister because God calls us.</a:t>
            </a:r>
            <a:endParaRPr lang="en-US" sz="4000" b="0" i="1" dirty="0" smtClean="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41146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800767"/>
          </a:xfrm>
          <a:prstGeom prst="rect">
            <a:avLst/>
          </a:prstGeom>
          <a:noFill/>
        </p:spPr>
        <p:txBody>
          <a:bodyPr wrap="square" rtlCol="0">
            <a:spAutoFit/>
          </a:bodyPr>
          <a:lstStyle/>
          <a:p>
            <a:pPr marL="742950" indent="-742950">
              <a:buAutoNum type="arabicPeriod"/>
            </a:pPr>
            <a:r>
              <a:rPr lang="en-US" sz="3600" b="1" u="sng" dirty="0" smtClean="0">
                <a:solidFill>
                  <a:schemeClr val="bg1"/>
                </a:solidFill>
                <a:latin typeface="Bariol Regular" panose="02000506040000020003" pitchFamily="50" charset="0"/>
              </a:rPr>
              <a:t>A Readied Work</a:t>
            </a:r>
          </a:p>
          <a:p>
            <a:r>
              <a:rPr lang="en-US" sz="2800" i="1" dirty="0" smtClean="0">
                <a:solidFill>
                  <a:schemeClr val="bg1"/>
                </a:solidFill>
                <a:latin typeface="Bariol Regular" panose="02000506040000020003" pitchFamily="50" charset="0"/>
              </a:rPr>
              <a:t>...</a:t>
            </a:r>
            <a:r>
              <a:rPr lang="en-US" sz="2800" i="1" dirty="0">
                <a:solidFill>
                  <a:schemeClr val="bg1"/>
                </a:solidFill>
                <a:latin typeface="Bariol Regular" panose="02000506040000020003" pitchFamily="50" charset="0"/>
              </a:rPr>
              <a:t>and, behold, a man of Ethiopia, an eunuch of great authority under Candace queen of the Ethiopians, who had the charge of all her treasure, and had come to Jerusalem for to worship, 28  Was returning, and sitting in his chariot read Esaias the prophet. 29 Then the Spirit said unto Philip, Go near, and join thyself to this chariot. </a:t>
            </a:r>
            <a:endParaRPr lang="en-US" sz="2800" i="1"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smtClean="0">
                <a:solidFill>
                  <a:schemeClr val="bg1"/>
                </a:solidFill>
                <a:latin typeface="Bariol Regular" panose="02000506040000020003" pitchFamily="50" charset="0"/>
              </a:rPr>
              <a:t>To Reach the Lost…</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2064736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1645</TotalTime>
  <Words>854</Words>
  <Application>Microsoft Office PowerPoint</Application>
  <PresentationFormat>Widescreen</PresentationFormat>
  <Paragraphs>79</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Lee's Summit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Briscoe</dc:creator>
  <cp:lastModifiedBy>Brandon Briscoe</cp:lastModifiedBy>
  <cp:revision>130</cp:revision>
  <dcterms:created xsi:type="dcterms:W3CDTF">2018-07-22T12:07:55Z</dcterms:created>
  <dcterms:modified xsi:type="dcterms:W3CDTF">2019-04-14T12:26:17Z</dcterms:modified>
</cp:coreProperties>
</file>