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5" r:id="rId2"/>
    <p:sldId id="727" r:id="rId3"/>
    <p:sldId id="750" r:id="rId4"/>
    <p:sldId id="741" r:id="rId5"/>
    <p:sldId id="751" r:id="rId6"/>
    <p:sldId id="752" r:id="rId7"/>
    <p:sldId id="753" r:id="rId8"/>
    <p:sldId id="754" r:id="rId9"/>
    <p:sldId id="755" r:id="rId10"/>
    <p:sldId id="756" r:id="rId11"/>
    <p:sldId id="758" r:id="rId12"/>
    <p:sldId id="759" r:id="rId13"/>
    <p:sldId id="760" r:id="rId14"/>
    <p:sldId id="761" r:id="rId15"/>
    <p:sldId id="762" r:id="rId16"/>
    <p:sldId id="763" r:id="rId17"/>
    <p:sldId id="764" r:id="rId18"/>
    <p:sldId id="765" r:id="rId19"/>
    <p:sldId id="76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5" d="100"/>
          <a:sy n="95" d="100"/>
        </p:scale>
        <p:origin x="798"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698991"/>
            <a:ext cx="8160063" cy="4354160"/>
          </a:xfrm>
        </p:spPr>
        <p:txBody>
          <a:bodyPr>
            <a:noAutofit/>
          </a:bodyPr>
          <a:lstStyle/>
          <a:p>
            <a:pPr algn="l" fontAlgn="base"/>
            <a:r>
              <a:rPr lang="en-US" sz="1800" b="1" u="sng" dirty="0"/>
              <a:t>Our Attitude Toward Love</a:t>
            </a:r>
            <a:r>
              <a:rPr lang="en-US" sz="1800" b="1" dirty="0"/>
              <a:t> </a:t>
            </a:r>
            <a:r>
              <a:rPr lang="en-US" sz="1800" i="1" dirty="0"/>
              <a:t>Rom 12:9 [Let] love be without dissimulation.</a:t>
            </a:r>
            <a:endParaRPr lang="en-US" sz="1800" b="1" dirty="0"/>
          </a:p>
          <a:p>
            <a:pPr algn="l" fontAlgn="base"/>
            <a:r>
              <a:rPr lang="en-US" sz="1800" dirty="0"/>
              <a:t>Without dissimulation means - love without faking it</a:t>
            </a:r>
          </a:p>
          <a:p>
            <a:pPr algn="l" fontAlgn="base"/>
            <a:r>
              <a:rPr lang="en-US" sz="1800" b="1" u="sng" dirty="0"/>
              <a:t>Our Attitude Toward Good &amp; Evil</a:t>
            </a:r>
            <a:r>
              <a:rPr lang="en-US" sz="1800" b="1" dirty="0"/>
              <a:t> </a:t>
            </a:r>
            <a:r>
              <a:rPr lang="en-US" sz="1800" i="1" dirty="0"/>
              <a:t>Abhor that which is evil; cleave to that which is good. </a:t>
            </a:r>
            <a:r>
              <a:rPr lang="en-US" sz="1800" b="1" dirty="0" smtClean="0"/>
              <a:t>Romans 12:21</a:t>
            </a:r>
          </a:p>
          <a:p>
            <a:pPr algn="l" fontAlgn="base"/>
            <a:r>
              <a:rPr lang="en-US" sz="1800" b="1" u="sng" dirty="0" smtClean="0"/>
              <a:t>Our </a:t>
            </a:r>
            <a:r>
              <a:rPr lang="en-US" sz="1800" b="1" u="sng" dirty="0"/>
              <a:t>Attitude Towards Others </a:t>
            </a:r>
            <a:r>
              <a:rPr lang="en-US" sz="1800" i="1" dirty="0"/>
              <a:t>10 [Be] </a:t>
            </a:r>
            <a:r>
              <a:rPr lang="en-US" sz="1800" i="1" u="sng" dirty="0"/>
              <a:t>kindly </a:t>
            </a:r>
            <a:r>
              <a:rPr lang="en-US" sz="1800" i="1" u="sng" dirty="0" err="1"/>
              <a:t>affectioned</a:t>
            </a:r>
            <a:r>
              <a:rPr lang="en-US" sz="1800" i="1" u="sng" dirty="0"/>
              <a:t> one to another</a:t>
            </a:r>
            <a:r>
              <a:rPr lang="en-US" sz="1800" i="1" dirty="0"/>
              <a:t> with brotherly love; in </a:t>
            </a:r>
            <a:r>
              <a:rPr lang="en-US" sz="1800" i="1" dirty="0" err="1"/>
              <a:t>honour</a:t>
            </a:r>
            <a:r>
              <a:rPr lang="en-US" sz="1800" i="1" dirty="0"/>
              <a:t> preferring one another; </a:t>
            </a:r>
            <a:endParaRPr lang="en-US" sz="1800" b="1" i="1" dirty="0"/>
          </a:p>
          <a:p>
            <a:pPr algn="l" fontAlgn="base"/>
            <a:r>
              <a:rPr lang="en-US" sz="1800" b="1" u="sng" dirty="0" smtClean="0"/>
              <a:t>Our </a:t>
            </a:r>
            <a:r>
              <a:rPr lang="en-US" sz="1800" b="1" u="sng" dirty="0"/>
              <a:t>Attitude of Stewardship </a:t>
            </a:r>
            <a:r>
              <a:rPr lang="en-US" sz="1800" i="1" u="sng" dirty="0"/>
              <a:t>11 Not slothful in business;</a:t>
            </a:r>
            <a:r>
              <a:rPr lang="en-US" sz="1800" i="1" dirty="0"/>
              <a:t> fervent in spirit; serving the Lord; </a:t>
            </a:r>
            <a:endParaRPr lang="en-US" sz="1800" b="1" dirty="0"/>
          </a:p>
          <a:p>
            <a:pPr algn="l" fontAlgn="base"/>
            <a:r>
              <a:rPr lang="en-US" sz="1800" b="1" u="sng" dirty="0"/>
              <a:t>Our Attitude of Faith</a:t>
            </a:r>
            <a:r>
              <a:rPr lang="en-US" sz="1800" b="1" dirty="0"/>
              <a:t> </a:t>
            </a:r>
            <a:r>
              <a:rPr lang="en-US" sz="1800" i="1" dirty="0"/>
              <a:t>12 Rejoicing in hope; patient in tribulation; continuing instant in prayer; </a:t>
            </a:r>
            <a:endParaRPr lang="en-US" sz="1800" b="1" dirty="0"/>
          </a:p>
          <a:p>
            <a:pPr algn="l"/>
            <a:r>
              <a:rPr lang="en-US" sz="1800" b="1" dirty="0" smtClean="0"/>
              <a:t>	</a:t>
            </a:r>
            <a:r>
              <a:rPr lang="en-US" sz="1800" b="1" u="sng" dirty="0" smtClean="0"/>
              <a:t>A</a:t>
            </a:r>
            <a:r>
              <a:rPr lang="en-US" sz="1800" b="1" u="sng" dirty="0"/>
              <a:t>) Rejoicing in hope </a:t>
            </a:r>
            <a:r>
              <a:rPr lang="en-US" sz="1800" i="1" dirty="0"/>
              <a:t>Lam 3:24</a:t>
            </a:r>
            <a:endParaRPr lang="en-US" sz="1800" dirty="0"/>
          </a:p>
          <a:p>
            <a:pPr algn="l"/>
            <a:r>
              <a:rPr lang="en-US" sz="1800" b="1" dirty="0" smtClean="0"/>
              <a:t>	</a:t>
            </a:r>
            <a:r>
              <a:rPr lang="en-US" sz="1800" b="1" u="sng" dirty="0" smtClean="0"/>
              <a:t>B</a:t>
            </a:r>
            <a:r>
              <a:rPr lang="en-US" sz="1800" b="1" u="sng" dirty="0"/>
              <a:t>) Patient in Tribulation </a:t>
            </a:r>
            <a:r>
              <a:rPr lang="en-US" sz="1800" i="1" dirty="0"/>
              <a:t>Rom 15:4</a:t>
            </a:r>
            <a:endParaRPr lang="en-US" sz="1800" dirty="0"/>
          </a:p>
          <a:p>
            <a:pPr algn="l"/>
            <a:r>
              <a:rPr lang="en-US" sz="1800" b="1" dirty="0" smtClean="0"/>
              <a:t>	</a:t>
            </a:r>
            <a:r>
              <a:rPr lang="en-US" sz="1800" b="1" u="sng" dirty="0" smtClean="0"/>
              <a:t>C</a:t>
            </a:r>
            <a:r>
              <a:rPr lang="en-US" sz="1800" b="1" u="sng" dirty="0"/>
              <a:t>) Instant in Prayer</a:t>
            </a:r>
            <a:r>
              <a:rPr lang="en-US" sz="1800" i="1" dirty="0"/>
              <a:t> 1 </a:t>
            </a:r>
            <a:r>
              <a:rPr lang="en-US" sz="1800" i="1" dirty="0" err="1"/>
              <a:t>Thes</a:t>
            </a:r>
            <a:r>
              <a:rPr lang="en-US" sz="1800" i="1" dirty="0"/>
              <a:t> 5:17</a:t>
            </a:r>
            <a:r>
              <a:rPr lang="en-US" dirty="0"/>
              <a:t/>
            </a:r>
            <a:br>
              <a:rPr lang="en-US" dirty="0"/>
            </a:br>
            <a:r>
              <a:rPr lang="en-US" sz="8000" dirty="0" smtClean="0"/>
              <a:t/>
            </a:r>
            <a:br>
              <a:rPr lang="en-US" sz="8000" dirty="0" smtClean="0"/>
            </a:br>
            <a:r>
              <a:rPr lang="en-US" dirty="0" smtClean="0"/>
              <a:t/>
            </a:r>
            <a:br>
              <a:rPr lang="en-US" dirty="0" smtClean="0"/>
            </a:br>
            <a:endParaRPr lang="en-US" sz="6600" b="1" dirty="0"/>
          </a:p>
        </p:txBody>
      </p:sp>
    </p:spTree>
    <p:extLst>
      <p:ext uri="{BB962C8B-B14F-4D97-AF65-F5344CB8AC3E}">
        <p14:creationId xmlns:p14="http://schemas.microsoft.com/office/powerpoint/2010/main" val="160250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normAutofit/>
          </a:bodyPr>
          <a:lstStyle/>
          <a:p>
            <a:pPr algn="l"/>
            <a:r>
              <a:rPr lang="en-US" sz="2400" i="1" dirty="0"/>
              <a:t>Act 2:41 Then they that gladly received his word were baptized: and the same day there were added [unto them] about three thousand souls. 42 And they continued </a:t>
            </a:r>
            <a:r>
              <a:rPr lang="en-US" sz="2400" i="1" dirty="0" err="1"/>
              <a:t>stedfastly</a:t>
            </a:r>
            <a:r>
              <a:rPr lang="en-US" sz="2400" i="1" dirty="0"/>
              <a:t> in the apostles' doctrine and fellowship, and in breaking of bread, and in prayers. 43 And fear came upon every soul: and many wonders and signs were done by the apostles. 44 And all that believed were together, and had all things common; </a:t>
            </a:r>
            <a:r>
              <a:rPr lang="en-US" sz="2400" i="1" u="sng" dirty="0"/>
              <a:t>45 And sold their possessions and goods, and parted them to all [men], as every man had need.</a:t>
            </a: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34462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3471"/>
            <a:ext cx="8160063" cy="5222929"/>
          </a:xfrm>
        </p:spPr>
        <p:txBody>
          <a:bodyPr/>
          <a:lstStyle/>
          <a:p>
            <a:pPr algn="l"/>
            <a:r>
              <a:rPr lang="en-US" b="1" u="sng" dirty="0"/>
              <a:t>Our Attitude in </a:t>
            </a:r>
            <a:r>
              <a:rPr lang="en-US" b="1" u="sng" dirty="0" smtClean="0"/>
              <a:t>Ministry means…</a:t>
            </a:r>
            <a:endParaRPr lang="en-US" b="1" u="sng" dirty="0"/>
          </a:p>
          <a:p>
            <a:pPr algn="l" fontAlgn="base"/>
            <a:r>
              <a:rPr lang="en-US" sz="2400" b="1" u="sng" dirty="0" smtClean="0"/>
              <a:t>A. Sacrifice</a:t>
            </a:r>
            <a:endParaRPr lang="en-US" sz="2400" b="1" dirty="0"/>
          </a:p>
          <a:p>
            <a:pPr algn="l"/>
            <a:r>
              <a:rPr lang="en-US" sz="2400" i="1" dirty="0"/>
              <a:t>13 Distributing to the necessity of saints; </a:t>
            </a:r>
            <a:r>
              <a:rPr lang="en-US" sz="2400" i="1" u="sng" dirty="0"/>
              <a:t>given to hospitality.</a:t>
            </a:r>
            <a:endParaRPr lang="en-US" sz="2400" u="sng" dirty="0"/>
          </a:p>
          <a:p>
            <a:pPr algn="l"/>
            <a:r>
              <a:rPr lang="en-US" dirty="0"/>
              <a:t/>
            </a:r>
            <a:br>
              <a:rPr lang="en-US" dirty="0"/>
            </a:br>
            <a:r>
              <a:rPr lang="en-US" sz="2400" i="1" dirty="0" smtClean="0"/>
              <a:t>hospitality means prone to love strangers</a:t>
            </a:r>
            <a:endParaRPr lang="en-US" sz="2400" i="1" u="sng" dirty="0" smtClean="0"/>
          </a:p>
          <a:p>
            <a:pPr algn="l"/>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42877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#3</a:t>
            </a:r>
          </a:p>
          <a:p>
            <a:pPr algn="l" fontAlgn="base"/>
            <a:r>
              <a:rPr lang="en-US" b="1" dirty="0"/>
              <a:t>It is the responsibility of all believers to actively look for opportunities to be hospitable.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98609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3471"/>
            <a:ext cx="8160063" cy="5222929"/>
          </a:xfrm>
        </p:spPr>
        <p:txBody>
          <a:bodyPr/>
          <a:lstStyle/>
          <a:p>
            <a:pPr algn="l"/>
            <a:r>
              <a:rPr lang="en-US" b="1" u="sng" dirty="0"/>
              <a:t>Our Attitude in </a:t>
            </a:r>
            <a:r>
              <a:rPr lang="en-US" b="1" u="sng" dirty="0" smtClean="0"/>
              <a:t>Ministry means…</a:t>
            </a:r>
            <a:endParaRPr lang="en-US" b="1" u="sng" dirty="0"/>
          </a:p>
          <a:p>
            <a:pPr marL="457200" indent="-457200" algn="l" fontAlgn="base">
              <a:buAutoNum type="alphaUcPeriod"/>
            </a:pPr>
            <a:r>
              <a:rPr lang="en-US" sz="2400" b="1" u="sng" dirty="0" smtClean="0"/>
              <a:t>Sacrifice</a:t>
            </a:r>
          </a:p>
          <a:p>
            <a:pPr marL="457200" indent="-457200" algn="l" fontAlgn="base">
              <a:buAutoNum type="alphaUcPeriod"/>
            </a:pPr>
            <a:r>
              <a:rPr lang="en-US" sz="2400" b="1" u="sng" dirty="0" smtClean="0"/>
              <a:t>Softness in Suffering</a:t>
            </a:r>
            <a:endParaRPr lang="en-US" sz="2400" b="1" dirty="0"/>
          </a:p>
          <a:p>
            <a:pPr algn="l"/>
            <a:r>
              <a:rPr lang="en-US" sz="2400" i="1" dirty="0"/>
              <a:t>14 Bless them which persecute you: bless, and curse not. </a:t>
            </a: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92199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43918"/>
            <a:ext cx="8160063" cy="5222929"/>
          </a:xfrm>
        </p:spPr>
        <p:txBody>
          <a:bodyPr>
            <a:normAutofit/>
          </a:bodyPr>
          <a:lstStyle/>
          <a:p>
            <a:pPr algn="l"/>
            <a:r>
              <a:rPr lang="en-US" sz="2400" i="1" dirty="0" err="1"/>
              <a:t>Jhn</a:t>
            </a:r>
            <a:r>
              <a:rPr lang="en-US" sz="2400" i="1" dirty="0"/>
              <a:t> 15:18 If the world hate you, ye know that it hated me before [it hated] you. 19 If ye were of the world, the world would love his own: but because ye are not of the world, but I have chosen you out of the world, therefore the world </a:t>
            </a:r>
            <a:r>
              <a:rPr lang="en-US" sz="2400" i="1" dirty="0" err="1"/>
              <a:t>hateth</a:t>
            </a:r>
            <a:r>
              <a:rPr lang="en-US" sz="2400" i="1" dirty="0"/>
              <a:t> you. 20 Remember the word that I said unto you, The servant is not greater than his lord. If they have persecuted me, they will also persecute you; if they have kept my saying, they will keep yours also. 21 But all these things will they do unto you for my name's sake, because they know not him that sent me.</a:t>
            </a:r>
            <a:r>
              <a:rPr lang="en-US" sz="2400" dirty="0"/>
              <a:t/>
            </a:r>
            <a:br>
              <a:rPr lang="en-US" sz="2400" dirty="0"/>
            </a:br>
            <a:endParaRPr lang="en-US" sz="2400" u="sng" dirty="0" smtClean="0"/>
          </a:p>
          <a:p>
            <a:pPr marL="457200" indent="-457200" algn="l">
              <a:buFontTx/>
              <a:buChar char="-"/>
            </a:pPr>
            <a:endParaRPr lang="en-US" sz="2400" u="sng" dirty="0"/>
          </a:p>
          <a:p>
            <a:pPr marL="457200" indent="-457200" algn="l">
              <a:buFontTx/>
              <a:buChar char="-"/>
            </a:pP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115207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#3</a:t>
            </a:r>
          </a:p>
          <a:p>
            <a:pPr algn="l" fontAlgn="base"/>
            <a:r>
              <a:rPr lang="en-US" b="1" dirty="0"/>
              <a:t>It is the responsibility of those enduring harassment to respond to evil with good.</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30894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43918"/>
            <a:ext cx="8160063" cy="5222929"/>
          </a:xfrm>
        </p:spPr>
        <p:txBody>
          <a:bodyPr>
            <a:normAutofit/>
          </a:bodyPr>
          <a:lstStyle/>
          <a:p>
            <a:pPr algn="l"/>
            <a:r>
              <a:rPr lang="en-US" i="1" dirty="0" err="1"/>
              <a:t>Luk</a:t>
            </a:r>
            <a:r>
              <a:rPr lang="en-US" i="1" dirty="0"/>
              <a:t> 6:27 But I say unto you which hear, Love your enemies, do good to them which hate you,</a:t>
            </a:r>
            <a:r>
              <a:rPr lang="en-US" sz="2400" dirty="0"/>
              <a:t/>
            </a:r>
            <a:br>
              <a:rPr lang="en-US" sz="2400" dirty="0"/>
            </a:br>
            <a:endParaRPr lang="en-US" sz="2400" u="sng" dirty="0" smtClean="0"/>
          </a:p>
          <a:p>
            <a:pPr marL="457200" indent="-457200" algn="l">
              <a:buFontTx/>
              <a:buChar char="-"/>
            </a:pPr>
            <a:endParaRPr lang="en-US" sz="2400" u="sng" dirty="0"/>
          </a:p>
          <a:p>
            <a:pPr marL="457200" indent="-457200" algn="l">
              <a:buFontTx/>
              <a:buChar char="-"/>
            </a:pP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29848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43918"/>
            <a:ext cx="8160063" cy="5222929"/>
          </a:xfrm>
        </p:spPr>
        <p:txBody>
          <a:bodyPr>
            <a:normAutofit/>
          </a:bodyPr>
          <a:lstStyle/>
          <a:p>
            <a:pPr algn="l"/>
            <a:r>
              <a:rPr lang="en-US" i="1" dirty="0"/>
              <a:t>Pro 15:1 A soft answer </a:t>
            </a:r>
            <a:r>
              <a:rPr lang="en-US" i="1" dirty="0" err="1"/>
              <a:t>turneth</a:t>
            </a:r>
            <a:r>
              <a:rPr lang="en-US" i="1" dirty="0"/>
              <a:t> away wrath: but grievous words stir up anger.</a:t>
            </a:r>
            <a:endParaRPr lang="en-US" dirty="0"/>
          </a:p>
          <a:p>
            <a:pPr algn="l"/>
            <a:r>
              <a:rPr lang="en-US" dirty="0"/>
              <a:t/>
            </a:r>
            <a:br>
              <a:rPr lang="en-US" dirty="0"/>
            </a:br>
            <a:r>
              <a:rPr lang="en-US" dirty="0"/>
              <a:t/>
            </a:r>
            <a:br>
              <a:rPr lang="en-US" dirty="0"/>
            </a:br>
            <a:r>
              <a:rPr lang="en-US" sz="2400" dirty="0"/>
              <a:t/>
            </a:r>
            <a:br>
              <a:rPr lang="en-US" sz="2400" dirty="0"/>
            </a:br>
            <a:endParaRPr lang="en-US" sz="2400" u="sng" dirty="0" smtClean="0"/>
          </a:p>
          <a:p>
            <a:pPr marL="457200" indent="-457200" algn="l">
              <a:buFontTx/>
              <a:buChar char="-"/>
            </a:pPr>
            <a:endParaRPr lang="en-US" sz="2400" u="sng" dirty="0"/>
          </a:p>
          <a:p>
            <a:pPr marL="457200" indent="-457200" algn="l">
              <a:buFontTx/>
              <a:buChar char="-"/>
            </a:pP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53356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15877"/>
            <a:ext cx="8160063" cy="5222929"/>
          </a:xfrm>
        </p:spPr>
        <p:txBody>
          <a:bodyPr>
            <a:normAutofit/>
          </a:bodyPr>
          <a:lstStyle/>
          <a:p>
            <a:pPr algn="l"/>
            <a:r>
              <a:rPr lang="en-US" i="1" dirty="0"/>
              <a:t>Pro 15:1 A soft answer </a:t>
            </a:r>
            <a:r>
              <a:rPr lang="en-US" i="1" dirty="0" err="1"/>
              <a:t>turneth</a:t>
            </a:r>
            <a:r>
              <a:rPr lang="en-US" i="1" dirty="0"/>
              <a:t> away wrath: but grievous words stir up anger.</a:t>
            </a:r>
            <a:endParaRPr lang="en-US" dirty="0"/>
          </a:p>
          <a:p>
            <a:pPr algn="l"/>
            <a:r>
              <a:rPr lang="en-US" dirty="0"/>
              <a:t/>
            </a:r>
            <a:br>
              <a:rPr lang="en-US" dirty="0"/>
            </a:br>
            <a:r>
              <a:rPr lang="en-US" i="1" dirty="0"/>
              <a:t>Pro 25:15 By long forbearing is a prince persuaded, and a soft tongue </a:t>
            </a:r>
            <a:r>
              <a:rPr lang="en-US" i="1" dirty="0" err="1"/>
              <a:t>breaketh</a:t>
            </a:r>
            <a:r>
              <a:rPr lang="en-US" i="1" dirty="0"/>
              <a:t> the bone.</a:t>
            </a:r>
            <a:endParaRPr lang="en-US" dirty="0"/>
          </a:p>
          <a:p>
            <a:pPr algn="l"/>
            <a:r>
              <a:rPr lang="en-US" dirty="0"/>
              <a:t/>
            </a:r>
            <a:br>
              <a:rPr lang="en-US" dirty="0"/>
            </a:br>
            <a:r>
              <a:rPr lang="en-US" sz="2400" dirty="0"/>
              <a:t/>
            </a:r>
            <a:br>
              <a:rPr lang="en-US" sz="2400" dirty="0"/>
            </a:br>
            <a:endParaRPr lang="en-US" sz="2400" u="sng" dirty="0" smtClean="0"/>
          </a:p>
          <a:p>
            <a:pPr marL="457200" indent="-457200" algn="l">
              <a:buFontTx/>
              <a:buChar char="-"/>
            </a:pPr>
            <a:endParaRPr lang="en-US" sz="2400" u="sng" dirty="0"/>
          </a:p>
          <a:p>
            <a:pPr marL="457200" indent="-457200" algn="l">
              <a:buFontTx/>
              <a:buChar char="-"/>
            </a:pP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100113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31375"/>
            <a:ext cx="8160063" cy="5222929"/>
          </a:xfrm>
        </p:spPr>
        <p:txBody>
          <a:bodyPr>
            <a:normAutofit fontScale="92500" lnSpcReduction="20000"/>
          </a:bodyPr>
          <a:lstStyle/>
          <a:p>
            <a:pPr algn="l"/>
            <a:r>
              <a:rPr lang="en-US" i="1" dirty="0"/>
              <a:t>Rom 12:17 Recompense to no man evil for evil. Provide things honest in the sight of all men. 18 If it be possible, </a:t>
            </a:r>
            <a:r>
              <a:rPr lang="en-US" i="1" u="sng" dirty="0"/>
              <a:t>as much as </a:t>
            </a:r>
            <a:r>
              <a:rPr lang="en-US" i="1" u="sng" dirty="0" err="1"/>
              <a:t>lieth</a:t>
            </a:r>
            <a:r>
              <a:rPr lang="en-US" i="1" u="sng" dirty="0"/>
              <a:t> in you, live peaceably with all men</a:t>
            </a:r>
            <a:r>
              <a:rPr lang="en-US" i="1" dirty="0"/>
              <a:t>. 19 Dearly beloved, avenge not yourselves, but [rather] give place unto wrath: for it is written, Vengeance [is] mine; I will repay, </a:t>
            </a:r>
            <a:r>
              <a:rPr lang="en-US" i="1" dirty="0" err="1"/>
              <a:t>saith</a:t>
            </a:r>
            <a:r>
              <a:rPr lang="en-US" i="1" dirty="0"/>
              <a:t> the Lord. 20 Therefore if thine enemy hunger, feed him; if he thirst, give him drink: for in so doing thou shalt heap coals of fire on his head. </a:t>
            </a:r>
            <a:r>
              <a:rPr lang="en-US" i="1" u="sng" dirty="0"/>
              <a:t>21 Be not overcome of evil, but overcome evil with good.</a:t>
            </a:r>
            <a:endParaRPr lang="en-US" dirty="0"/>
          </a:p>
          <a:p>
            <a:pPr algn="l"/>
            <a:r>
              <a:rPr lang="en-US" dirty="0"/>
              <a:t/>
            </a:r>
            <a:br>
              <a:rPr lang="en-US" dirty="0"/>
            </a:br>
            <a:r>
              <a:rPr lang="en-US" dirty="0"/>
              <a:t/>
            </a:r>
            <a:br>
              <a:rPr lang="en-US" dirty="0"/>
            </a:br>
            <a:r>
              <a:rPr lang="en-US" sz="2400" dirty="0"/>
              <a:t/>
            </a:r>
            <a:br>
              <a:rPr lang="en-US" sz="2400" dirty="0"/>
            </a:br>
            <a:endParaRPr lang="en-US" sz="2400" u="sng" dirty="0" smtClean="0"/>
          </a:p>
          <a:p>
            <a:pPr marL="457200" indent="-457200" algn="l">
              <a:buFontTx/>
              <a:buChar char="-"/>
            </a:pPr>
            <a:endParaRPr lang="en-US" sz="2400" u="sng" dirty="0"/>
          </a:p>
          <a:p>
            <a:pPr marL="457200" indent="-457200" algn="l">
              <a:buFontTx/>
              <a:buChar char="-"/>
            </a:pP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179397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4400" b="1" u="sng" dirty="0" smtClean="0"/>
              <a:t>The Gospel in Practice: </a:t>
            </a:r>
          </a:p>
          <a:p>
            <a:pPr algn="l"/>
            <a:r>
              <a:rPr lang="en-US" sz="3700" b="1" u="sng" dirty="0" smtClean="0"/>
              <a:t>Authentic Christian Character pt. 2</a:t>
            </a:r>
          </a:p>
          <a:p>
            <a:pPr algn="l"/>
            <a:r>
              <a:rPr lang="en-US" b="1" u="sng" dirty="0" smtClean="0"/>
              <a:t>Romans 12:13-21</a:t>
            </a:r>
            <a:r>
              <a:rPr lang="en-US" dirty="0" smtClean="0"/>
              <a:t/>
            </a:r>
            <a:br>
              <a:rPr lang="en-US" dirty="0" smtClean="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3471"/>
            <a:ext cx="8160063" cy="5222929"/>
          </a:xfrm>
        </p:spPr>
        <p:txBody>
          <a:bodyPr/>
          <a:lstStyle/>
          <a:p>
            <a:pPr algn="l"/>
            <a:r>
              <a:rPr lang="en-US" b="1" u="sng" dirty="0"/>
              <a:t>Our Attitude in </a:t>
            </a:r>
            <a:r>
              <a:rPr lang="en-US" b="1" u="sng" dirty="0" smtClean="0"/>
              <a:t>Ministry means…</a:t>
            </a:r>
            <a:endParaRPr lang="en-US" b="1" u="sng" dirty="0"/>
          </a:p>
          <a:p>
            <a:pPr algn="l" fontAlgn="base"/>
            <a:r>
              <a:rPr lang="en-US" sz="2400" b="1" u="sng" dirty="0" smtClean="0"/>
              <a:t>A. Sacrifice</a:t>
            </a:r>
            <a:endParaRPr lang="en-US" sz="2400" b="1" dirty="0"/>
          </a:p>
          <a:p>
            <a:pPr algn="l"/>
            <a:r>
              <a:rPr lang="en-US" sz="2400" i="1" u="sng" dirty="0"/>
              <a:t>13 Distributing to the necessity of saints</a:t>
            </a:r>
            <a:r>
              <a:rPr lang="en-US" sz="2400" i="1" dirty="0"/>
              <a:t>; given to hospitality.</a:t>
            </a:r>
            <a:endParaRPr lang="en-US" sz="2400" dirty="0"/>
          </a:p>
          <a:p>
            <a:pPr algn="l"/>
            <a:r>
              <a:rPr lang="en-US" dirty="0"/>
              <a:t/>
            </a:r>
            <a:br>
              <a:rPr lang="en-US" dirty="0"/>
            </a:br>
            <a:r>
              <a:rPr lang="en-US" sz="2400" i="1" dirty="0" smtClean="0"/>
              <a:t>distribute means to share</a:t>
            </a:r>
            <a:endParaRPr lang="en-US" sz="2400" i="1" u="sng" dirty="0" smtClean="0"/>
          </a:p>
          <a:p>
            <a:pPr algn="l"/>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#1</a:t>
            </a:r>
          </a:p>
          <a:p>
            <a:pPr algn="l" fontAlgn="base"/>
            <a:r>
              <a:rPr lang="en-US" b="1" dirty="0" smtClean="0"/>
              <a:t>People </a:t>
            </a:r>
            <a:r>
              <a:rPr lang="en-US" b="1" dirty="0"/>
              <a:t>who aren’t good stewards won’t have anything to share when need arises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3471"/>
            <a:ext cx="8160063" cy="5222929"/>
          </a:xfrm>
        </p:spPr>
        <p:txBody>
          <a:bodyPr/>
          <a:lstStyle/>
          <a:p>
            <a:pPr algn="l"/>
            <a:r>
              <a:rPr lang="en-US" sz="2400" i="1" dirty="0" smtClean="0"/>
              <a:t>Pro 6:6 </a:t>
            </a:r>
            <a:r>
              <a:rPr lang="en-US" sz="2400" i="1" dirty="0"/>
              <a:t>Go to the ant, thou sluggard; consider her ways, and be wise: 7 Which having no guide, overseer, or ruler, 8 </a:t>
            </a:r>
            <a:r>
              <a:rPr lang="en-US" sz="2400" i="1" dirty="0" err="1"/>
              <a:t>Provideth</a:t>
            </a:r>
            <a:r>
              <a:rPr lang="en-US" sz="2400" i="1" dirty="0"/>
              <a:t> her meat in the summer, [and] </a:t>
            </a:r>
            <a:r>
              <a:rPr lang="en-US" sz="2400" i="1" dirty="0" err="1"/>
              <a:t>gathereth</a:t>
            </a:r>
            <a:r>
              <a:rPr lang="en-US" sz="2400" i="1" dirty="0"/>
              <a:t> her food in the harvest.</a:t>
            </a:r>
            <a:endParaRPr lang="en-US" sz="2400" u="sng" dirty="0" smtClean="0"/>
          </a:p>
          <a:p>
            <a:pPr algn="l"/>
            <a:endParaRPr lang="en-US" u="sng" dirty="0" smtClean="0"/>
          </a:p>
          <a:p>
            <a:pPr algn="l"/>
            <a:endParaRPr lang="en-US" u="sng" dirty="0"/>
          </a:p>
          <a:p>
            <a:pPr algn="l"/>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414979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81925"/>
            <a:ext cx="8160063" cy="5222929"/>
          </a:xfrm>
        </p:spPr>
        <p:txBody>
          <a:bodyPr/>
          <a:lstStyle/>
          <a:p>
            <a:pPr algn="l"/>
            <a:r>
              <a:rPr lang="en-US" sz="2400" i="1" dirty="0" smtClean="0"/>
              <a:t>Pro 6:6 </a:t>
            </a:r>
            <a:r>
              <a:rPr lang="en-US" sz="2400" i="1" dirty="0"/>
              <a:t>Go to the ant, thou sluggard; consider her ways, and be wise: 7 Which having no guide, overseer, or ruler, 8 </a:t>
            </a:r>
            <a:r>
              <a:rPr lang="en-US" sz="2400" i="1" dirty="0" err="1"/>
              <a:t>Provideth</a:t>
            </a:r>
            <a:r>
              <a:rPr lang="en-US" sz="2400" i="1" dirty="0"/>
              <a:t> her meat in the summer, [and] </a:t>
            </a:r>
            <a:r>
              <a:rPr lang="en-US" sz="2400" i="1" dirty="0" err="1"/>
              <a:t>gathereth</a:t>
            </a:r>
            <a:r>
              <a:rPr lang="en-US" sz="2400" i="1" dirty="0"/>
              <a:t> her food in the harvest.</a:t>
            </a:r>
            <a:endParaRPr lang="en-US" sz="2400" u="sng" dirty="0" smtClean="0"/>
          </a:p>
          <a:p>
            <a:pPr algn="l"/>
            <a:endParaRPr lang="en-US" u="sng" dirty="0" smtClean="0"/>
          </a:p>
          <a:p>
            <a:pPr algn="l"/>
            <a:r>
              <a:rPr lang="en-US" sz="2400" i="1" dirty="0" smtClean="0"/>
              <a:t>Pro 30:24 </a:t>
            </a:r>
            <a:r>
              <a:rPr lang="en-US" sz="2400" i="1" dirty="0"/>
              <a:t>There be four [things which are] little upon the earth, but they [are] exceeding wise: 25 The ants [are] a people not strong, yet they prepare their meat in the summer;</a:t>
            </a:r>
            <a:endParaRPr lang="en-US" sz="2400" u="sng" dirty="0"/>
          </a:p>
          <a:p>
            <a:pPr algn="l"/>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00749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81925"/>
            <a:ext cx="8160063" cy="5222929"/>
          </a:xfrm>
        </p:spPr>
        <p:txBody>
          <a:bodyPr/>
          <a:lstStyle/>
          <a:p>
            <a:pPr algn="l"/>
            <a:r>
              <a:rPr lang="en-US" u="sng" dirty="0" smtClean="0"/>
              <a:t>Storing up isn’t for just you…</a:t>
            </a:r>
          </a:p>
          <a:p>
            <a:pPr algn="l"/>
            <a:r>
              <a:rPr lang="en-US" i="1" dirty="0" smtClean="0"/>
              <a:t>Pro 21:20 </a:t>
            </a:r>
            <a:r>
              <a:rPr lang="en-US" i="1" dirty="0"/>
              <a:t>[There is] treasure to be desired and oil in the dwelling of the wise; but a foolish man </a:t>
            </a:r>
            <a:r>
              <a:rPr lang="en-US" i="1" dirty="0" err="1"/>
              <a:t>spendeth</a:t>
            </a:r>
            <a:r>
              <a:rPr lang="en-US" i="1" dirty="0"/>
              <a:t> it up.</a:t>
            </a:r>
            <a:endParaRPr lang="en-US"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99134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lstStyle/>
          <a:p>
            <a:pPr algn="l"/>
            <a:r>
              <a:rPr lang="en-US" sz="2400" i="1" dirty="0"/>
              <a:t>1Ti 6:17 Charge them that are rich in this world, that they be not </a:t>
            </a:r>
            <a:r>
              <a:rPr lang="en-US" sz="2400" i="1" dirty="0" err="1"/>
              <a:t>highminded</a:t>
            </a:r>
            <a:r>
              <a:rPr lang="en-US" sz="2400" i="1" dirty="0"/>
              <a:t>, nor trust in uncertain riches, but in the living God, who giveth us richly all things to enjoy; 18 That they do good, that they be rich in good works, </a:t>
            </a:r>
            <a:r>
              <a:rPr lang="en-US" sz="2400" b="1" i="1" u="sng" dirty="0"/>
              <a:t>ready to distribute</a:t>
            </a:r>
            <a:r>
              <a:rPr lang="en-US" sz="2400" i="1" dirty="0"/>
              <a:t>, willing to communicate; 19 </a:t>
            </a:r>
            <a:r>
              <a:rPr lang="en-US" sz="2400" b="1" i="1" u="sng" dirty="0"/>
              <a:t>Laying up in store for themselves a good foundation against the time to come, that they may lay hold on eternal life.</a:t>
            </a:r>
            <a:endParaRPr lang="en-US" sz="2400"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97171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#2</a:t>
            </a:r>
          </a:p>
          <a:p>
            <a:pPr algn="l" fontAlgn="base"/>
            <a:r>
              <a:rPr lang="en-US" b="1" dirty="0"/>
              <a:t>“Distributing to the needs” of God’s people is about </a:t>
            </a:r>
            <a:r>
              <a:rPr lang="en-US" b="1" dirty="0" smtClean="0"/>
              <a:t>sacrificing for the physical </a:t>
            </a:r>
            <a:r>
              <a:rPr lang="en-US" b="1" dirty="0"/>
              <a:t>and spiritual necessities of the church </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371515755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6240</TotalTime>
  <Words>926</Words>
  <Application>Microsoft Office PowerPoint</Application>
  <PresentationFormat>On-screen Show (16:9)</PresentationFormat>
  <Paragraphs>93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238</cp:revision>
  <dcterms:created xsi:type="dcterms:W3CDTF">2014-03-26T14:03:34Z</dcterms:created>
  <dcterms:modified xsi:type="dcterms:W3CDTF">2018-03-04T03:07:42Z</dcterms:modified>
</cp:coreProperties>
</file>