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6" r:id="rId4"/>
    <p:sldId id="268" r:id="rId5"/>
    <p:sldId id="269" r:id="rId6"/>
    <p:sldId id="270" r:id="rId7"/>
    <p:sldId id="271" r:id="rId8"/>
    <p:sldId id="272" r:id="rId9"/>
    <p:sldId id="261" r:id="rId10"/>
    <p:sldId id="273" r:id="rId11"/>
    <p:sldId id="274" r:id="rId12"/>
    <p:sldId id="275" r:id="rId13"/>
    <p:sldId id="263" r:id="rId14"/>
    <p:sldId id="278" r:id="rId15"/>
    <p:sldId id="279" r:id="rId16"/>
    <p:sldId id="276" r:id="rId17"/>
    <p:sldId id="280" r:id="rId18"/>
    <p:sldId id="281" r:id="rId19"/>
    <p:sldId id="282" r:id="rId20"/>
    <p:sldId id="267" r:id="rId21"/>
    <p:sldId id="283" r:id="rId22"/>
    <p:sldId id="289" r:id="rId23"/>
    <p:sldId id="284" r:id="rId24"/>
    <p:sldId id="285" r:id="rId25"/>
    <p:sldId id="286" r:id="rId26"/>
    <p:sldId id="288" r:id="rId27"/>
    <p:sldId id="264" r:id="rId28"/>
    <p:sldId id="290" r:id="rId29"/>
    <p:sldId id="291" r:id="rId30"/>
    <p:sldId id="292"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F0"/>
    <a:srgbClr val="BE000D"/>
    <a:srgbClr val="CCBDBA"/>
    <a:srgbClr val="EEE5D0"/>
    <a:srgbClr val="EEE2C9"/>
    <a:srgbClr val="384050"/>
    <a:srgbClr val="EBEBEB"/>
    <a:srgbClr val="2D8537"/>
    <a:srgbClr val="71757D"/>
    <a:srgbClr val="DAAE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3" autoAdjust="0"/>
    <p:restoredTop sz="94660"/>
  </p:normalViewPr>
  <p:slideViewPr>
    <p:cSldViewPr snapToGrid="0" snapToObjects="1">
      <p:cViewPr>
        <p:scale>
          <a:sx n="102" d="100"/>
          <a:sy n="102" d="100"/>
        </p:scale>
        <p:origin x="-498" y="1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bwMode="gray">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40178" y="4364791"/>
            <a:ext cx="2113940" cy="192918"/>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440178" y="4364791"/>
            <a:ext cx="2113940" cy="192918"/>
          </a:xfrm>
        </p:spPr>
        <p:txBody>
          <a:bodyPr>
            <a:noAutofit/>
          </a:bodyPr>
          <a:lstStyle>
            <a:lvl1pPr>
              <a:defRPr sz="1200"/>
            </a:lvl1pPr>
          </a:lstStyle>
          <a:p>
            <a:pPr lvl="0"/>
            <a:r>
              <a:rPr lang="en-US" dirty="0"/>
              <a:t>Add Your Subtitle</a:t>
            </a:r>
          </a:p>
        </p:txBody>
      </p:sp>
      <p:sp>
        <p:nvSpPr>
          <p:cNvPr id="7" name="Title 1"/>
          <p:cNvSpPr>
            <a:spLocks noGrp="1"/>
          </p:cNvSpPr>
          <p:nvPr>
            <p:ph type="title" hasCustomPrompt="1"/>
          </p:nvPr>
        </p:nvSpPr>
        <p:spPr>
          <a:xfrm>
            <a:off x="2628359" y="3327852"/>
            <a:ext cx="3874220" cy="739522"/>
          </a:xfrm>
        </p:spPr>
        <p:txBody>
          <a:bodyPr>
            <a:norm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0" y="361724"/>
            <a:ext cx="8205907" cy="300631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74230" y="361724"/>
            <a:ext cx="8205907" cy="300631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74230" y="361724"/>
            <a:ext cx="8205907" cy="300631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2355074" y="4469288"/>
            <a:ext cx="4428827" cy="200957"/>
          </a:xfrm>
        </p:spPr>
        <p:txBody>
          <a:bodyPr>
            <a:normAutofit/>
          </a:bodyPr>
          <a:lstStyle>
            <a:lvl1pPr>
              <a:defRPr sz="14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1" y="361723"/>
            <a:ext cx="8222669" cy="344842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466190" y="4131611"/>
            <a:ext cx="8222670" cy="655155"/>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1" y="361724"/>
            <a:ext cx="8222669" cy="4421058"/>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CCBDBA"/>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CCBDB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CCBDB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CCBDB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CCBDB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CCBDB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14255" y="4294910"/>
            <a:ext cx="2632363" cy="424872"/>
          </a:xfrm>
        </p:spPr>
        <p:txBody>
          <a:bodyPr/>
          <a:lstStyle/>
          <a:p>
            <a:r>
              <a:rPr lang="en-US" dirty="0"/>
              <a:t>Bible Basics #2</a:t>
            </a:r>
          </a:p>
          <a:p>
            <a:r>
              <a:rPr lang="en-US" dirty="0"/>
              <a:t> “The Cost: Discipleship”</a:t>
            </a:r>
          </a:p>
        </p:txBody>
      </p:sp>
      <p:sp>
        <p:nvSpPr>
          <p:cNvPr id="2" name="Title 1"/>
          <p:cNvSpPr>
            <a:spLocks noGrp="1"/>
          </p:cNvSpPr>
          <p:nvPr>
            <p:ph type="title"/>
          </p:nvPr>
        </p:nvSpPr>
        <p:spPr/>
        <p:txBody>
          <a:bodyPr>
            <a:noAutofit/>
          </a:bodyPr>
          <a:lstStyle/>
          <a:p>
            <a:r>
              <a:rPr lang="en-US" dirty="0"/>
              <a:t>What Do You Love More Than Jesus?</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214255" y="4294910"/>
            <a:ext cx="2632363" cy="424872"/>
          </a:xfrm>
        </p:spPr>
        <p:txBody>
          <a:bodyPr/>
          <a:lstStyle/>
          <a:p>
            <a:r>
              <a:rPr lang="en-US" dirty="0">
                <a:latin typeface="Calibri Light" panose="020F0302020204030204" pitchFamily="34" charset="0"/>
                <a:cs typeface="Calibri Light" panose="020F0302020204030204" pitchFamily="34" charset="0"/>
              </a:rPr>
              <a:t>BIBLE BASICS #2</a:t>
            </a:r>
          </a:p>
          <a:p>
            <a:r>
              <a:rPr lang="en-US" dirty="0">
                <a:latin typeface="Calibri Light" panose="020F0302020204030204" pitchFamily="34" charset="0"/>
                <a:cs typeface="Calibri Light" panose="020F0302020204030204" pitchFamily="34" charset="0"/>
              </a:rPr>
              <a:t>“THE COST: DISCIPLESHIP”</a:t>
            </a:r>
          </a:p>
        </p:txBody>
      </p:sp>
      <p:sp>
        <p:nvSpPr>
          <p:cNvPr id="2" name="Title 1"/>
          <p:cNvSpPr>
            <a:spLocks noGrp="1"/>
          </p:cNvSpPr>
          <p:nvPr>
            <p:ph type="title"/>
          </p:nvPr>
        </p:nvSpPr>
        <p:spPr>
          <a:xfrm>
            <a:off x="326572" y="2756263"/>
            <a:ext cx="8516982" cy="1672045"/>
          </a:xfrm>
        </p:spPr>
        <p:txBody>
          <a:bodyPr>
            <a:noAutofit/>
          </a:bodyPr>
          <a:lstStyle/>
          <a:p>
            <a:r>
              <a:rPr lang="en-US" sz="3600" dirty="0">
                <a:latin typeface="Calibri Light" panose="020F0302020204030204" pitchFamily="34" charset="0"/>
                <a:cs typeface="Calibri Light" panose="020F0302020204030204" pitchFamily="34" charset="0"/>
              </a:rPr>
              <a:t>What Do You Love More Than Jesus?</a:t>
            </a:r>
          </a:p>
        </p:txBody>
      </p:sp>
    </p:spTree>
    <p:extLst>
      <p:ext uri="{BB962C8B-B14F-4D97-AF65-F5344CB8AC3E}">
        <p14:creationId xmlns:p14="http://schemas.microsoft.com/office/powerpoint/2010/main" val="276327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70000" lnSpcReduction="20000"/>
          </a:bodyPr>
          <a:lstStyle/>
          <a:p>
            <a:endParaRPr lang="en-US" dirty="0"/>
          </a:p>
          <a:p>
            <a:r>
              <a:rPr lang="en-US" b="1" dirty="0">
                <a:solidFill>
                  <a:srgbClr val="C00000"/>
                </a:solidFill>
                <a:latin typeface="Calibri Light" panose="020F0302020204030204" pitchFamily="34" charset="0"/>
                <a:cs typeface="Calibri Light" panose="020F0302020204030204" pitchFamily="34" charset="0"/>
              </a:rPr>
              <a:t>2 Corinthians 5:17 </a:t>
            </a:r>
            <a:r>
              <a:rPr lang="en-US" dirty="0">
                <a:latin typeface="Calibri Light" panose="020F0302020204030204" pitchFamily="34" charset="0"/>
                <a:cs typeface="Calibri Light" panose="020F0302020204030204" pitchFamily="34" charset="0"/>
              </a:rPr>
              <a:t>“Therefore if any man be in Christ, he is a </a:t>
            </a:r>
            <a:r>
              <a:rPr lang="en-US" u="sng" dirty="0">
                <a:latin typeface="Calibri Light" panose="020F0302020204030204" pitchFamily="34" charset="0"/>
                <a:cs typeface="Calibri Light" panose="020F0302020204030204" pitchFamily="34" charset="0"/>
              </a:rPr>
              <a:t>new creature</a:t>
            </a:r>
            <a:r>
              <a:rPr lang="en-US" dirty="0">
                <a:latin typeface="Calibri Light" panose="020F0302020204030204" pitchFamily="34" charset="0"/>
                <a:cs typeface="Calibri Light" panose="020F0302020204030204" pitchFamily="34" charset="0"/>
              </a:rPr>
              <a:t>: old things are passed away; behold, all things become new.”</a:t>
            </a:r>
          </a:p>
          <a:p>
            <a:endParaRPr lang="en-US" dirty="0">
              <a:latin typeface="Calibri Light" panose="020F0302020204030204" pitchFamily="34" charset="0"/>
              <a:cs typeface="Calibri Light" panose="020F0302020204030204" pitchFamily="34" charset="0"/>
            </a:endParaRPr>
          </a:p>
          <a:p>
            <a:r>
              <a:rPr lang="en-US" dirty="0">
                <a:solidFill>
                  <a:srgbClr val="C00000"/>
                </a:solidFill>
                <a:latin typeface="Calibri Light" panose="020F0302020204030204" pitchFamily="34" charset="0"/>
                <a:cs typeface="Calibri Light" panose="020F0302020204030204" pitchFamily="34" charset="0"/>
              </a:rPr>
              <a:t>1</a:t>
            </a:r>
            <a:r>
              <a:rPr lang="en-US" b="1" dirty="0">
                <a:solidFill>
                  <a:srgbClr val="C00000"/>
                </a:solidFill>
                <a:latin typeface="Calibri Light" panose="020F0302020204030204" pitchFamily="34" charset="0"/>
                <a:cs typeface="Calibri Light" panose="020F0302020204030204" pitchFamily="34" charset="0"/>
              </a:rPr>
              <a:t> Corinthians 3:1 </a:t>
            </a:r>
            <a:r>
              <a:rPr lang="en-US" dirty="0">
                <a:latin typeface="Calibri Light" panose="020F0302020204030204" pitchFamily="34" charset="0"/>
                <a:cs typeface="Calibri Light" panose="020F0302020204030204" pitchFamily="34" charset="0"/>
              </a:rPr>
              <a:t>“And I, brethren, could not speak unto you as unto spiritual, but as unto carnal, even as unto </a:t>
            </a:r>
            <a:r>
              <a:rPr lang="en-US" u="sng" dirty="0">
                <a:latin typeface="Calibri Light" panose="020F0302020204030204" pitchFamily="34" charset="0"/>
                <a:cs typeface="Calibri Light" panose="020F0302020204030204" pitchFamily="34" charset="0"/>
              </a:rPr>
              <a:t>babes in Christ</a:t>
            </a:r>
            <a:r>
              <a:rPr lang="en-US" dirty="0">
                <a:latin typeface="Calibri Light" panose="020F0302020204030204" pitchFamily="34" charset="0"/>
                <a:cs typeface="Calibri Light" panose="020F0302020204030204" pitchFamily="34" charset="0"/>
              </a:rPr>
              <a:t>.”</a:t>
            </a:r>
          </a:p>
          <a:p>
            <a:endParaRPr lang="en-US" dirty="0">
              <a:latin typeface="Calibri Light" panose="020F0302020204030204" pitchFamily="34" charset="0"/>
              <a:cs typeface="Calibri Light" panose="020F0302020204030204" pitchFamily="34" charset="0"/>
            </a:endParaRPr>
          </a:p>
          <a:p>
            <a:r>
              <a:rPr lang="en-US" b="1" dirty="0">
                <a:solidFill>
                  <a:srgbClr val="C00000"/>
                </a:solidFill>
                <a:latin typeface="Calibri Light" panose="020F0302020204030204" pitchFamily="34" charset="0"/>
                <a:cs typeface="Calibri Light" panose="020F0302020204030204" pitchFamily="34" charset="0"/>
              </a:rPr>
              <a:t>Romans 6:18 </a:t>
            </a:r>
            <a:r>
              <a:rPr lang="en-US" dirty="0">
                <a:latin typeface="Calibri Light" panose="020F0302020204030204" pitchFamily="34" charset="0"/>
                <a:cs typeface="Calibri Light" panose="020F0302020204030204" pitchFamily="34" charset="0"/>
              </a:rPr>
              <a:t>“Being then </a:t>
            </a:r>
            <a:r>
              <a:rPr lang="en-US" u="sng" dirty="0">
                <a:latin typeface="Calibri Light" panose="020F0302020204030204" pitchFamily="34" charset="0"/>
                <a:cs typeface="Calibri Light" panose="020F0302020204030204" pitchFamily="34" charset="0"/>
              </a:rPr>
              <a:t>made free from sin</a:t>
            </a:r>
            <a:r>
              <a:rPr lang="en-US" dirty="0">
                <a:latin typeface="Calibri Light" panose="020F0302020204030204" pitchFamily="34" charset="0"/>
                <a:cs typeface="Calibri Light" panose="020F0302020204030204" pitchFamily="34" charset="0"/>
              </a:rPr>
              <a:t>, ye became the </a:t>
            </a:r>
            <a:r>
              <a:rPr lang="en-US" u="sng" dirty="0">
                <a:latin typeface="Calibri Light" panose="020F0302020204030204" pitchFamily="34" charset="0"/>
                <a:cs typeface="Calibri Light" panose="020F0302020204030204" pitchFamily="34" charset="0"/>
              </a:rPr>
              <a:t>servants of righteousness</a:t>
            </a:r>
            <a:r>
              <a:rPr lang="en-US" dirty="0">
                <a:latin typeface="Calibri Light" panose="020F0302020204030204" pitchFamily="34" charset="0"/>
                <a:cs typeface="Calibri Light" panose="020F0302020204030204" pitchFamily="34" charset="0"/>
              </a:rPr>
              <a:t>.”</a:t>
            </a:r>
          </a:p>
        </p:txBody>
      </p:sp>
      <p:sp>
        <p:nvSpPr>
          <p:cNvPr id="4" name="Title 3"/>
          <p:cNvSpPr>
            <a:spLocks noGrp="1"/>
          </p:cNvSpPr>
          <p:nvPr>
            <p:ph type="title"/>
          </p:nvPr>
        </p:nvSpPr>
        <p:spPr/>
        <p:txBody>
          <a:bodyPr>
            <a:normAutofit fontScale="90000"/>
          </a:bodyPr>
          <a:lstStyle/>
          <a:p>
            <a:r>
              <a:rPr lang="en-US" dirty="0">
                <a:latin typeface="Calibri Light" panose="020F0302020204030204" pitchFamily="34" charset="0"/>
                <a:cs typeface="Calibri Light" panose="020F0302020204030204" pitchFamily="34" charset="0"/>
              </a:rPr>
              <a:t>WHO WE ARE AT SALVATION</a:t>
            </a:r>
          </a:p>
        </p:txBody>
      </p:sp>
    </p:spTree>
    <p:extLst>
      <p:ext uri="{BB962C8B-B14F-4D97-AF65-F5344CB8AC3E}">
        <p14:creationId xmlns:p14="http://schemas.microsoft.com/office/powerpoint/2010/main" val="79380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55000" lnSpcReduction="20000"/>
          </a:bodyPr>
          <a:lstStyle/>
          <a:p>
            <a:endParaRPr lang="en-US" dirty="0"/>
          </a:p>
          <a:p>
            <a:r>
              <a:rPr lang="en-US" dirty="0">
                <a:solidFill>
                  <a:srgbClr val="C00000"/>
                </a:solidFill>
                <a:latin typeface="Calibri Light" panose="020F0302020204030204" pitchFamily="34" charset="0"/>
                <a:cs typeface="Calibri Light" panose="020F0302020204030204" pitchFamily="34" charset="0"/>
              </a:rPr>
              <a:t>Romans 7:18 </a:t>
            </a:r>
            <a:r>
              <a:rPr lang="en-US" dirty="0">
                <a:latin typeface="Calibri Light" panose="020F0302020204030204" pitchFamily="34" charset="0"/>
                <a:cs typeface="Calibri Light" panose="020F0302020204030204" pitchFamily="34" charset="0"/>
              </a:rPr>
              <a:t>“For I know that in me (that is, </a:t>
            </a:r>
            <a:r>
              <a:rPr lang="en-US" u="sng" dirty="0">
                <a:latin typeface="Calibri Light" panose="020F0302020204030204" pitchFamily="34" charset="0"/>
                <a:cs typeface="Calibri Light" panose="020F0302020204030204" pitchFamily="34" charset="0"/>
              </a:rPr>
              <a:t>in my flesh,) dwelleth no good thing</a:t>
            </a:r>
            <a:r>
              <a:rPr lang="en-US" dirty="0">
                <a:latin typeface="Calibri Light" panose="020F0302020204030204" pitchFamily="34" charset="0"/>
                <a:cs typeface="Calibri Light" panose="020F0302020204030204" pitchFamily="34" charset="0"/>
              </a:rPr>
              <a:t>: for to will is present with me; but how to perform that which is good I find not.”</a:t>
            </a:r>
          </a:p>
          <a:p>
            <a:endParaRPr lang="en-US" dirty="0">
              <a:latin typeface="Calibri Light" panose="020F0302020204030204" pitchFamily="34" charset="0"/>
              <a:cs typeface="Calibri Light" panose="020F0302020204030204" pitchFamily="34" charset="0"/>
            </a:endParaRPr>
          </a:p>
          <a:p>
            <a:r>
              <a:rPr lang="en-US" dirty="0">
                <a:solidFill>
                  <a:srgbClr val="C00000"/>
                </a:solidFill>
                <a:latin typeface="Calibri Light" panose="020F0302020204030204" pitchFamily="34" charset="0"/>
                <a:cs typeface="Calibri Light" panose="020F0302020204030204" pitchFamily="34" charset="0"/>
              </a:rPr>
              <a:t>1 Corinthians 6:19-20 </a:t>
            </a:r>
            <a:r>
              <a:rPr lang="en-US" dirty="0">
                <a:latin typeface="Calibri Light" panose="020F0302020204030204" pitchFamily="34" charset="0"/>
                <a:cs typeface="Calibri Light" panose="020F0302020204030204" pitchFamily="34" charset="0"/>
              </a:rPr>
              <a:t>“What? Know ye not that </a:t>
            </a:r>
            <a:r>
              <a:rPr lang="en-US" u="sng" dirty="0">
                <a:latin typeface="Calibri Light" panose="020F0302020204030204" pitchFamily="34" charset="0"/>
                <a:cs typeface="Calibri Light" panose="020F0302020204030204" pitchFamily="34" charset="0"/>
              </a:rPr>
              <a:t>your body is the temple of the Holy Ghost</a:t>
            </a:r>
            <a:r>
              <a:rPr lang="en-US" dirty="0">
                <a:latin typeface="Calibri Light" panose="020F0302020204030204" pitchFamily="34" charset="0"/>
                <a:cs typeface="Calibri Light" panose="020F0302020204030204" pitchFamily="34" charset="0"/>
              </a:rPr>
              <a:t> which is in you, which ye have of God, and ye are not your own? 20 For ye are bought with a price: therefore glorify God in your body, and in your spirit, which are God’s.”</a:t>
            </a:r>
          </a:p>
          <a:p>
            <a:r>
              <a:rPr lang="en-US" dirty="0">
                <a:latin typeface="Calibri Light" panose="020F0302020204030204" pitchFamily="34" charset="0"/>
                <a:cs typeface="Calibri Light" panose="020F0302020204030204" pitchFamily="34" charset="0"/>
              </a:rPr>
              <a:t> </a:t>
            </a:r>
          </a:p>
          <a:p>
            <a:r>
              <a:rPr lang="en-US" dirty="0">
                <a:solidFill>
                  <a:srgbClr val="C00000"/>
                </a:solidFill>
                <a:latin typeface="Calibri Light" panose="020F0302020204030204" pitchFamily="34" charset="0"/>
                <a:cs typeface="Calibri Light" panose="020F0302020204030204" pitchFamily="34" charset="0"/>
              </a:rPr>
              <a:t>Galatians 5:17 </a:t>
            </a:r>
            <a:r>
              <a:rPr lang="en-US" dirty="0">
                <a:latin typeface="Calibri Light" panose="020F0302020204030204" pitchFamily="34" charset="0"/>
                <a:cs typeface="Calibri Light" panose="020F0302020204030204" pitchFamily="34" charset="0"/>
              </a:rPr>
              <a:t>“For </a:t>
            </a:r>
            <a:r>
              <a:rPr lang="en-US" u="sng" dirty="0">
                <a:latin typeface="Calibri Light" panose="020F0302020204030204" pitchFamily="34" charset="0"/>
                <a:cs typeface="Calibri Light" panose="020F0302020204030204" pitchFamily="34" charset="0"/>
              </a:rPr>
              <a:t>the flesh lusteth against the Spirit, and the Spirit against the flesh: and these are contrary the one to the other</a:t>
            </a:r>
            <a:r>
              <a:rPr lang="en-US" dirty="0">
                <a:latin typeface="Calibri Light" panose="020F0302020204030204" pitchFamily="34" charset="0"/>
                <a:cs typeface="Calibri Light" panose="020F0302020204030204" pitchFamily="34" charset="0"/>
              </a:rPr>
              <a:t>: so that ye cannot do the things that ye would.”</a:t>
            </a:r>
          </a:p>
        </p:txBody>
      </p:sp>
      <p:sp>
        <p:nvSpPr>
          <p:cNvPr id="4" name="Title 3"/>
          <p:cNvSpPr>
            <a:spLocks noGrp="1"/>
          </p:cNvSpPr>
          <p:nvPr>
            <p:ph type="title"/>
          </p:nvPr>
        </p:nvSpPr>
        <p:spPr/>
        <p:txBody>
          <a:bodyPr>
            <a:normAutofit fontScale="90000"/>
          </a:bodyPr>
          <a:lstStyle/>
          <a:p>
            <a:r>
              <a:rPr lang="en-US" dirty="0">
                <a:latin typeface="Calibri Light" panose="020F0302020204030204" pitchFamily="34" charset="0"/>
                <a:cs typeface="Calibri Light" panose="020F0302020204030204" pitchFamily="34" charset="0"/>
              </a:rPr>
              <a:t>THE STRUGGLE OF THE FLESH</a:t>
            </a:r>
          </a:p>
        </p:txBody>
      </p:sp>
    </p:spTree>
    <p:extLst>
      <p:ext uri="{BB962C8B-B14F-4D97-AF65-F5344CB8AC3E}">
        <p14:creationId xmlns:p14="http://schemas.microsoft.com/office/powerpoint/2010/main" val="365866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77500" lnSpcReduction="20000"/>
          </a:bodyPr>
          <a:lstStyle/>
          <a:p>
            <a:pPr algn="l"/>
            <a:r>
              <a:rPr lang="en-US" dirty="0">
                <a:solidFill>
                  <a:srgbClr val="C00000"/>
                </a:solidFill>
                <a:latin typeface="Calibri Light" panose="020F0302020204030204" pitchFamily="34" charset="0"/>
                <a:cs typeface="Calibri Light" panose="020F0302020204030204" pitchFamily="34" charset="0"/>
              </a:rPr>
              <a:t>Joshua 24:1-4 </a:t>
            </a:r>
          </a:p>
          <a:p>
            <a:pPr algn="l"/>
            <a:r>
              <a:rPr lang="en-US" dirty="0">
                <a:latin typeface="Calibri Light" panose="020F0302020204030204" pitchFamily="34" charset="0"/>
                <a:cs typeface="Calibri Light" panose="020F0302020204030204" pitchFamily="34" charset="0"/>
              </a:rPr>
              <a:t>1 And Joshua gathered all the tribes of Israel to </a:t>
            </a:r>
            <a:r>
              <a:rPr lang="en-US" dirty="0" err="1">
                <a:latin typeface="Calibri Light" panose="020F0302020204030204" pitchFamily="34" charset="0"/>
                <a:cs typeface="Calibri Light" panose="020F0302020204030204" pitchFamily="34" charset="0"/>
              </a:rPr>
              <a:t>Shechem</a:t>
            </a:r>
            <a:r>
              <a:rPr lang="en-US" dirty="0">
                <a:latin typeface="Calibri Light" panose="020F0302020204030204" pitchFamily="34" charset="0"/>
                <a:cs typeface="Calibri Light" panose="020F0302020204030204" pitchFamily="34" charset="0"/>
              </a:rPr>
              <a:t>, and called for the elders of Israel, and for their heads, and for their judges, and for their officers; and they presented themselves before God. </a:t>
            </a:r>
          </a:p>
          <a:p>
            <a:pPr algn="l"/>
            <a:r>
              <a:rPr lang="en-US" dirty="0">
                <a:latin typeface="Calibri Light" panose="020F0302020204030204" pitchFamily="34" charset="0"/>
                <a:cs typeface="Calibri Light" panose="020F0302020204030204" pitchFamily="34" charset="0"/>
              </a:rPr>
              <a:t>2 And Joshua said unto all the people, Thus </a:t>
            </a:r>
            <a:r>
              <a:rPr lang="en-US" dirty="0" err="1">
                <a:latin typeface="Calibri Light" panose="020F0302020204030204" pitchFamily="34" charset="0"/>
                <a:cs typeface="Calibri Light" panose="020F0302020204030204" pitchFamily="34" charset="0"/>
              </a:rPr>
              <a:t>saith</a:t>
            </a:r>
            <a:r>
              <a:rPr lang="en-US" dirty="0">
                <a:latin typeface="Calibri Light" panose="020F0302020204030204" pitchFamily="34" charset="0"/>
                <a:cs typeface="Calibri Light" panose="020F0302020204030204" pitchFamily="34" charset="0"/>
              </a:rPr>
              <a:t> the LORD God of Israel, Your fathers dwelt on the other side of the flood in old time, even </a:t>
            </a:r>
            <a:r>
              <a:rPr lang="en-US" dirty="0" err="1">
                <a:latin typeface="Calibri Light" panose="020F0302020204030204" pitchFamily="34" charset="0"/>
                <a:cs typeface="Calibri Light" panose="020F0302020204030204" pitchFamily="34" charset="0"/>
              </a:rPr>
              <a:t>Terah</a:t>
            </a:r>
            <a:r>
              <a:rPr lang="en-US" dirty="0">
                <a:latin typeface="Calibri Light" panose="020F0302020204030204" pitchFamily="34" charset="0"/>
                <a:cs typeface="Calibri Light" panose="020F0302020204030204" pitchFamily="34" charset="0"/>
              </a:rPr>
              <a:t>, the father of Abraham, and the father of </a:t>
            </a:r>
            <a:r>
              <a:rPr lang="en-US" dirty="0" err="1">
                <a:latin typeface="Calibri Light" panose="020F0302020204030204" pitchFamily="34" charset="0"/>
                <a:cs typeface="Calibri Light" panose="020F0302020204030204" pitchFamily="34" charset="0"/>
              </a:rPr>
              <a:t>Nachor</a:t>
            </a:r>
            <a:r>
              <a:rPr lang="en-US" dirty="0">
                <a:latin typeface="Calibri Light" panose="020F0302020204030204" pitchFamily="34" charset="0"/>
                <a:cs typeface="Calibri Light" panose="020F0302020204030204" pitchFamily="34" charset="0"/>
              </a:rPr>
              <a:t>: and they served other gods. </a:t>
            </a:r>
          </a:p>
          <a:p>
            <a:pPr algn="l"/>
            <a:r>
              <a:rPr lang="en-US" dirty="0">
                <a:latin typeface="Calibri Light" panose="020F0302020204030204" pitchFamily="34" charset="0"/>
                <a:cs typeface="Calibri Light" panose="020F0302020204030204" pitchFamily="34" charset="0"/>
              </a:rPr>
              <a:t>3 And I took your father Abraham from the other side of the flood, and led him throughout all the land of Canaan, and multiplied his seed, and gave him Isaac. </a:t>
            </a:r>
          </a:p>
          <a:p>
            <a:pPr algn="l"/>
            <a:r>
              <a:rPr lang="en-US" dirty="0">
                <a:latin typeface="Calibri Light" panose="020F0302020204030204" pitchFamily="34" charset="0"/>
                <a:cs typeface="Calibri Light" panose="020F0302020204030204" pitchFamily="34" charset="0"/>
              </a:rPr>
              <a:t>4 And I gave unto Isaac Jacob and Esau: and I gave unto Esau mount </a:t>
            </a:r>
            <a:r>
              <a:rPr lang="en-US" dirty="0" err="1">
                <a:latin typeface="Calibri Light" panose="020F0302020204030204" pitchFamily="34" charset="0"/>
                <a:cs typeface="Calibri Light" panose="020F0302020204030204" pitchFamily="34" charset="0"/>
              </a:rPr>
              <a:t>Seir</a:t>
            </a:r>
            <a:r>
              <a:rPr lang="en-US" dirty="0">
                <a:latin typeface="Calibri Light" panose="020F0302020204030204" pitchFamily="34" charset="0"/>
                <a:cs typeface="Calibri Light" panose="020F0302020204030204" pitchFamily="34" charset="0"/>
              </a:rPr>
              <a:t>, to possess it; but Jacob and his children went down into Egypt. </a:t>
            </a:r>
          </a:p>
        </p:txBody>
      </p:sp>
    </p:spTree>
    <p:extLst>
      <p:ext uri="{BB962C8B-B14F-4D97-AF65-F5344CB8AC3E}">
        <p14:creationId xmlns:p14="http://schemas.microsoft.com/office/powerpoint/2010/main" val="54425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70000" lnSpcReduction="20000"/>
          </a:bodyPr>
          <a:lstStyle/>
          <a:p>
            <a:pPr algn="l"/>
            <a:r>
              <a:rPr lang="en-US" dirty="0">
                <a:solidFill>
                  <a:srgbClr val="C00000"/>
                </a:solidFill>
              </a:rPr>
              <a:t>Joshua 24:5-9</a:t>
            </a:r>
          </a:p>
          <a:p>
            <a:pPr algn="l"/>
            <a:r>
              <a:rPr lang="en-US" dirty="0">
                <a:latin typeface="Calibri Light" panose="020F0302020204030204" pitchFamily="34" charset="0"/>
                <a:cs typeface="Calibri Light" panose="020F0302020204030204" pitchFamily="34" charset="0"/>
              </a:rPr>
              <a:t>5 I sent Moses also and Aaron, and I plagued Egypt, according to that which I did among them: and afterward I brought you out. </a:t>
            </a:r>
          </a:p>
          <a:p>
            <a:pPr algn="l"/>
            <a:r>
              <a:rPr lang="en-US" dirty="0">
                <a:latin typeface="Calibri Light" panose="020F0302020204030204" pitchFamily="34" charset="0"/>
                <a:cs typeface="Calibri Light" panose="020F0302020204030204" pitchFamily="34" charset="0"/>
              </a:rPr>
              <a:t>6 And I brought your fathers out of Egypt: and ye came unto the sea; and the Egyptians pursued after your fathers with chariots and horseman unto the Red sea. 7 And when they cried unto the LORD, he put darkness between you and the Egyptians, and brought the sea upon them, and covered them; and your eyes have seen what I have done in Egypt: and ye dwelt in the wilderness a long season. </a:t>
            </a:r>
          </a:p>
          <a:p>
            <a:pPr algn="l"/>
            <a:r>
              <a:rPr lang="en-US" dirty="0">
                <a:latin typeface="Calibri Light" panose="020F0302020204030204" pitchFamily="34" charset="0"/>
                <a:cs typeface="Calibri Light" panose="020F0302020204030204" pitchFamily="34" charset="0"/>
              </a:rPr>
              <a:t>8 And I brought you into the land of the Amorites, which dwell on the other side Jordan; and they fought with you: and I gave them into your hand, that ye might possess their land; and I destroyed them from before you. </a:t>
            </a:r>
          </a:p>
          <a:p>
            <a:pPr algn="l"/>
            <a:r>
              <a:rPr lang="en-US" dirty="0">
                <a:latin typeface="Calibri Light" panose="020F0302020204030204" pitchFamily="34" charset="0"/>
                <a:cs typeface="Calibri Light" panose="020F0302020204030204" pitchFamily="34" charset="0"/>
              </a:rPr>
              <a:t>9 Then </a:t>
            </a:r>
            <a:r>
              <a:rPr lang="en-US" dirty="0" err="1">
                <a:latin typeface="Calibri Light" panose="020F0302020204030204" pitchFamily="34" charset="0"/>
                <a:cs typeface="Calibri Light" panose="020F0302020204030204" pitchFamily="34" charset="0"/>
              </a:rPr>
              <a:t>Balak</a:t>
            </a:r>
            <a:r>
              <a:rPr lang="en-US" dirty="0">
                <a:latin typeface="Calibri Light" panose="020F0302020204030204" pitchFamily="34" charset="0"/>
                <a:cs typeface="Calibri Light" panose="020F0302020204030204" pitchFamily="34" charset="0"/>
              </a:rPr>
              <a:t> the son of </a:t>
            </a:r>
            <a:r>
              <a:rPr lang="en-US" dirty="0" err="1">
                <a:latin typeface="Calibri Light" panose="020F0302020204030204" pitchFamily="34" charset="0"/>
                <a:cs typeface="Calibri Light" panose="020F0302020204030204" pitchFamily="34" charset="0"/>
              </a:rPr>
              <a:t>Zippor</a:t>
            </a:r>
            <a:r>
              <a:rPr lang="en-US" dirty="0">
                <a:latin typeface="Calibri Light" panose="020F0302020204030204" pitchFamily="34" charset="0"/>
                <a:cs typeface="Calibri Light" panose="020F0302020204030204" pitchFamily="34" charset="0"/>
              </a:rPr>
              <a:t>, king of Moab, arose and warred against Israel, and sent and called Balaam the son of </a:t>
            </a:r>
            <a:r>
              <a:rPr lang="en-US" dirty="0" err="1">
                <a:latin typeface="Calibri Light" panose="020F0302020204030204" pitchFamily="34" charset="0"/>
                <a:cs typeface="Calibri Light" panose="020F0302020204030204" pitchFamily="34" charset="0"/>
              </a:rPr>
              <a:t>Beor</a:t>
            </a:r>
            <a:r>
              <a:rPr lang="en-US" dirty="0">
                <a:latin typeface="Calibri Light" panose="020F0302020204030204" pitchFamily="34" charset="0"/>
                <a:cs typeface="Calibri Light" panose="020F0302020204030204" pitchFamily="34" charset="0"/>
              </a:rPr>
              <a:t> to curse you: </a:t>
            </a:r>
          </a:p>
        </p:txBody>
      </p:sp>
    </p:spTree>
    <p:extLst>
      <p:ext uri="{BB962C8B-B14F-4D97-AF65-F5344CB8AC3E}">
        <p14:creationId xmlns:p14="http://schemas.microsoft.com/office/powerpoint/2010/main" val="14593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77500" lnSpcReduction="20000"/>
          </a:bodyPr>
          <a:lstStyle/>
          <a:p>
            <a:pPr algn="l"/>
            <a:r>
              <a:rPr lang="en-US" dirty="0">
                <a:solidFill>
                  <a:srgbClr val="C00000"/>
                </a:solidFill>
                <a:latin typeface="Calibri" panose="020F0502020204030204" pitchFamily="34" charset="0"/>
                <a:cs typeface="Calibri" panose="020F0502020204030204" pitchFamily="34" charset="0"/>
              </a:rPr>
              <a:t>Joshua 24:11-13</a:t>
            </a:r>
          </a:p>
          <a:p>
            <a:pPr algn="l"/>
            <a:r>
              <a:rPr lang="en-US" dirty="0">
                <a:latin typeface="Calibri Light" panose="020F0302020204030204" pitchFamily="34" charset="0"/>
                <a:cs typeface="Calibri Light" panose="020F0302020204030204" pitchFamily="34" charset="0"/>
              </a:rPr>
              <a:t>10 But I would not hearken unto Balaam; therefore he blessed you still: so I delivered you out of his hand. </a:t>
            </a:r>
          </a:p>
          <a:p>
            <a:pPr algn="l"/>
            <a:r>
              <a:rPr lang="en-US" dirty="0">
                <a:latin typeface="Calibri" panose="020F0502020204030204" pitchFamily="34" charset="0"/>
                <a:cs typeface="Calibri" panose="020F0502020204030204" pitchFamily="34" charset="0"/>
              </a:rPr>
              <a:t>11 And ye went over Jordan, and came unto Jericho: and the men of Jericho fought against you, the Amorites, and the </a:t>
            </a:r>
            <a:r>
              <a:rPr lang="en-US" dirty="0" err="1">
                <a:latin typeface="Calibri" panose="020F0502020204030204" pitchFamily="34" charset="0"/>
                <a:cs typeface="Calibri" panose="020F0502020204030204" pitchFamily="34" charset="0"/>
              </a:rPr>
              <a:t>Perizzites</a:t>
            </a:r>
            <a:r>
              <a:rPr lang="en-US" dirty="0">
                <a:latin typeface="Calibri" panose="020F0502020204030204" pitchFamily="34" charset="0"/>
                <a:cs typeface="Calibri" panose="020F0502020204030204" pitchFamily="34" charset="0"/>
              </a:rPr>
              <a:t>, and the Canaanites, and the Hittites, and the </a:t>
            </a:r>
            <a:r>
              <a:rPr lang="en-US" dirty="0" err="1">
                <a:latin typeface="Calibri" panose="020F0502020204030204" pitchFamily="34" charset="0"/>
                <a:cs typeface="Calibri" panose="020F0502020204030204" pitchFamily="34" charset="0"/>
              </a:rPr>
              <a:t>Girgashites</a:t>
            </a:r>
            <a:r>
              <a:rPr lang="en-US" dirty="0">
                <a:latin typeface="Calibri" panose="020F0502020204030204" pitchFamily="34" charset="0"/>
                <a:cs typeface="Calibri" panose="020F0502020204030204" pitchFamily="34" charset="0"/>
              </a:rPr>
              <a:t>, the </a:t>
            </a:r>
            <a:r>
              <a:rPr lang="en-US" dirty="0" err="1">
                <a:latin typeface="Calibri" panose="020F0502020204030204" pitchFamily="34" charset="0"/>
                <a:cs typeface="Calibri" panose="020F0502020204030204" pitchFamily="34" charset="0"/>
              </a:rPr>
              <a:t>Hivites</a:t>
            </a:r>
            <a:r>
              <a:rPr lang="en-US" dirty="0">
                <a:latin typeface="Calibri" panose="020F0502020204030204" pitchFamily="34" charset="0"/>
                <a:cs typeface="Calibri" panose="020F0502020204030204" pitchFamily="34" charset="0"/>
              </a:rPr>
              <a:t>, and the </a:t>
            </a:r>
            <a:r>
              <a:rPr lang="en-US" dirty="0" err="1">
                <a:latin typeface="Calibri" panose="020F0502020204030204" pitchFamily="34" charset="0"/>
                <a:cs typeface="Calibri" panose="020F0502020204030204" pitchFamily="34" charset="0"/>
              </a:rPr>
              <a:t>Jebusites</a:t>
            </a:r>
            <a:r>
              <a:rPr lang="en-US" dirty="0">
                <a:latin typeface="Calibri" panose="020F0502020204030204" pitchFamily="34" charset="0"/>
                <a:cs typeface="Calibri" panose="020F0502020204030204" pitchFamily="34" charset="0"/>
              </a:rPr>
              <a:t>; and I delivered them into your hand. </a:t>
            </a:r>
          </a:p>
          <a:p>
            <a:pPr algn="l"/>
            <a:r>
              <a:rPr lang="en-US" dirty="0">
                <a:latin typeface="Calibri" panose="020F0502020204030204" pitchFamily="34" charset="0"/>
                <a:cs typeface="Calibri" panose="020F0502020204030204" pitchFamily="34" charset="0"/>
              </a:rPr>
              <a:t>12 And I sent the hornet before you, which </a:t>
            </a:r>
            <a:r>
              <a:rPr lang="en-US" dirty="0" err="1">
                <a:latin typeface="Calibri" panose="020F0502020204030204" pitchFamily="34" charset="0"/>
                <a:cs typeface="Calibri" panose="020F0502020204030204" pitchFamily="34" charset="0"/>
              </a:rPr>
              <a:t>drave</a:t>
            </a:r>
            <a:r>
              <a:rPr lang="en-US" dirty="0">
                <a:latin typeface="Calibri" panose="020F0502020204030204" pitchFamily="34" charset="0"/>
                <a:cs typeface="Calibri" panose="020F0502020204030204" pitchFamily="34" charset="0"/>
              </a:rPr>
              <a:t> them out from before you, even the two kings of the Amorites; but not with thy sword, nor with thy bow. </a:t>
            </a:r>
          </a:p>
          <a:p>
            <a:pPr algn="l"/>
            <a:r>
              <a:rPr lang="en-US" dirty="0">
                <a:latin typeface="Calibri" panose="020F0502020204030204" pitchFamily="34" charset="0"/>
                <a:cs typeface="Calibri" panose="020F0502020204030204" pitchFamily="34" charset="0"/>
              </a:rPr>
              <a:t>13 And I have given you a land for which ye did not </a:t>
            </a:r>
            <a:r>
              <a:rPr lang="en-US" dirty="0" err="1">
                <a:latin typeface="Calibri" panose="020F0502020204030204" pitchFamily="34" charset="0"/>
                <a:cs typeface="Calibri" panose="020F0502020204030204" pitchFamily="34" charset="0"/>
              </a:rPr>
              <a:t>labour</a:t>
            </a:r>
            <a:r>
              <a:rPr lang="en-US" dirty="0">
                <a:latin typeface="Calibri" panose="020F0502020204030204" pitchFamily="34" charset="0"/>
                <a:cs typeface="Calibri" panose="020F0502020204030204" pitchFamily="34" charset="0"/>
              </a:rPr>
              <a:t>, and cities which ye built not, and ye dwell in them; of the vineyards and </a:t>
            </a:r>
            <a:r>
              <a:rPr lang="en-US" dirty="0" err="1">
                <a:latin typeface="Calibri" panose="020F0502020204030204" pitchFamily="34" charset="0"/>
                <a:cs typeface="Calibri" panose="020F0502020204030204" pitchFamily="34" charset="0"/>
              </a:rPr>
              <a:t>oliveyards</a:t>
            </a:r>
            <a:r>
              <a:rPr lang="en-US" dirty="0">
                <a:latin typeface="Calibri" panose="020F0502020204030204" pitchFamily="34" charset="0"/>
                <a:cs typeface="Calibri" panose="020F0502020204030204" pitchFamily="34" charset="0"/>
              </a:rPr>
              <a:t> which ye planted not do ye eat. </a:t>
            </a:r>
          </a:p>
        </p:txBody>
      </p:sp>
    </p:spTree>
    <p:extLst>
      <p:ext uri="{BB962C8B-B14F-4D97-AF65-F5344CB8AC3E}">
        <p14:creationId xmlns:p14="http://schemas.microsoft.com/office/powerpoint/2010/main" val="98497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230" y="361724"/>
            <a:ext cx="8205907" cy="3006319"/>
          </a:xfrm>
        </p:spPr>
        <p:txBody>
          <a:bodyPr>
            <a:normAutofit/>
          </a:bodyPr>
          <a:lstStyle/>
          <a:p>
            <a:r>
              <a:rPr lang="en-US" b="1" u="sng" dirty="0">
                <a:latin typeface="Calibri Light" panose="020F0302020204030204" pitchFamily="34" charset="0"/>
                <a:cs typeface="Calibri Light" panose="020F0302020204030204" pitchFamily="34" charset="0"/>
              </a:rPr>
              <a:t>Key Point #1</a:t>
            </a:r>
          </a:p>
          <a:p>
            <a:r>
              <a:rPr lang="en-US" b="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A relationship with God is not salvation and then done. It is active, God is active in it, and we are to be as well.</a:t>
            </a:r>
          </a:p>
        </p:txBody>
      </p:sp>
      <p:sp>
        <p:nvSpPr>
          <p:cNvPr id="4" name="Title 3"/>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17152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230" y="361724"/>
            <a:ext cx="8205907" cy="3006319"/>
          </a:xfrm>
        </p:spPr>
        <p:txBody>
          <a:bodyPr>
            <a:normAutofit/>
          </a:bodyPr>
          <a:lstStyle/>
          <a:p>
            <a:r>
              <a:rPr lang="en-US" b="1" u="sng" dirty="0">
                <a:latin typeface="Calibri Light" panose="020F0302020204030204" pitchFamily="34" charset="0"/>
                <a:cs typeface="Calibri Light" panose="020F0302020204030204" pitchFamily="34" charset="0"/>
              </a:rPr>
              <a:t>Key Point #2 </a:t>
            </a:r>
          </a:p>
          <a:p>
            <a:r>
              <a:rPr lang="en-US" dirty="0">
                <a:latin typeface="Calibri Light" panose="020F0302020204030204" pitchFamily="34" charset="0"/>
                <a:cs typeface="Calibri Light" panose="020F0302020204030204" pitchFamily="34" charset="0"/>
              </a:rPr>
              <a:t>Despite what you or your family did in the past, where you were at, or what it looked like, </a:t>
            </a:r>
            <a:r>
              <a:rPr lang="en-US" b="1" dirty="0">
                <a:latin typeface="Calibri Light" panose="020F0302020204030204" pitchFamily="34" charset="0"/>
                <a:cs typeface="Calibri Light" panose="020F0302020204030204" pitchFamily="34" charset="0"/>
              </a:rPr>
              <a:t>YOU</a:t>
            </a:r>
            <a:r>
              <a:rPr lang="en-US" dirty="0">
                <a:latin typeface="Calibri Light" panose="020F0302020204030204" pitchFamily="34" charset="0"/>
                <a:cs typeface="Calibri Light" panose="020F0302020204030204" pitchFamily="34" charset="0"/>
              </a:rPr>
              <a:t> can be used mightily by God.</a:t>
            </a:r>
          </a:p>
        </p:txBody>
      </p:sp>
      <p:sp>
        <p:nvSpPr>
          <p:cNvPr id="4" name="Title 3"/>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444618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230" y="361724"/>
            <a:ext cx="8205907" cy="3006319"/>
          </a:xfrm>
        </p:spPr>
        <p:txBody>
          <a:bodyPr>
            <a:normAutofit/>
          </a:bodyPr>
          <a:lstStyle/>
          <a:p>
            <a:r>
              <a:rPr lang="en-US" b="1" u="sng" dirty="0">
                <a:latin typeface="Calibri Light" panose="020F0302020204030204" pitchFamily="34" charset="0"/>
                <a:cs typeface="Calibri Light" panose="020F0302020204030204" pitchFamily="34" charset="0"/>
              </a:rPr>
              <a:t>Key Point #3 </a:t>
            </a:r>
          </a:p>
          <a:p>
            <a:r>
              <a:rPr lang="en-US" dirty="0">
                <a:latin typeface="Calibri Light" panose="020F0302020204030204" pitchFamily="34" charset="0"/>
                <a:cs typeface="Calibri Light" panose="020F0302020204030204" pitchFamily="34" charset="0"/>
              </a:rPr>
              <a:t>God does the work of saving us “I brought you out,” and He forges the path forward, but there will always be opposition to us walking with Him.</a:t>
            </a:r>
            <a:endParaRPr lang="en-US" u="sng"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1184372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230" y="361724"/>
            <a:ext cx="8205907" cy="3006319"/>
          </a:xfrm>
        </p:spPr>
        <p:txBody>
          <a:bodyPr>
            <a:normAutofit/>
          </a:bodyPr>
          <a:lstStyle/>
          <a:p>
            <a:r>
              <a:rPr lang="en-US" b="1" u="sng" dirty="0">
                <a:latin typeface="Calibri Light" panose="020F0302020204030204" pitchFamily="34" charset="0"/>
                <a:cs typeface="Calibri Light" panose="020F0302020204030204" pitchFamily="34" charset="0"/>
              </a:rPr>
              <a:t>Key Point #4</a:t>
            </a:r>
          </a:p>
          <a:p>
            <a:r>
              <a:rPr lang="en-US" dirty="0">
                <a:latin typeface="Calibri Light" panose="020F0302020204030204" pitchFamily="34" charset="0"/>
                <a:cs typeface="Calibri Light" panose="020F0302020204030204" pitchFamily="34" charset="0"/>
              </a:rPr>
              <a:t>The resistance to following God will only increase as we keep going, but God’s provision remains consistent and incredible. </a:t>
            </a:r>
          </a:p>
        </p:txBody>
      </p:sp>
      <p:sp>
        <p:nvSpPr>
          <p:cNvPr id="4" name="Title 3"/>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407630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Review</a:t>
            </a:r>
          </a:p>
        </p:txBody>
      </p:sp>
      <p:sp>
        <p:nvSpPr>
          <p:cNvPr id="5" name="Text Placeholder 4"/>
          <p:cNvSpPr>
            <a:spLocks noGrp="1"/>
          </p:cNvSpPr>
          <p:nvPr>
            <p:ph type="body" sz="quarter" idx="14"/>
          </p:nvPr>
        </p:nvSpPr>
        <p:spPr/>
        <p:txBody>
          <a:bodyPr/>
          <a:lstStyle/>
          <a:p>
            <a:r>
              <a:rPr lang="en-US" dirty="0" smtClean="0"/>
              <a:t>SALVATION</a:t>
            </a:r>
            <a:endParaRPr lang="en-US" dirty="0"/>
          </a:p>
        </p:txBody>
      </p:sp>
    </p:spTree>
    <p:extLst>
      <p:ext uri="{BB962C8B-B14F-4D97-AF65-F5344CB8AC3E}">
        <p14:creationId xmlns:p14="http://schemas.microsoft.com/office/powerpoint/2010/main" val="387725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92500" lnSpcReduction="20000"/>
          </a:bodyPr>
          <a:lstStyle/>
          <a:p>
            <a:endParaRPr lang="en-US" dirty="0">
              <a:latin typeface="Calibri Light" panose="020F0302020204030204" pitchFamily="34" charset="0"/>
              <a:cs typeface="Calibri Light" panose="020F0302020204030204" pitchFamily="34" charset="0"/>
            </a:endParaRPr>
          </a:p>
          <a:p>
            <a:pPr marL="914400" lvl="1" indent="-457200" algn="l" fontAlgn="base">
              <a:buFont typeface="Wingdings" panose="05000000000000000000" pitchFamily="2" charset="2"/>
              <a:buChar char="v"/>
            </a:pPr>
            <a:r>
              <a:rPr lang="en-US" sz="3200" dirty="0">
                <a:latin typeface="Calibri Light" panose="020F0302020204030204" pitchFamily="34" charset="0"/>
                <a:cs typeface="Calibri Light" panose="020F0302020204030204" pitchFamily="34" charset="0"/>
              </a:rPr>
              <a:t>First, the people of Israel were asked to </a:t>
            </a:r>
            <a:r>
              <a:rPr lang="en-US" sz="3200" b="1" dirty="0">
                <a:latin typeface="Calibri Light" panose="020F0302020204030204" pitchFamily="34" charset="0"/>
                <a:cs typeface="Calibri Light" panose="020F0302020204030204" pitchFamily="34" charset="0"/>
              </a:rPr>
              <a:t>trust</a:t>
            </a:r>
            <a:r>
              <a:rPr lang="en-US" sz="3200" dirty="0">
                <a:latin typeface="Calibri Light" panose="020F0302020204030204" pitchFamily="34" charset="0"/>
                <a:cs typeface="Calibri Light" panose="020F0302020204030204" pitchFamily="34" charset="0"/>
              </a:rPr>
              <a:t>.</a:t>
            </a:r>
          </a:p>
          <a:p>
            <a:pPr lvl="2" algn="l" fontAlgn="base"/>
            <a:r>
              <a:rPr lang="en-US" sz="3200" dirty="0">
                <a:latin typeface="Calibri Light" panose="020F0302020204030204" pitchFamily="34" charset="0"/>
                <a:cs typeface="Calibri Light" panose="020F0302020204030204" pitchFamily="34" charset="0"/>
              </a:rPr>
              <a:t>	Vs. 5 </a:t>
            </a:r>
            <a:r>
              <a:rPr lang="en-US" sz="3200" i="1" dirty="0">
                <a:latin typeface="Calibri Light" panose="020F0302020204030204" pitchFamily="34" charset="0"/>
                <a:cs typeface="Calibri Light" panose="020F0302020204030204" pitchFamily="34" charset="0"/>
              </a:rPr>
              <a:t>Follow Moses and Aaron out.</a:t>
            </a:r>
            <a:endParaRPr lang="en-US" sz="3200" dirty="0">
              <a:latin typeface="Calibri Light" panose="020F0302020204030204" pitchFamily="34" charset="0"/>
              <a:cs typeface="Calibri Light" panose="020F0302020204030204" pitchFamily="34" charset="0"/>
            </a:endParaRPr>
          </a:p>
          <a:p>
            <a:pPr marL="914400" lvl="1" indent="-457200" algn="l" fontAlgn="base">
              <a:buFont typeface="Wingdings" panose="05000000000000000000" pitchFamily="2" charset="2"/>
              <a:buChar char="v"/>
            </a:pPr>
            <a:r>
              <a:rPr lang="en-US" sz="3200" dirty="0">
                <a:latin typeface="Calibri Light" panose="020F0302020204030204" pitchFamily="34" charset="0"/>
                <a:cs typeface="Calibri Light" panose="020F0302020204030204" pitchFamily="34" charset="0"/>
              </a:rPr>
              <a:t>Second, the people are asked to </a:t>
            </a:r>
            <a:r>
              <a:rPr lang="en-US" sz="3200" b="1" dirty="0">
                <a:latin typeface="Calibri Light" panose="020F0302020204030204" pitchFamily="34" charset="0"/>
                <a:cs typeface="Calibri Light" panose="020F0302020204030204" pitchFamily="34" charset="0"/>
              </a:rPr>
              <a:t>walk</a:t>
            </a:r>
            <a:r>
              <a:rPr lang="en-US" sz="3200" dirty="0">
                <a:latin typeface="Calibri Light" panose="020F0302020204030204" pitchFamily="34" charset="0"/>
                <a:cs typeface="Calibri Light" panose="020F0302020204030204" pitchFamily="34" charset="0"/>
              </a:rPr>
              <a:t>.</a:t>
            </a:r>
          </a:p>
          <a:p>
            <a:pPr lvl="2" algn="l" fontAlgn="base"/>
            <a:r>
              <a:rPr lang="en-US" sz="3200" dirty="0">
                <a:latin typeface="Calibri Light" panose="020F0302020204030204" pitchFamily="34" charset="0"/>
                <a:cs typeface="Calibri Light" panose="020F0302020204030204" pitchFamily="34" charset="0"/>
              </a:rPr>
              <a:t>	Vs. 6 </a:t>
            </a:r>
            <a:r>
              <a:rPr lang="en-US" sz="3200" i="1" dirty="0">
                <a:latin typeface="Calibri Light" panose="020F0302020204030204" pitchFamily="34" charset="0"/>
                <a:cs typeface="Calibri Light" panose="020F0302020204030204" pitchFamily="34" charset="0"/>
              </a:rPr>
              <a:t>Right towards the Red sea.</a:t>
            </a:r>
            <a:endParaRPr lang="en-US" sz="3200" dirty="0">
              <a:latin typeface="Calibri Light" panose="020F0302020204030204" pitchFamily="34" charset="0"/>
              <a:cs typeface="Calibri Light" panose="020F0302020204030204" pitchFamily="34" charset="0"/>
            </a:endParaRPr>
          </a:p>
          <a:p>
            <a:pPr marL="914400" lvl="1" indent="-457200" algn="l" fontAlgn="base">
              <a:buFont typeface="Wingdings" panose="05000000000000000000" pitchFamily="2" charset="2"/>
              <a:buChar char="v"/>
            </a:pPr>
            <a:r>
              <a:rPr lang="en-US" sz="3200" dirty="0">
                <a:latin typeface="Calibri Light" panose="020F0302020204030204" pitchFamily="34" charset="0"/>
                <a:cs typeface="Calibri Light" panose="020F0302020204030204" pitchFamily="34" charset="0"/>
              </a:rPr>
              <a:t>Third, they must </a:t>
            </a:r>
            <a:r>
              <a:rPr lang="en-US" sz="3200" b="1" dirty="0">
                <a:latin typeface="Calibri Light" panose="020F0302020204030204" pitchFamily="34" charset="0"/>
                <a:cs typeface="Calibri Light" panose="020F0302020204030204" pitchFamily="34" charset="0"/>
              </a:rPr>
              <a:t>endure through a wilderness</a:t>
            </a:r>
            <a:r>
              <a:rPr lang="en-US" sz="3200" dirty="0">
                <a:latin typeface="Calibri Light" panose="020F0302020204030204" pitchFamily="34" charset="0"/>
                <a:cs typeface="Calibri Light" panose="020F0302020204030204" pitchFamily="34" charset="0"/>
              </a:rPr>
              <a:t>.</a:t>
            </a:r>
          </a:p>
          <a:p>
            <a:pPr lvl="2" algn="l" fontAlgn="base"/>
            <a:r>
              <a:rPr lang="en-US" sz="3200" dirty="0">
                <a:latin typeface="Calibri Light" panose="020F0302020204030204" pitchFamily="34" charset="0"/>
                <a:cs typeface="Calibri Light" panose="020F0302020204030204" pitchFamily="34" charset="0"/>
              </a:rPr>
              <a:t>	Vs. 7 </a:t>
            </a:r>
            <a:r>
              <a:rPr lang="en-US" sz="3200" i="1" dirty="0">
                <a:latin typeface="Calibri Light" panose="020F0302020204030204" pitchFamily="34" charset="0"/>
                <a:cs typeface="Calibri Light" panose="020F0302020204030204" pitchFamily="34" charset="0"/>
              </a:rPr>
              <a:t>For 40 years.</a:t>
            </a:r>
            <a:endParaRPr lang="en-US" sz="3200" dirty="0">
              <a:latin typeface="Calibri Light" panose="020F0302020204030204" pitchFamily="34" charset="0"/>
              <a:cs typeface="Calibri Light" panose="020F0302020204030204" pitchFamily="34" charset="0"/>
            </a:endParaRPr>
          </a:p>
          <a:p>
            <a:pPr marL="914400" lvl="1" indent="-457200" algn="l" fontAlgn="base">
              <a:buFont typeface="Wingdings" panose="05000000000000000000" pitchFamily="2" charset="2"/>
              <a:buChar char="v"/>
            </a:pPr>
            <a:r>
              <a:rPr lang="en-US" sz="3200" dirty="0">
                <a:latin typeface="Calibri Light" panose="020F0302020204030204" pitchFamily="34" charset="0"/>
                <a:cs typeface="Calibri Light" panose="020F0302020204030204" pitchFamily="34" charset="0"/>
              </a:rPr>
              <a:t>Fourth, they have to </a:t>
            </a:r>
            <a:r>
              <a:rPr lang="en-US" sz="3200" b="1" dirty="0">
                <a:latin typeface="Calibri Light" panose="020F0302020204030204" pitchFamily="34" charset="0"/>
                <a:cs typeface="Calibri Light" panose="020F0302020204030204" pitchFamily="34" charset="0"/>
              </a:rPr>
              <a:t>go to war</a:t>
            </a:r>
            <a:r>
              <a:rPr lang="en-US" sz="3200" dirty="0">
                <a:latin typeface="Calibri Light" panose="020F0302020204030204" pitchFamily="34" charset="0"/>
                <a:cs typeface="Calibri Light" panose="020F0302020204030204" pitchFamily="34" charset="0"/>
              </a:rPr>
              <a:t>.</a:t>
            </a:r>
          </a:p>
          <a:p>
            <a:pPr lvl="2" algn="l" fontAlgn="base"/>
            <a:r>
              <a:rPr lang="en-US" sz="3200" dirty="0">
                <a:latin typeface="Calibri Light" panose="020F0302020204030204" pitchFamily="34" charset="0"/>
                <a:cs typeface="Calibri Light" panose="020F0302020204030204" pitchFamily="34" charset="0"/>
              </a:rPr>
              <a:t>	Vs. 8-9 </a:t>
            </a:r>
            <a:r>
              <a:rPr lang="en-US" sz="3200" i="1" dirty="0">
                <a:latin typeface="Calibri Light" panose="020F0302020204030204" pitchFamily="34" charset="0"/>
                <a:cs typeface="Calibri Light" panose="020F0302020204030204" pitchFamily="34" charset="0"/>
              </a:rPr>
              <a:t>For the rest of their lives</a:t>
            </a:r>
            <a:r>
              <a:rPr lang="en-US" sz="3200" dirty="0">
                <a:latin typeface="Calibri Light" panose="020F0302020204030204" pitchFamily="34" charset="0"/>
                <a:cs typeface="Calibri Light" panose="020F0302020204030204" pitchFamily="34" charset="0"/>
              </a:rPr>
              <a:t>.</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22818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pPr algn="l"/>
            <a:r>
              <a:rPr lang="en-US" b="1" dirty="0">
                <a:latin typeface="Calibri Light" panose="020F0302020204030204" pitchFamily="34" charset="0"/>
                <a:cs typeface="Calibri Light" panose="020F0302020204030204" pitchFamily="34" charset="0"/>
              </a:rPr>
              <a:t>Joshua 24:13</a:t>
            </a:r>
            <a:r>
              <a:rPr lang="en-US" dirty="0">
                <a:latin typeface="Calibri Light" panose="020F0302020204030204" pitchFamily="34" charset="0"/>
                <a:cs typeface="Calibri Light" panose="020F0302020204030204" pitchFamily="34" charset="0"/>
              </a:rPr>
              <a:t> And I have given you a land for which ye did not </a:t>
            </a:r>
            <a:r>
              <a:rPr lang="en-US" dirty="0" err="1">
                <a:latin typeface="Calibri Light" panose="020F0302020204030204" pitchFamily="34" charset="0"/>
                <a:cs typeface="Calibri Light" panose="020F0302020204030204" pitchFamily="34" charset="0"/>
              </a:rPr>
              <a:t>labour</a:t>
            </a:r>
            <a:r>
              <a:rPr lang="en-US" dirty="0">
                <a:latin typeface="Calibri Light" panose="020F0302020204030204" pitchFamily="34" charset="0"/>
                <a:cs typeface="Calibri Light" panose="020F0302020204030204" pitchFamily="34" charset="0"/>
              </a:rPr>
              <a:t>, and cities which ye built not, and ye dwell in them; of the vineyards and </a:t>
            </a:r>
            <a:r>
              <a:rPr lang="en-US" dirty="0" err="1">
                <a:latin typeface="Calibri Light" panose="020F0302020204030204" pitchFamily="34" charset="0"/>
                <a:cs typeface="Calibri Light" panose="020F0302020204030204" pitchFamily="34" charset="0"/>
              </a:rPr>
              <a:t>oliveyards</a:t>
            </a:r>
            <a:r>
              <a:rPr lang="en-US" dirty="0">
                <a:latin typeface="Calibri Light" panose="020F0302020204030204" pitchFamily="34" charset="0"/>
                <a:cs typeface="Calibri Light" panose="020F0302020204030204" pitchFamily="34" charset="0"/>
              </a:rPr>
              <a:t> which ye planted not do ye eat.</a:t>
            </a:r>
          </a:p>
          <a:p>
            <a:pPr algn="l"/>
            <a:endParaRPr lang="en-US" dirty="0">
              <a:latin typeface="Calibri Light" panose="020F0302020204030204" pitchFamily="34" charset="0"/>
              <a:cs typeface="Calibri Light" panose="020F0302020204030204" pitchFamily="34" charset="0"/>
            </a:endParaRPr>
          </a:p>
          <a:p>
            <a:pPr algn="l"/>
            <a:r>
              <a:rPr lang="en-US" b="1" dirty="0">
                <a:latin typeface="Calibri Light" panose="020F0302020204030204" pitchFamily="34" charset="0"/>
                <a:cs typeface="Calibri Light" panose="020F0302020204030204" pitchFamily="34" charset="0"/>
              </a:rPr>
              <a:t>Ephesians 2:8-9</a:t>
            </a:r>
            <a:r>
              <a:rPr lang="en-US" dirty="0">
                <a:latin typeface="Calibri Light" panose="020F0302020204030204" pitchFamily="34" charset="0"/>
                <a:cs typeface="Calibri Light" panose="020F0302020204030204" pitchFamily="34" charset="0"/>
              </a:rPr>
              <a:t> “For by grace are ye saved through faith; and that not of yourselves: it is the</a:t>
            </a:r>
            <a:r>
              <a:rPr lang="en-US" b="1" dirty="0">
                <a:latin typeface="Calibri Light" panose="020F0302020204030204" pitchFamily="34" charset="0"/>
                <a:cs typeface="Calibri Light" panose="020F0302020204030204" pitchFamily="34" charset="0"/>
              </a:rPr>
              <a:t> gift of God</a:t>
            </a:r>
            <a:r>
              <a:rPr lang="en-US" dirty="0">
                <a:latin typeface="Calibri Light" panose="020F0302020204030204" pitchFamily="34" charset="0"/>
                <a:cs typeface="Calibri Light" panose="020F0302020204030204" pitchFamily="34" charset="0"/>
              </a:rPr>
              <a:t>: 9 Not of works, lest any man should boast.”</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4686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230" y="361724"/>
            <a:ext cx="8205907" cy="3006319"/>
          </a:xfrm>
        </p:spPr>
        <p:txBody>
          <a:bodyPr>
            <a:normAutofit/>
          </a:bodyPr>
          <a:lstStyle/>
          <a:p>
            <a:r>
              <a:rPr lang="en-US" b="1" u="sng" dirty="0">
                <a:latin typeface="Calibri Light" panose="020F0302020204030204" pitchFamily="34" charset="0"/>
                <a:cs typeface="Calibri Light" panose="020F0302020204030204" pitchFamily="34" charset="0"/>
              </a:rPr>
              <a:t>Key Point #5</a:t>
            </a:r>
          </a:p>
          <a:p>
            <a:r>
              <a:rPr lang="en-US" dirty="0">
                <a:latin typeface="Calibri Light" panose="020F0302020204030204" pitchFamily="34" charset="0"/>
                <a:cs typeface="Calibri Light" panose="020F0302020204030204" pitchFamily="34" charset="0"/>
              </a:rPr>
              <a:t>A life that pleases God is a life where we consistently choose and PRIORITIZE Him.</a:t>
            </a:r>
          </a:p>
        </p:txBody>
      </p:sp>
      <p:sp>
        <p:nvSpPr>
          <p:cNvPr id="4" name="Title 3"/>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77553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230" y="361724"/>
            <a:ext cx="8205907" cy="3006319"/>
          </a:xfrm>
        </p:spPr>
        <p:txBody>
          <a:bodyPr>
            <a:normAutofit fontScale="92500" lnSpcReduction="10000"/>
          </a:bodyPr>
          <a:lstStyle/>
          <a:p>
            <a:r>
              <a:rPr lang="en-US" b="1" u="sng" dirty="0">
                <a:latin typeface="Calibri Light" panose="020F0302020204030204" pitchFamily="34" charset="0"/>
                <a:cs typeface="Calibri Light" panose="020F0302020204030204" pitchFamily="34" charset="0"/>
              </a:rPr>
              <a:t>Key Verse</a:t>
            </a:r>
          </a:p>
          <a:p>
            <a:r>
              <a:rPr lang="en-US" dirty="0">
                <a:latin typeface="Calibri Light" panose="020F0302020204030204" pitchFamily="34" charset="0"/>
                <a:cs typeface="Calibri Light" panose="020F0302020204030204" pitchFamily="34" charset="0"/>
              </a:rPr>
              <a:t>15 And if it seem evil unto you to serve the LORD, </a:t>
            </a:r>
            <a:r>
              <a:rPr lang="en-US" u="sng" dirty="0">
                <a:latin typeface="Calibri Light" panose="020F0302020204030204" pitchFamily="34" charset="0"/>
                <a:cs typeface="Calibri Light" panose="020F0302020204030204" pitchFamily="34" charset="0"/>
              </a:rPr>
              <a:t>choose you this day </a:t>
            </a:r>
            <a:r>
              <a:rPr lang="en-US" dirty="0">
                <a:latin typeface="Calibri Light" panose="020F0302020204030204" pitchFamily="34" charset="0"/>
                <a:cs typeface="Calibri Light" panose="020F0302020204030204" pitchFamily="34" charset="0"/>
              </a:rPr>
              <a:t>whom ye will serve; </a:t>
            </a:r>
            <a:r>
              <a:rPr lang="en-US" u="sng" dirty="0">
                <a:latin typeface="Calibri Light" panose="020F0302020204030204" pitchFamily="34" charset="0"/>
                <a:cs typeface="Calibri Light" panose="020F0302020204030204" pitchFamily="34" charset="0"/>
              </a:rPr>
              <a:t>whether the gods which your fathers</a:t>
            </a:r>
            <a:r>
              <a:rPr lang="en-US" dirty="0">
                <a:latin typeface="Calibri Light" panose="020F0302020204030204" pitchFamily="34" charset="0"/>
                <a:cs typeface="Calibri Light" panose="020F0302020204030204" pitchFamily="34" charset="0"/>
              </a:rPr>
              <a:t> served that were on the other side of the flood, </a:t>
            </a:r>
            <a:r>
              <a:rPr lang="en-US" u="sng" dirty="0">
                <a:latin typeface="Calibri Light" panose="020F0302020204030204" pitchFamily="34" charset="0"/>
                <a:cs typeface="Calibri Light" panose="020F0302020204030204" pitchFamily="34" charset="0"/>
              </a:rPr>
              <a:t>or the gods of the Amorites</a:t>
            </a:r>
            <a:r>
              <a:rPr lang="en-US" dirty="0">
                <a:latin typeface="Calibri Light" panose="020F0302020204030204" pitchFamily="34" charset="0"/>
                <a:cs typeface="Calibri Light" panose="020F0302020204030204" pitchFamily="34" charset="0"/>
              </a:rPr>
              <a:t>, in whose land ye dwell: but as for me and my house, we will serve </a:t>
            </a:r>
            <a:r>
              <a:rPr lang="en-US" u="sng" dirty="0">
                <a:latin typeface="Calibri Light" panose="020F0302020204030204" pitchFamily="34" charset="0"/>
                <a:cs typeface="Calibri Light" panose="020F0302020204030204" pitchFamily="34" charset="0"/>
              </a:rPr>
              <a:t>the LORD</a:t>
            </a:r>
            <a:r>
              <a:rPr lang="en-US" dirty="0">
                <a:latin typeface="Calibri Light" panose="020F0302020204030204" pitchFamily="34" charset="0"/>
                <a:cs typeface="Calibri Light" panose="020F0302020204030204" pitchFamily="34" charset="0"/>
              </a:rPr>
              <a:t>.</a:t>
            </a:r>
            <a:endParaRPr lang="en-US" u="sng"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normAutofit fontScale="90000"/>
          </a:bodyPr>
          <a:lstStyle/>
          <a:p>
            <a:r>
              <a:rPr lang="en-US" dirty="0"/>
              <a:t>JOSHUA 24:15</a:t>
            </a:r>
          </a:p>
        </p:txBody>
      </p:sp>
    </p:spTree>
    <p:extLst>
      <p:ext uri="{BB962C8B-B14F-4D97-AF65-F5344CB8AC3E}">
        <p14:creationId xmlns:p14="http://schemas.microsoft.com/office/powerpoint/2010/main" val="3023985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4398916"/>
            <a:ext cx="8222669" cy="744584"/>
          </a:xfrm>
        </p:spPr>
        <p:txBody>
          <a:bodyPr>
            <a:normAutofit fontScale="85000" lnSpcReduction="20000"/>
          </a:bodyPr>
          <a:lstStyle/>
          <a:p>
            <a:pPr algn="l"/>
            <a:r>
              <a:rPr lang="en-US" dirty="0">
                <a:latin typeface="Calibri Light" panose="020F0302020204030204" pitchFamily="34" charset="0"/>
                <a:cs typeface="Calibri Light" panose="020F0302020204030204" pitchFamily="34" charset="0"/>
              </a:rPr>
              <a:t>The gods which your fathers served</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pic>
        <p:nvPicPr>
          <p:cNvPr id="2058" name="Picture 10" descr="Related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3436397" cy="197249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golden c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2675"/>
            <a:ext cx="1996674" cy="234842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alcoho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83361" y="0"/>
            <a:ext cx="1960639" cy="130628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hous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36396" y="0"/>
            <a:ext cx="2505582" cy="170871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drug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77840" y="7942"/>
            <a:ext cx="1731125" cy="129834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nissan maxima 2015"/>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826034" y="1187457"/>
            <a:ext cx="3317966" cy="186635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money"/>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826035" y="3075487"/>
            <a:ext cx="3317966" cy="213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0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4398916"/>
            <a:ext cx="8222669" cy="744584"/>
          </a:xfrm>
        </p:spPr>
        <p:txBody>
          <a:bodyPr>
            <a:normAutofit fontScale="85000" lnSpcReduction="20000"/>
          </a:bodyPr>
          <a:lstStyle/>
          <a:p>
            <a:pPr algn="l"/>
            <a:r>
              <a:rPr lang="en-US" dirty="0">
                <a:latin typeface="Calibri Light" panose="020F0302020204030204" pitchFamily="34" charset="0"/>
                <a:cs typeface="Calibri Light" panose="020F0302020204030204" pitchFamily="34" charset="0"/>
              </a:rPr>
              <a:t>The gods of the Amorites</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pic>
        <p:nvPicPr>
          <p:cNvPr id="3074" name="Picture 2" descr="Image result for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nap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6204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2889067"/>
            <a:ext cx="2057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kansas city chief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78661" y="3040378"/>
            <a:ext cx="2415178" cy="135853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Image result for kansas city royal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Image result for kansas city royal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51767" y="4464230"/>
            <a:ext cx="1268965" cy="66620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amorite god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23181" y="152400"/>
            <a:ext cx="162242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Related imag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645677" y="2724149"/>
            <a:ext cx="1876954" cy="248139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2616" y="39730"/>
            <a:ext cx="17430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7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52651" y="1449979"/>
            <a:ext cx="3428601" cy="2034540"/>
          </a:xfrm>
        </p:spPr>
        <p:txBody>
          <a:bodyPr>
            <a:normAutofit/>
          </a:bodyPr>
          <a:lstStyle/>
          <a:p>
            <a:pPr algn="l"/>
            <a:r>
              <a:rPr lang="en-US" sz="6000" dirty="0">
                <a:latin typeface="Calibri" panose="020F0502020204030204" pitchFamily="34" charset="0"/>
                <a:cs typeface="Calibri" panose="020F0502020204030204" pitchFamily="34" charset="0"/>
              </a:rPr>
              <a:t>The LORD</a:t>
            </a:r>
          </a:p>
        </p:txBody>
      </p:sp>
    </p:spTree>
    <p:extLst>
      <p:ext uri="{BB962C8B-B14F-4D97-AF65-F5344CB8AC3E}">
        <p14:creationId xmlns:p14="http://schemas.microsoft.com/office/powerpoint/2010/main" val="1088717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85000" lnSpcReduction="20000"/>
          </a:bodyPr>
          <a:lstStyle/>
          <a:p>
            <a:pPr algn="l"/>
            <a:r>
              <a:rPr lang="en-US" dirty="0"/>
              <a:t>Chicken Nuggets, Pizza, Chipotle, Starbucks, Girls, Boys, Drugs, Alcohol, Soccer, Fame, Basketball, Football, Movies, Entertainment, Video Games, KC Chiefs, KC Royals, NBA, NFL, Shoes, Clothes, Success, Sleep, TV, School, Work, Friends, Sex, Ourselves, Relationships, Food, Hobbies, Knowledge, Recognition, Music, Friends, Career, Social Media</a:t>
            </a:r>
          </a:p>
          <a:p>
            <a:pPr algn="l"/>
            <a:r>
              <a:rPr lang="en-US" dirty="0"/>
              <a:t>The thing you love but isn’t on here and isn’t Jesus</a:t>
            </a:r>
          </a:p>
        </p:txBody>
      </p:sp>
      <p:sp>
        <p:nvSpPr>
          <p:cNvPr id="4" name="Title 3"/>
          <p:cNvSpPr>
            <a:spLocks noGrp="1"/>
          </p:cNvSpPr>
          <p:nvPr>
            <p:ph type="title"/>
          </p:nvPr>
        </p:nvSpPr>
        <p:spPr/>
        <p:txBody>
          <a:bodyPr>
            <a:normAutofit fontScale="90000"/>
          </a:bodyPr>
          <a:lstStyle/>
          <a:p>
            <a:r>
              <a:rPr lang="en-US" dirty="0"/>
              <a:t>WHAT WE ARE TEMPTED TO LOVE MORE THAN JESUS</a:t>
            </a:r>
          </a:p>
        </p:txBody>
      </p:sp>
    </p:spTree>
    <p:extLst>
      <p:ext uri="{BB962C8B-B14F-4D97-AF65-F5344CB8AC3E}">
        <p14:creationId xmlns:p14="http://schemas.microsoft.com/office/powerpoint/2010/main" val="4002212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70000" lnSpcReduction="20000"/>
          </a:bodyPr>
          <a:lstStyle/>
          <a:p>
            <a:r>
              <a:rPr lang="en-US" b="1" dirty="0"/>
              <a:t>Pleasure for a short season. </a:t>
            </a:r>
          </a:p>
          <a:p>
            <a:r>
              <a:rPr lang="en-US" b="1" dirty="0"/>
              <a:t>Emptiness. </a:t>
            </a:r>
          </a:p>
          <a:p>
            <a:r>
              <a:rPr lang="en-US" b="1" dirty="0"/>
              <a:t>Depression. </a:t>
            </a:r>
          </a:p>
          <a:p>
            <a:r>
              <a:rPr lang="en-US" b="1" dirty="0"/>
              <a:t>Loneliness. </a:t>
            </a:r>
          </a:p>
          <a:p>
            <a:r>
              <a:rPr lang="en-US" b="1" dirty="0"/>
              <a:t>Broken Relationships. </a:t>
            </a:r>
          </a:p>
          <a:p>
            <a:r>
              <a:rPr lang="en-US" b="1" dirty="0"/>
              <a:t>Without Purpose. </a:t>
            </a:r>
          </a:p>
          <a:p>
            <a:r>
              <a:rPr lang="en-US" b="1" dirty="0"/>
              <a:t>Without Satisfaction. </a:t>
            </a:r>
          </a:p>
          <a:p>
            <a:r>
              <a:rPr lang="en-US" b="1" dirty="0"/>
              <a:t>Without Peace. </a:t>
            </a:r>
          </a:p>
          <a:p>
            <a:r>
              <a:rPr lang="en-US" b="1" dirty="0"/>
              <a:t>Death.</a:t>
            </a:r>
            <a:endParaRPr lang="en-US" dirty="0"/>
          </a:p>
        </p:txBody>
      </p:sp>
      <p:sp>
        <p:nvSpPr>
          <p:cNvPr id="4" name="Title 3"/>
          <p:cNvSpPr>
            <a:spLocks noGrp="1"/>
          </p:cNvSpPr>
          <p:nvPr>
            <p:ph type="title"/>
          </p:nvPr>
        </p:nvSpPr>
        <p:spPr/>
        <p:txBody>
          <a:bodyPr>
            <a:normAutofit fontScale="90000"/>
          </a:bodyPr>
          <a:lstStyle/>
          <a:p>
            <a:r>
              <a:rPr lang="en-US" dirty="0"/>
              <a:t>THE RESULT</a:t>
            </a:r>
          </a:p>
        </p:txBody>
      </p:sp>
    </p:spTree>
    <p:extLst>
      <p:ext uri="{BB962C8B-B14F-4D97-AF65-F5344CB8AC3E}">
        <p14:creationId xmlns:p14="http://schemas.microsoft.com/office/powerpoint/2010/main" val="258034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61703" y="780505"/>
            <a:ext cx="7916092" cy="3997235"/>
          </a:xfrm>
        </p:spPr>
        <p:txBody>
          <a:bodyPr>
            <a:normAutofit/>
          </a:bodyPr>
          <a:lstStyle/>
          <a:p>
            <a:pPr algn="l"/>
            <a:r>
              <a:rPr lang="en-US" b="1" dirty="0">
                <a:solidFill>
                  <a:srgbClr val="C00000"/>
                </a:solidFill>
                <a:latin typeface="Calibri Light" panose="020F0302020204030204" pitchFamily="34" charset="0"/>
                <a:cs typeface="Calibri Light" panose="020F0302020204030204" pitchFamily="34" charset="0"/>
              </a:rPr>
              <a:t>Luke 16:13</a:t>
            </a:r>
            <a:r>
              <a:rPr lang="en-US" dirty="0">
                <a:solidFill>
                  <a:srgbClr val="C00000"/>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“No servant can serve two masters: for either he will hate the one, and love the other; or else he will hold to the one, and despise the other. Ye cannot serve God and mammon.”</a:t>
            </a:r>
            <a:r>
              <a:rPr lang="en-US" sz="6000" dirty="0"/>
              <a:t/>
            </a:r>
            <a:br>
              <a:rPr lang="en-US" sz="6000" dirty="0"/>
            </a:br>
            <a:endParaRPr lang="en-US"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63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1" y="361723"/>
            <a:ext cx="8222669" cy="3448425"/>
          </a:xfrm>
        </p:spPr>
        <p:txBody>
          <a:bodyPr>
            <a:normAutofit lnSpcReduction="10000"/>
          </a:bodyPr>
          <a:lstStyle/>
          <a:p>
            <a:endParaRPr lang="en-US" b="1" u="sng" dirty="0"/>
          </a:p>
          <a:p>
            <a:r>
              <a:rPr lang="en-US" b="1" u="sng" dirty="0"/>
              <a:t>Lock #1: Where Does salvation Come From?</a:t>
            </a:r>
          </a:p>
          <a:p>
            <a:endParaRPr lang="en-US" dirty="0"/>
          </a:p>
          <a:p>
            <a:r>
              <a:rPr lang="en-US" b="1" i="1" dirty="0"/>
              <a:t>Key Answer #1: Salvation can only come from God. No other god or person can give us true salvation.</a:t>
            </a:r>
            <a:r>
              <a:rPr lang="en-US" dirty="0"/>
              <a:t/>
            </a:r>
            <a:br>
              <a:rPr lang="en-US" dirty="0"/>
            </a:br>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755962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230" y="361724"/>
            <a:ext cx="8205907" cy="3006319"/>
          </a:xfrm>
        </p:spPr>
        <p:txBody>
          <a:bodyPr>
            <a:normAutofit/>
          </a:bodyPr>
          <a:lstStyle/>
          <a:p>
            <a:r>
              <a:rPr lang="en-US" b="1" u="sng" dirty="0">
                <a:latin typeface="Calibri Light" panose="020F0302020204030204" pitchFamily="34" charset="0"/>
                <a:cs typeface="Calibri Light" panose="020F0302020204030204" pitchFamily="34" charset="0"/>
              </a:rPr>
              <a:t>Key </a:t>
            </a:r>
            <a:r>
              <a:rPr lang="en-US" b="1" u="sng">
                <a:latin typeface="Calibri Light" panose="020F0302020204030204" pitchFamily="34" charset="0"/>
                <a:cs typeface="Calibri Light" panose="020F0302020204030204" pitchFamily="34" charset="0"/>
              </a:rPr>
              <a:t>Point </a:t>
            </a:r>
            <a:r>
              <a:rPr lang="en-US" b="1" u="sng" smtClean="0">
                <a:latin typeface="Calibri Light" panose="020F0302020204030204" pitchFamily="34" charset="0"/>
                <a:cs typeface="Calibri Light" panose="020F0302020204030204" pitchFamily="34" charset="0"/>
              </a:rPr>
              <a:t>#6</a:t>
            </a:r>
            <a:endParaRPr lang="en-US" b="1" u="sng"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We will prioritize the things that we love.</a:t>
            </a:r>
            <a:endParaRPr lang="en-US" u="sng"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217638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1" y="361723"/>
            <a:ext cx="8222669" cy="3448425"/>
          </a:xfrm>
        </p:spPr>
        <p:txBody>
          <a:bodyPr>
            <a:normAutofit fontScale="92500" lnSpcReduction="10000"/>
          </a:bodyPr>
          <a:lstStyle/>
          <a:p>
            <a:endParaRPr lang="en-US" b="1" u="sng" dirty="0"/>
          </a:p>
          <a:p>
            <a:r>
              <a:rPr lang="en-US" b="1" u="sng" dirty="0"/>
              <a:t>Lock #2: How does salvation apply to us this morning?</a:t>
            </a:r>
          </a:p>
          <a:p>
            <a:endParaRPr lang="en-US" dirty="0"/>
          </a:p>
          <a:p>
            <a:r>
              <a:rPr lang="en-US" b="1" i="1" dirty="0"/>
              <a:t>Key Answer #2: Our sin has earned us eternal separation from God. Our sin puts us in need of salvation.</a:t>
            </a:r>
            <a:r>
              <a:rPr lang="en-US" dirty="0"/>
              <a:t/>
            </a:r>
            <a:br>
              <a:rPr lang="en-US" dirty="0"/>
            </a:br>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70971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1" y="361723"/>
            <a:ext cx="8222669" cy="3448425"/>
          </a:xfrm>
        </p:spPr>
        <p:txBody>
          <a:bodyPr>
            <a:normAutofit lnSpcReduction="10000"/>
          </a:bodyPr>
          <a:lstStyle/>
          <a:p>
            <a:endParaRPr lang="en-US" b="1" u="sng" dirty="0"/>
          </a:p>
          <a:p>
            <a:r>
              <a:rPr lang="en-US" b="1" u="sng" dirty="0"/>
              <a:t>Lock #3: What does God think about this sin problem?</a:t>
            </a:r>
          </a:p>
          <a:p>
            <a:endParaRPr lang="en-US" dirty="0"/>
          </a:p>
          <a:p>
            <a:r>
              <a:rPr lang="en-US" b="1" i="1" dirty="0"/>
              <a:t>Key Answer #3: God wants everyone to be saved.</a:t>
            </a:r>
            <a:r>
              <a:rPr lang="en-US" dirty="0"/>
              <a:t/>
            </a:r>
            <a:br>
              <a:rPr lang="en-US" dirty="0"/>
            </a:br>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78678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1" y="361723"/>
            <a:ext cx="8222669" cy="3448425"/>
          </a:xfrm>
        </p:spPr>
        <p:txBody>
          <a:bodyPr>
            <a:normAutofit fontScale="92500" lnSpcReduction="10000"/>
          </a:bodyPr>
          <a:lstStyle/>
          <a:p>
            <a:endParaRPr lang="en-US" b="1" u="sng" dirty="0"/>
          </a:p>
          <a:p>
            <a:r>
              <a:rPr lang="en-US" b="1" u="sng" dirty="0"/>
              <a:t>Lock #4: How do we approach God for salvation?</a:t>
            </a:r>
          </a:p>
          <a:p>
            <a:endParaRPr lang="en-US" dirty="0"/>
          </a:p>
          <a:p>
            <a:r>
              <a:rPr lang="en-US" b="1" i="1" dirty="0"/>
              <a:t>Key Answer #4: Like any other gift, salvation is something that we can accept, but it isn’t on our terms; it is on God’s terms.</a:t>
            </a:r>
            <a:r>
              <a:rPr lang="en-US" dirty="0"/>
              <a:t/>
            </a:r>
            <a:br>
              <a:rPr lang="en-US" dirty="0"/>
            </a:br>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156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1" y="361723"/>
            <a:ext cx="8222669" cy="3448425"/>
          </a:xfrm>
        </p:spPr>
        <p:txBody>
          <a:bodyPr>
            <a:normAutofit/>
          </a:bodyPr>
          <a:lstStyle/>
          <a:p>
            <a:endParaRPr lang="en-US" b="1" u="sng" dirty="0"/>
          </a:p>
          <a:p>
            <a:r>
              <a:rPr lang="en-US" u="sng" dirty="0"/>
              <a:t>Lock #5: How do we accept salvation?</a:t>
            </a:r>
          </a:p>
          <a:p>
            <a:endParaRPr lang="en-US" dirty="0"/>
          </a:p>
          <a:p>
            <a:r>
              <a:rPr lang="en-US" b="1" i="1" dirty="0"/>
              <a:t>Key Answer #5: We receive salvation by grace through faith. Our belief is the path by which the Holy Spirit enters us.</a:t>
            </a:r>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20302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91" y="361723"/>
            <a:ext cx="8222669" cy="3448425"/>
          </a:xfrm>
        </p:spPr>
        <p:txBody>
          <a:bodyPr>
            <a:normAutofit fontScale="70000" lnSpcReduction="20000"/>
          </a:bodyPr>
          <a:lstStyle/>
          <a:p>
            <a:endParaRPr lang="en-US" b="1" u="sng" dirty="0"/>
          </a:p>
          <a:p>
            <a:r>
              <a:rPr lang="en-US" b="1" u="sng" dirty="0"/>
              <a:t>Lock #6: What do we do with our salvation?</a:t>
            </a:r>
          </a:p>
          <a:p>
            <a:endParaRPr lang="en-US" dirty="0"/>
          </a:p>
          <a:p>
            <a:r>
              <a:rPr lang="en-US" i="1" dirty="0"/>
              <a:t>Key Answer #6: We celebrate and </a:t>
            </a:r>
            <a:r>
              <a:rPr lang="en-US" i="1" u="sng" dirty="0"/>
              <a:t>confess our salvation</a:t>
            </a:r>
            <a:r>
              <a:rPr lang="en-US" i="1" dirty="0"/>
              <a:t> before men, women, and children in our lives.</a:t>
            </a:r>
          </a:p>
          <a:p>
            <a:endParaRPr lang="en-US" dirty="0"/>
          </a:p>
          <a:p>
            <a:r>
              <a:rPr lang="en-US" b="1" u="sng" dirty="0"/>
              <a:t>Lock #7: How does my life approach change?</a:t>
            </a:r>
          </a:p>
          <a:p>
            <a:endParaRPr lang="en-US" dirty="0"/>
          </a:p>
          <a:p>
            <a:r>
              <a:rPr lang="en-US" i="1" dirty="0"/>
              <a:t>Key Answer #7: I can </a:t>
            </a:r>
            <a:r>
              <a:rPr lang="en-US" i="1" u="sng" dirty="0"/>
              <a:t>approach every part of life</a:t>
            </a:r>
            <a:r>
              <a:rPr lang="en-US" i="1" dirty="0"/>
              <a:t> boldly, proclaiming who God is because of what he has done for me.</a:t>
            </a:r>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05580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pPr marL="457200" indent="-457200">
              <a:buFont typeface="Wingdings" panose="05000000000000000000" pitchFamily="2" charset="2"/>
              <a:buChar char="v"/>
            </a:pPr>
            <a:endParaRPr lang="en-US" dirty="0"/>
          </a:p>
          <a:p>
            <a:pPr marL="457200" indent="-457200">
              <a:buFont typeface="Wingdings" panose="05000000000000000000" pitchFamily="2" charset="2"/>
              <a:buChar char="v"/>
            </a:pPr>
            <a:r>
              <a:rPr lang="en-US" dirty="0">
                <a:latin typeface="Calibri Light" panose="020F0302020204030204" pitchFamily="34" charset="0"/>
                <a:cs typeface="Calibri Light" panose="020F0302020204030204" pitchFamily="34" charset="0"/>
              </a:rPr>
              <a:t>If sharing the Gospel and making disciples is the most important thing we have to do as Christians, how do we go through seasons where we rarely think about it?</a:t>
            </a:r>
          </a:p>
        </p:txBody>
      </p:sp>
      <p:sp>
        <p:nvSpPr>
          <p:cNvPr id="4" name="Title 3"/>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140548390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1836</TotalTime>
  <Words>1570</Words>
  <Application>Microsoft Office PowerPoint</Application>
  <PresentationFormat>On-screen Show (16:9)</PresentationFormat>
  <Paragraphs>111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vt:lpstr>
      <vt:lpstr>What Do You Love More Than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Love More Than Jesus?</vt:lpstr>
      <vt:lpstr>WHO WE ARE AT SALVATION</vt:lpstr>
      <vt:lpstr>THE STRUGGLE OF THE FLESH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JOSHUA 24:15</vt:lpstr>
      <vt:lpstr>PowerPoint Presentation</vt:lpstr>
      <vt:lpstr>PowerPoint Presentation</vt:lpstr>
      <vt:lpstr>PowerPoint Presentation</vt:lpstr>
      <vt:lpstr>WHAT WE ARE TEMPTED TO LOVE MORE THAN JESUS</vt:lpstr>
      <vt:lpstr>THE RESULT</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Joshua O'Hora</cp:lastModifiedBy>
  <cp:revision>63</cp:revision>
  <dcterms:created xsi:type="dcterms:W3CDTF">2014-03-26T14:03:34Z</dcterms:created>
  <dcterms:modified xsi:type="dcterms:W3CDTF">2017-04-10T01:30:26Z</dcterms:modified>
</cp:coreProperties>
</file>