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3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92100" y="2438401"/>
            <a:ext cx="12420600" cy="127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cademy Engraved LET"/>
              </a:defRPr>
            </a:pPr>
          </a:p>
        </p:txBody>
      </p:sp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6366788" y="9245600"/>
            <a:ext cx="283923" cy="381000"/>
          </a:xfrm>
          <a:prstGeom prst="rect">
            <a:avLst/>
          </a:prstGeom>
        </p:spPr>
        <p:txBody>
          <a:bodyPr wrap="squar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Shape 29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COLOSENSES </a:t>
            </a:r>
          </a:p>
        </p:txBody>
      </p:sp>
      <p:sp>
        <p:nvSpPr>
          <p:cNvPr id="144" name="Shape 14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/>
            <a:r>
              <a:t>“La Fé de los Colosenses”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850900" y="301699"/>
            <a:ext cx="11303000" cy="2343002"/>
          </a:xfrm>
          <a:prstGeom prst="rect">
            <a:avLst/>
          </a:prstGeom>
        </p:spPr>
        <p:txBody>
          <a:bodyPr/>
          <a:lstStyle/>
          <a:p>
            <a:pPr algn="l" defTabSz="402336">
              <a:lnSpc>
                <a:spcPct val="100000"/>
              </a:lnSpc>
              <a:defRPr b="1" cap="none" sz="1900">
                <a:latin typeface="Arial"/>
                <a:ea typeface="Arial"/>
                <a:cs typeface="Arial"/>
                <a:sym typeface="Arial"/>
              </a:defRPr>
            </a:pPr>
            <a:r>
              <a:t>4 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habiendo oído de vuestra fe en Cristo Jesús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, y del amor que tenéis a todos los santos,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02336">
              <a:lnSpc>
                <a:spcPct val="100000"/>
              </a:lnSpc>
              <a:defRPr b="1" cap="none" sz="1900">
                <a:latin typeface="Arial"/>
                <a:ea typeface="Arial"/>
                <a:cs typeface="Arial"/>
                <a:sym typeface="Arial"/>
              </a:defRPr>
            </a:pPr>
            <a:r>
              <a:t>5 </a:t>
            </a:r>
            <a:r>
              <a:rPr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causa de la esperanza que os está guardada en los cielos</a:t>
            </a:r>
            <a:r>
              <a:rPr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la cual ya habéis oído por la palabra verdadera del evangelio,</a:t>
            </a:r>
            <a:endParaRPr>
              <a:solidFill>
                <a:srgbClr val="0433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02336">
              <a:lnSpc>
                <a:spcPct val="100000"/>
              </a:lnSpc>
              <a:defRPr b="1" cap="none" sz="1900">
                <a:latin typeface="Arial"/>
                <a:ea typeface="Arial"/>
                <a:cs typeface="Arial"/>
                <a:sym typeface="Arial"/>
              </a:defRPr>
            </a:pPr>
            <a:r>
              <a:t>6 </a:t>
            </a:r>
            <a:r>
              <a:rPr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ha llegado hasta vosotros, así como a todo el mundo, y lleva fruto y crece también en vosotros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, desde el día que oísteis y conocisteis la gracia de Dios en verdad,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u="sng">
                <a:solidFill>
                  <a:srgbClr val="000000"/>
                </a:solidFill>
              </a:defRPr>
            </a:pPr>
            <a:r>
              <a:t>EL EVANGELIO QUE CREEMOS: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24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ROMANOS 10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24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8 </a:t>
            </a:r>
            <a:r>
              <a:t>Mas ¿qué dice? Cerca de ti está la palabra, en tu boca y en tu corazón. Esta es la palabra de fe que predicamos: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9 </a:t>
            </a:r>
            <a:r>
              <a:t>que si confesares con tu boca que Jesús es el Señor, y creyeres en tu corazón que Dios le levantó de los muertos, serás salvo.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10 </a:t>
            </a:r>
            <a:r>
              <a:t>Porque con el corazón se cree para justicia, pero con la boca se confiesa para salvación.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11 </a:t>
            </a:r>
            <a:r>
              <a:t>Pues la Escritura dice: Todo aquel que en él creyere, no será avergonzado.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12 </a:t>
            </a:r>
            <a:r>
              <a:t>Porque no hay diferencia entre judío y griego, pues el mismo que es Señor de todos, es rico para con todos los que le invocan;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13 </a:t>
            </a:r>
            <a:r>
              <a:t>porque todo aquel que invocare el nombre del Señor, será salvo.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850900" y="390539"/>
            <a:ext cx="11303000" cy="2012624"/>
          </a:xfrm>
          <a:prstGeom prst="rect">
            <a:avLst/>
          </a:prstGeom>
        </p:spPr>
        <p:txBody>
          <a:bodyPr/>
          <a:lstStyle/>
          <a:p>
            <a:pPr algn="l" defTabSz="402336">
              <a:lnSpc>
                <a:spcPct val="100000"/>
              </a:lnSpc>
              <a:defRPr b="1" cap="none" sz="2700" u="sng">
                <a:latin typeface="Arial"/>
                <a:ea typeface="Arial"/>
                <a:cs typeface="Arial"/>
                <a:sym typeface="Arial"/>
              </a:defRPr>
            </a:pPr>
            <a:r>
              <a:t>COLOSENSES 1</a:t>
            </a:r>
          </a:p>
          <a:p>
            <a:pPr algn="l" defTabSz="402336">
              <a:lnSpc>
                <a:spcPct val="100000"/>
              </a:lnSpc>
              <a:defRPr b="1" cap="none" sz="2700">
                <a:latin typeface="Arial"/>
                <a:ea typeface="Arial"/>
                <a:cs typeface="Arial"/>
                <a:sym typeface="Arial"/>
              </a:defRPr>
            </a:pPr>
            <a:r>
              <a:t>7 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 lo habéis aprendido de Epafras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, nuestro consiervo amado, 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es un fiel ministro de Cristo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para vosotros,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02336">
              <a:lnSpc>
                <a:spcPct val="100000"/>
              </a:lnSpc>
              <a:defRPr b="1" cap="none" sz="2700">
                <a:latin typeface="Arial"/>
                <a:ea typeface="Arial"/>
                <a:cs typeface="Arial"/>
                <a:sym typeface="Arial"/>
              </a:defRPr>
            </a:pPr>
            <a:r>
              <a:t>8 </a:t>
            </a:r>
            <a:r>
              <a:rPr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quien también nos ha declarado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vuestro amor en el Espíritu.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u="sng"/>
            </a:pPr>
            <a:r>
              <a:t>PUNTO 4: Cual es tu Timoteo / Discípulo</a:t>
            </a:r>
          </a:p>
          <a:p>
            <a:pPr marL="762000" indent="-762000">
              <a:buSzPct val="100000"/>
              <a:buAutoNum type="arabicPeriod" startAt="1"/>
            </a:pPr>
            <a:r>
              <a:t> </a:t>
            </a:r>
            <a:r>
              <a:rPr>
                <a:solidFill>
                  <a:srgbClr val="FF2600"/>
                </a:solidFill>
              </a:rPr>
              <a:t>Aprendido</a:t>
            </a:r>
            <a:r>
              <a:t> : Se ocupa un maestro y un alumno.</a:t>
            </a:r>
          </a:p>
          <a:p>
            <a:pPr marL="762000" indent="-762000">
              <a:buSzPct val="100000"/>
              <a:buAutoNum type="arabicPeriod" startAt="1"/>
            </a:pPr>
            <a:r>
              <a:rPr>
                <a:solidFill>
                  <a:srgbClr val="0433FF"/>
                </a:solidFill>
              </a:rPr>
              <a:t>Fiel</a:t>
            </a:r>
            <a:r>
              <a:t> : Es el acto de la fidelidad sin excepción.</a:t>
            </a:r>
          </a:p>
          <a:p>
            <a:pPr marL="762000" indent="-762000">
              <a:buSzPct val="100000"/>
              <a:buAutoNum type="arabicPeriod" startAt="1"/>
            </a:pPr>
            <a:r>
              <a:rPr>
                <a:solidFill>
                  <a:srgbClr val="009051"/>
                </a:solidFill>
              </a:rPr>
              <a:t>Declarado</a:t>
            </a:r>
            <a:r>
              <a:t> : Se necesita de un Testigo / Apóstol.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MIDTOWN PARA CRISTO</a:t>
            </a:r>
          </a:p>
        </p:txBody>
      </p:sp>
      <p:sp>
        <p:nvSpPr>
          <p:cNvPr id="178" name="Shape 17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251206">
              <a:spcBef>
                <a:spcPts val="1400"/>
              </a:spcBef>
              <a:buSzTx/>
              <a:buNone/>
              <a:defRPr b="1" sz="1720">
                <a:solidFill>
                  <a:srgbClr val="000000"/>
                </a:solidFill>
              </a:defRPr>
            </a:pP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HEBREOS 12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12 </a:t>
            </a:r>
            <a:r>
              <a:t>Por lo cual, levantad las manos caídas y las rodillas paralizadas;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13 </a:t>
            </a:r>
            <a:r>
              <a:t>y haced sendas derechas para vuestros pies, para que lo cojo no se salga del camino, sino que sea sanado.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14 </a:t>
            </a:r>
            <a:r>
              <a:t>Seguid la paz con todos, y la santidad, sin la cual nadie verá al Señor.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15 </a:t>
            </a:r>
            <a:r>
              <a:t>Mirad bien, no sea que alguno deje de alcanzar la gracia de Dios; que brotando alguna raíz de amargura, os estorbe, y por ella muchos sean contaminados;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16 </a:t>
            </a:r>
            <a:r>
              <a:t>no sea que haya algún fornicario, o profano, como Esaú, que por una sola comida vendió su primogenitura.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b="1" sz="172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17 </a:t>
            </a:r>
            <a:r>
              <a:t>Porque ya sabéis que aun después, deseando heredar la bendición, fue desechado, y no hubo oportunidad para el arrepentimiento, aunque la procuró con lágrimas.</a:t>
            </a:r>
          </a:p>
          <a:p>
            <a:pPr marL="0" indent="0" defTabSz="196596">
              <a:lnSpc>
                <a:spcPct val="100000"/>
              </a:lnSpc>
              <a:spcBef>
                <a:spcPts val="0"/>
              </a:spcBef>
              <a:buSzTx/>
              <a:buNone/>
              <a:defRPr sz="68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3062" y="1492250"/>
            <a:ext cx="5181601" cy="6781800"/>
          </a:xfrm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xfrm>
            <a:off x="1054100" y="1536700"/>
            <a:ext cx="5397500" cy="1134517"/>
          </a:xfrm>
          <a:prstGeom prst="rect">
            <a:avLst/>
          </a:prstGeom>
        </p:spPr>
        <p:txBody>
          <a:bodyPr/>
          <a:lstStyle>
            <a:lvl1pPr defTabSz="496570">
              <a:defRPr sz="4760"/>
            </a:lvl1pPr>
          </a:lstStyle>
          <a:p>
            <a:pPr/>
            <a:r>
              <a:t>Colosenses 1:1-8</a:t>
            </a:r>
          </a:p>
        </p:txBody>
      </p:sp>
      <p:sp>
        <p:nvSpPr>
          <p:cNvPr id="148" name="Shape 148"/>
          <p:cNvSpPr/>
          <p:nvPr>
            <p:ph type="body" sz="half" idx="1"/>
          </p:nvPr>
        </p:nvSpPr>
        <p:spPr>
          <a:xfrm>
            <a:off x="1270000" y="2770931"/>
            <a:ext cx="5181600" cy="6216552"/>
          </a:xfrm>
          <a:prstGeom prst="rect">
            <a:avLst/>
          </a:prstGeom>
        </p:spPr>
        <p:txBody>
          <a:bodyPr/>
          <a:lstStyle/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Pablo, apóstol de Jesucristo por la voluntad de Dios, y el hermano Timoteo,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los santos y fieles hermanos en Cristo que están en Colosas: Gracia y paz sean a vosotros, de Dios nuestro Padre y del Señor Jesucristo.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Siempre orando por vosotros, damos gracias a Dios, Padre de nuestro Señor Jesucristo,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habiendo oído de vuestra fe en Cristo Jesús, y del amor que tenéis a todos los santos,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causa de la esperanza que os está guardada en los cielos, de la cual ya habéis oído por la palabra verdadera del evangelio,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que ha llegado hasta vosotros, así como a todo el mundo, y lleva fruto y crece también en vosotros, desde el día que oísteis y conocisteis la gracia de Dios en verdad,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como lo habéis aprendido de Epafras, nuestro consiervo amado, que es un fiel ministro de Cristo para vosotros,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62102">
              <a:lnSpc>
                <a:spcPct val="100000"/>
              </a:lnSpc>
              <a:spcBef>
                <a:spcPts val="0"/>
              </a:spcBef>
              <a:defRPr b="1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quien también nos ha declarado vuestro amor en el Espíritu.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850900" y="838200"/>
            <a:ext cx="11303000" cy="1542365"/>
          </a:xfrm>
          <a:prstGeom prst="rect">
            <a:avLst/>
          </a:prstGeom>
        </p:spPr>
        <p:txBody>
          <a:bodyPr/>
          <a:lstStyle/>
          <a:p>
            <a:pPr algn="l" defTabSz="382219">
              <a:lnSpc>
                <a:spcPct val="100000"/>
              </a:lnSpc>
              <a:defRPr b="1" cap="none" sz="1804" u="sng">
                <a:latin typeface="Arial"/>
                <a:ea typeface="Arial"/>
                <a:cs typeface="Arial"/>
                <a:sym typeface="Arial"/>
              </a:defRPr>
            </a:pPr>
            <a:r>
              <a:t>COLOSENSES1</a:t>
            </a:r>
          </a:p>
          <a:p>
            <a:pPr algn="l" defTabSz="382219">
              <a:lnSpc>
                <a:spcPct val="100000"/>
              </a:lnSpc>
              <a:defRPr b="1" cap="none" sz="1804">
                <a:latin typeface="Arial"/>
                <a:ea typeface="Arial"/>
                <a:cs typeface="Arial"/>
                <a:sym typeface="Arial"/>
              </a:defRPr>
            </a:pPr>
            <a:r>
              <a:t>1 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Pablo, apóstol de Jesucristo por la voluntad de Dios, y el hermano Timoteo,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82219">
              <a:lnSpc>
                <a:spcPct val="100000"/>
              </a:lnSpc>
              <a:defRPr b="1" cap="none" sz="1804">
                <a:latin typeface="Arial"/>
                <a:ea typeface="Arial"/>
                <a:cs typeface="Arial"/>
                <a:sym typeface="Arial"/>
              </a:defRPr>
            </a:pPr>
            <a:r>
              <a:t>2 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los santos y fieles hermanos en Cristo que están en Colosas: Gracia y paz sean a vosotros, de Dios nuestro Padre y del Señor Jesucristo.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4340" indent="-434340" defTabSz="332993">
              <a:spcBef>
                <a:spcPts val="3100"/>
              </a:spcBef>
              <a:buSzPct val="100000"/>
              <a:buAutoNum type="alphaUcPeriod" startAt="1"/>
              <a:defRPr sz="2280">
                <a:solidFill>
                  <a:srgbClr val="000000"/>
                </a:solidFill>
              </a:defRPr>
            </a:pPr>
            <a:r>
              <a:rPr b="1"/>
              <a:t>“Pablo, apóstol de Jesucristo por la voluntad de Dios”</a:t>
            </a:r>
            <a:r>
              <a:t> … osea que debemos de entender que el llamado de Pablo, fue algo muy especial que no dependía de hombres ni de gobiernos, sino de Dios mismo; pues en  nuestros días son “apóstoles” los que puedan dar un mensaje de la escritura, y se deja por fuera el llamado de Dios.(</a:t>
            </a:r>
            <a:r>
              <a:rPr b="1" u="sng"/>
              <a:t> </a:t>
            </a:r>
            <a:r>
              <a:rPr b="1" u="sng">
                <a:solidFill>
                  <a:srgbClr val="0433FF"/>
                </a:solidFill>
              </a:rPr>
              <a:t>Gálatas 1:1</a:t>
            </a:r>
            <a:r>
              <a:rPr b="1" u="sng"/>
              <a:t> </a:t>
            </a:r>
            <a:r>
              <a:t>)</a:t>
            </a:r>
          </a:p>
          <a:p>
            <a:pPr marL="434340" indent="-434340" defTabSz="332993">
              <a:spcBef>
                <a:spcPts val="3100"/>
              </a:spcBef>
              <a:buSzPct val="100000"/>
              <a:buAutoNum type="alphaUcPeriod" startAt="1"/>
              <a:defRPr sz="2280">
                <a:solidFill>
                  <a:srgbClr val="000000"/>
                </a:solidFill>
              </a:defRPr>
            </a:pPr>
            <a:r>
              <a:t>Un apóstol es simplemente un escogido, apartado o separado para el ministerio de Dios y en nuestros días esto se representa por medio de la ordenación de algunos al ministerio </a:t>
            </a:r>
            <a:r>
              <a:rPr b="1"/>
              <a:t>por medio de la Iglesia</a:t>
            </a:r>
            <a:r>
              <a:t>, y es por eso que tenemos </a:t>
            </a:r>
            <a:r>
              <a:rPr b="1"/>
              <a:t>cartas Pastorales</a:t>
            </a:r>
            <a:r>
              <a:t> en la Biblia para darnos la </a:t>
            </a:r>
            <a:r>
              <a:rPr b="1"/>
              <a:t>estructura</a:t>
            </a:r>
            <a:r>
              <a:t> de como se ordena ( Pastor ) predicación, exhortación, consejería, liderazgo etc,.. y no tiene nada que ver con “predicar profecía divina” como muchos dicen… es simplemente el comunicar la escritura.(</a:t>
            </a:r>
            <a:r>
              <a:rPr b="1" u="sng"/>
              <a:t> </a:t>
            </a:r>
            <a:r>
              <a:rPr b="1" u="sng">
                <a:solidFill>
                  <a:srgbClr val="0433FF"/>
                </a:solidFill>
              </a:rPr>
              <a:t>MATEO 10:1-10</a:t>
            </a:r>
            <a:r>
              <a:t> )</a:t>
            </a:r>
          </a:p>
          <a:p>
            <a:pPr marL="434340" indent="-434340" defTabSz="332993">
              <a:spcBef>
                <a:spcPts val="3100"/>
              </a:spcBef>
              <a:buSzPct val="100000"/>
              <a:buAutoNum type="alphaUcPeriod" startAt="1"/>
              <a:defRPr sz="2280">
                <a:solidFill>
                  <a:srgbClr val="000000"/>
                </a:solidFill>
              </a:defRPr>
            </a:pPr>
            <a:r>
              <a:rPr b="1"/>
              <a:t>En nuestros días</a:t>
            </a:r>
            <a:r>
              <a:t> muchos quieren brincarse la estructura y solo por que se saben unos dos versículos y creen que pueden enseñar a otros,.. ya se nombran Pastores y Apóstoles para lograr sus propias metas y hasta beneficiarse del ministerio. </a:t>
            </a:r>
            <a:r>
              <a:rPr b="1"/>
              <a:t>( TESTIMONIO )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5250"/>
            </a:lvl1pPr>
          </a:lstStyle>
          <a:p>
            <a:pPr/>
            <a:r>
              <a:t>LA DEFINICION DE UN APOSTOL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El término </a:t>
            </a:r>
            <a:r>
              <a:rPr i="1"/>
              <a:t>apóstol</a:t>
            </a:r>
            <a:r>
              <a:t> proviene del griego “Απόστολος”  que significa </a:t>
            </a:r>
            <a:r>
              <a:rPr b="1"/>
              <a:t>enviado</a:t>
            </a:r>
            <a:r>
              <a:t>. Un apóstol es un </a:t>
            </a:r>
            <a:r>
              <a:rPr b="1"/>
              <a:t>propagador</a:t>
            </a:r>
            <a:r>
              <a:t> o un </a:t>
            </a:r>
            <a:r>
              <a:rPr b="1"/>
              <a:t>predicador</a:t>
            </a:r>
            <a:r>
              <a:t> de la doctrina bíblica, de la fe cristiana y del Poder y del Amor de Dios, es un </a:t>
            </a:r>
            <a:r>
              <a:rPr b="1"/>
              <a:t>evangelizador</a:t>
            </a:r>
            <a:r>
              <a:t> que tiene la misión de predicar de Jesucristo y de Su obra Redentora, Su vida, Su muerte y Su resurrección.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850900" y="838200"/>
            <a:ext cx="11303000" cy="1513328"/>
          </a:xfrm>
          <a:prstGeom prst="rect">
            <a:avLst/>
          </a:prstGeom>
        </p:spPr>
        <p:txBody>
          <a:bodyPr/>
          <a:lstStyle/>
          <a:p>
            <a:pPr algn="l" defTabSz="325892">
              <a:lnSpc>
                <a:spcPct val="100000"/>
              </a:lnSpc>
              <a:defRPr b="1" cap="none" sz="1539" u="sng">
                <a:latin typeface="Arial"/>
                <a:ea typeface="Arial"/>
                <a:cs typeface="Arial"/>
                <a:sym typeface="Arial"/>
              </a:defRPr>
            </a:pPr>
            <a:r>
              <a:t>COLOSENSES1 ( PUNTO 1: EL SALUDO DE PABLO )</a:t>
            </a:r>
          </a:p>
          <a:p>
            <a:pPr algn="l" defTabSz="325892">
              <a:lnSpc>
                <a:spcPct val="100000"/>
              </a:lnSpc>
              <a:defRPr b="1" cap="none" sz="1539">
                <a:latin typeface="Arial"/>
                <a:ea typeface="Arial"/>
                <a:cs typeface="Arial"/>
                <a:sym typeface="Arial"/>
              </a:defRPr>
            </a:pPr>
            <a:r>
              <a:t>1 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Pablo, apóstol de Jesucristo por la voluntad de Dios, </a:t>
            </a:r>
            <a:r>
              <a:rPr sz="2430" u="sng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el hermano Timoteo</a:t>
            </a:r>
            <a:r>
              <a:rPr sz="2430" u="sng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325892">
              <a:lnSpc>
                <a:spcPct val="100000"/>
              </a:lnSpc>
              <a:defRPr b="1" cap="none" sz="1539">
                <a:latin typeface="Arial"/>
                <a:ea typeface="Arial"/>
                <a:cs typeface="Arial"/>
                <a:sym typeface="Arial"/>
              </a:defRPr>
            </a:pPr>
            <a:r>
              <a:t>2 </a:t>
            </a:r>
            <a:r>
              <a:rPr sz="2187" u="sng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los santos y fieles hermanos en Cristo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que están en Colosas: Gracia y paz sean a vosotros, de Dios nuestro Padre y del Señor Jesucristo.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100" indent="-419100" defTabSz="321310">
              <a:spcBef>
                <a:spcPts val="3000"/>
              </a:spcBef>
              <a:buSzPct val="100000"/>
              <a:buAutoNum type="arabicPeriod" startAt="1"/>
              <a:defRPr sz="2200">
                <a:solidFill>
                  <a:srgbClr val="000000"/>
                </a:solidFill>
              </a:defRPr>
            </a:pPr>
            <a:r>
              <a:t>Cuando la palabra de Dios usa “</a:t>
            </a:r>
            <a:r>
              <a:rPr b="1" sz="1650" u="sng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el hermano Timoteo,…</a:t>
            </a:r>
            <a:r>
              <a:rPr sz="1650" u="sng"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t> esto nos da una realidad de la cual ya no existe en estos días,.. Cuantas personas podemos nosotros llamar “hermanos”.</a:t>
            </a:r>
          </a:p>
          <a:p>
            <a:pPr marL="419100" indent="-419100" defTabSz="321310">
              <a:spcBef>
                <a:spcPts val="3000"/>
              </a:spcBef>
              <a:buSzPct val="100000"/>
              <a:buAutoNum type="arabicPeriod" startAt="1"/>
              <a:defRPr sz="2200">
                <a:solidFill>
                  <a:srgbClr val="000000"/>
                </a:solidFill>
              </a:defRPr>
            </a:pPr>
            <a:r>
              <a:t>Primero vemos el llamado de el Apóstol Pablo, pero luego el pasaje nos presenta al Apóstol, acompañado de un hermano… Y si estudiamos la vida de Pablo, vemos como Timoteo era un verdadero hermano para el (y no una carga) </a:t>
            </a:r>
            <a:r>
              <a:rPr b="1"/>
              <a:t>Cada cual ocupa un Timoteo.</a:t>
            </a:r>
          </a:p>
          <a:p>
            <a:pPr marL="419100" indent="-419100" defTabSz="321310">
              <a:spcBef>
                <a:spcPts val="3000"/>
              </a:spcBef>
              <a:buSzPct val="100000"/>
              <a:buAutoNum type="arabicPeriod" startAt="1"/>
              <a:defRPr sz="2200">
                <a:solidFill>
                  <a:srgbClr val="000000"/>
                </a:solidFill>
              </a:defRPr>
            </a:pPr>
            <a:r>
              <a:t>APLICACIÓN: Un líder necesita de ( un + unos ) hermanos para poder ministrar a las personas (</a:t>
            </a:r>
            <a:r>
              <a:rPr b="1">
                <a:solidFill>
                  <a:srgbClr val="FF2F92"/>
                </a:solidFill>
              </a:rPr>
              <a:t> santos y fieles</a:t>
            </a:r>
            <a:r>
              <a:t> ),… pero para que yo pueda llamar a ( uno+unos ) HERMANO,.. se necesita de la unidad en lo que se hace,.. osea que no hay que andar jalando a los “hermanos”… Hay una seguridad de esta o estas personas ( Hermanos ).</a:t>
            </a:r>
          </a:p>
          <a:p>
            <a:pPr marL="419100" indent="-419100" defTabSz="321310">
              <a:spcBef>
                <a:spcPts val="3000"/>
              </a:spcBef>
              <a:buSzPct val="100000"/>
              <a:buAutoNum type="arabicPeriod" startAt="1"/>
              <a:defRPr sz="2200">
                <a:solidFill>
                  <a:srgbClr val="000000"/>
                </a:solidFill>
              </a:defRPr>
            </a:pPr>
            <a:r>
              <a:rPr b="1"/>
              <a:t>La obra no avanza por que hay escasez de HERMANOS EN LA FE</a:t>
            </a:r>
            <a:r>
              <a:t>.</a:t>
            </a:r>
          </a:p>
          <a:p>
            <a:pPr marL="419100" indent="-419100" defTabSz="321310">
              <a:spcBef>
                <a:spcPts val="3000"/>
              </a:spcBef>
              <a:buSzPct val="100000"/>
              <a:buAutoNum type="arabicPeriod" startAt="1"/>
              <a:defRPr sz="2200">
                <a:solidFill>
                  <a:srgbClr val="000000"/>
                </a:solidFill>
              </a:defRPr>
            </a:pPr>
            <a:r>
              <a:t>Y el versículo 2 nos da la audiencia a la cual Pablo estaba escribiendo ( pues el no estaba con ellos en aquel momento, pues estaba en la cárcel escribiendo esta carta 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300"/>
            </a:lvl1pPr>
          </a:lstStyle>
          <a:p>
            <a:pPr/>
            <a:r>
              <a:t>LA REALIDAD DE MUCHOS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TIMOTEO 4</a:t>
            </a: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Procura venir pronto a verme,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porque </a:t>
            </a:r>
            <a:r>
              <a:rPr sz="34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me ha desamparado, amando este mundo, y se ha ido a Tesalónica. Crescente fue a Galacia, y Tito a Dalmacia.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Sólo Lucas está conmigo. Toma a Marcos y tráele contigo, porque me es útil para el ministerio.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Tíquico lo envié a Efeso.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13 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Trae, cuando vengas, el capote que dejé en Troas en casa de Carpo, y los libros, mayormente los pergaminos.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14 </a:t>
            </a:r>
            <a:r>
              <a:rPr sz="34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Alejandro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el calderero me ha causado muchos males; el Señor le pague conforme a sus hechos.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15 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Guárdate tú también de él, pues en gran manera se ha opuesto a nuestras palabras.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16 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En mi primera defensa ninguno estuvo a mi lado, sino que todos me desampararon; no les sea tomado en cuenta.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Pero el Señor estuvo a mi lado, y me dio fuerzas, para que por mí fuese cumplida la predicación, y que todos los gentiles oyesen. Así fui librado de la boca del león.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defTabSz="393191">
              <a:lnSpc>
                <a:spcPct val="100000"/>
              </a:lnSpc>
              <a:spcBef>
                <a:spcPts val="0"/>
              </a:spcBef>
              <a:buSzTx/>
              <a:buNone/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18 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Y el Señor me librará de toda obra mala, y me preservará para su reino celestial. A él sea gloria por los siglos de los siglos. Amén.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850900" y="431621"/>
            <a:ext cx="11303000" cy="1676579"/>
          </a:xfrm>
          <a:prstGeom prst="rect">
            <a:avLst/>
          </a:prstGeom>
        </p:spPr>
        <p:txBody>
          <a:bodyPr/>
          <a:lstStyle/>
          <a:p>
            <a:pPr algn="l" defTabSz="402336">
              <a:lnSpc>
                <a:spcPct val="100000"/>
              </a:lnSpc>
              <a:defRPr b="1" cap="none" sz="2700" u="sng">
                <a:latin typeface="Arial"/>
                <a:ea typeface="Arial"/>
                <a:cs typeface="Arial"/>
                <a:sym typeface="Arial"/>
              </a:defRPr>
            </a:pPr>
            <a:r>
              <a:t>COLOSENSES 1</a:t>
            </a:r>
          </a:p>
          <a:p>
            <a:pPr algn="l" defTabSz="402336">
              <a:lnSpc>
                <a:spcPct val="100000"/>
              </a:lnSpc>
              <a:defRPr b="1" cap="none" sz="2700">
                <a:latin typeface="Arial"/>
                <a:ea typeface="Arial"/>
                <a:cs typeface="Arial"/>
                <a:sym typeface="Arial"/>
              </a:defRPr>
            </a:pPr>
            <a:r>
              <a:t>3 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Siempre 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orando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por vosotros, damos 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gracias a Dios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, Padre de nuestro Señor Jesucristo,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97256">
              <a:spcBef>
                <a:spcPts val="3700"/>
              </a:spcBef>
              <a:buSzTx/>
              <a:buNone/>
              <a:defRPr b="1" sz="2720" u="sng">
                <a:solidFill>
                  <a:srgbClr val="000000"/>
                </a:solidFill>
              </a:defRPr>
            </a:pPr>
            <a:r>
              <a:t>PUNTO 2: Adorando a Dios de Corazón.</a:t>
            </a:r>
          </a:p>
          <a:p>
            <a:pPr marL="518159" indent="-518159" defTabSz="397256">
              <a:spcBef>
                <a:spcPts val="3700"/>
              </a:spcBef>
              <a:buSzPct val="100000"/>
              <a:buAutoNum type="arabicPeriod" startAt="1"/>
              <a:defRPr sz="2720">
                <a:solidFill>
                  <a:srgbClr val="000000"/>
                </a:solidFill>
              </a:defRPr>
            </a:pPr>
            <a:r>
              <a:t>Vemos la Oración presente siempre en la vida de Pablo ( y no precisamente por cosas personales sino mas bien por los hermanos/audiencia ).</a:t>
            </a:r>
          </a:p>
          <a:p>
            <a:pPr marL="518159" indent="-518159" defTabSz="397256">
              <a:spcBef>
                <a:spcPts val="3700"/>
              </a:spcBef>
              <a:buSzPct val="100000"/>
              <a:buAutoNum type="arabicPeriod" startAt="1"/>
              <a:defRPr sz="2720">
                <a:solidFill>
                  <a:srgbClr val="000000"/>
                </a:solidFill>
              </a:defRPr>
            </a:pPr>
            <a:r>
              <a:t>Cuantas veces el enfoque de nuestra oración se convierte en un juego de YO-YO… Hay mucho mas para poder orar que solo nuestras peticiones.</a:t>
            </a:r>
          </a:p>
          <a:p>
            <a:pPr marL="518159" indent="-518159" defTabSz="397256">
              <a:spcBef>
                <a:spcPts val="3700"/>
              </a:spcBef>
              <a:buSzPct val="100000"/>
              <a:buAutoNum type="arabicPeriod" startAt="1"/>
              <a:defRPr sz="2720">
                <a:solidFill>
                  <a:srgbClr val="000000"/>
                </a:solidFill>
              </a:defRPr>
            </a:pPr>
            <a:r>
              <a:t>Cuando hay realmente un agradecimiento a Dios, hay una constante relación con Dios y con las personas que nos rodean… Y esto incluye nuestro Padre el Señor Jesus que fue muerto en el calvario (entiendes esto de la muerte de Cristo)… La gente cree en cosas que no entiende aveces.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850900" y="357508"/>
            <a:ext cx="11303000" cy="2231384"/>
          </a:xfrm>
          <a:prstGeom prst="rect">
            <a:avLst/>
          </a:prstGeom>
        </p:spPr>
        <p:txBody>
          <a:bodyPr/>
          <a:lstStyle/>
          <a:p>
            <a:pPr algn="l" defTabSz="402336">
              <a:lnSpc>
                <a:spcPct val="100000"/>
              </a:lnSpc>
              <a:defRPr b="1" cap="none" sz="1900">
                <a:latin typeface="Arial"/>
                <a:ea typeface="Arial"/>
                <a:cs typeface="Arial"/>
                <a:sym typeface="Arial"/>
              </a:defRPr>
            </a:pPr>
            <a:r>
              <a:t>4 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habiendo oído de vuestra fe en Cristo Jesús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, y del amor que tenéis a todos los santos,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02336">
              <a:lnSpc>
                <a:spcPct val="100000"/>
              </a:lnSpc>
              <a:defRPr b="1" cap="none" sz="1900">
                <a:latin typeface="Arial"/>
                <a:ea typeface="Arial"/>
                <a:cs typeface="Arial"/>
                <a:sym typeface="Arial"/>
              </a:defRPr>
            </a:pPr>
            <a:r>
              <a:t>5 </a:t>
            </a:r>
            <a:r>
              <a:rPr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causa de la esperanza que os está guardada en los cielos</a:t>
            </a:r>
            <a:r>
              <a:rPr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la cual ya habéis oído por la palabra verdadera del evangelio,</a:t>
            </a:r>
            <a:endParaRPr>
              <a:solidFill>
                <a:srgbClr val="0433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02336">
              <a:lnSpc>
                <a:spcPct val="100000"/>
              </a:lnSpc>
              <a:defRPr b="1" cap="none" sz="1900">
                <a:latin typeface="Arial"/>
                <a:ea typeface="Arial"/>
                <a:cs typeface="Arial"/>
                <a:sym typeface="Arial"/>
              </a:defRPr>
            </a:pPr>
            <a:r>
              <a:t>6 </a:t>
            </a:r>
            <a:r>
              <a:rPr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ha llegado hasta vosotros, así como a todo el mundo, y lleva fruto y crece también en vosotros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, desde el día que oísteis y conocisteis la gracia de Dios en verdad,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15468">
              <a:spcBef>
                <a:spcPts val="2900"/>
              </a:spcBef>
              <a:buSzTx/>
              <a:buNone/>
              <a:defRPr b="1" sz="2160" u="sng">
                <a:solidFill>
                  <a:srgbClr val="000000"/>
                </a:solidFill>
              </a:defRPr>
            </a:pPr>
            <a:r>
              <a:t>PUNTO 3: La secuencia de La Salvación ( pues Pablo sabia de las malas Doctrinas )</a:t>
            </a:r>
          </a:p>
          <a:p>
            <a:pPr marL="0" indent="0" defTabSz="315468">
              <a:spcBef>
                <a:spcPts val="2900"/>
              </a:spcBef>
              <a:buSzTx/>
              <a:buNone/>
              <a:defRPr sz="2160">
                <a:solidFill>
                  <a:srgbClr val="000000"/>
                </a:solidFill>
              </a:defRPr>
            </a:pPr>
            <a:r>
              <a:rPr b="1" u="sng"/>
              <a:t>I. Oido: Romanos 10:1-4 </a:t>
            </a:r>
          </a:p>
          <a:p>
            <a:pPr marL="0" indent="0" defTabSz="315468">
              <a:spcBef>
                <a:spcPts val="2900"/>
              </a:spcBef>
              <a:buSzTx/>
              <a:buNone/>
              <a:defRPr sz="2160">
                <a:solidFill>
                  <a:srgbClr val="000000"/>
                </a:solidFill>
              </a:defRPr>
            </a:pPr>
            <a:r>
              <a:t>Pablo expresa su profundo deseo de la Salvación de Israel ( pues Israel estaba tratando de establecer la Justicia de Dios por la Ley de Moises Exodo 20 ) y esta Ley de Moises ya ha sido terminada cuando Cristo murió por nosotros en el Calvario.</a:t>
            </a:r>
          </a:p>
          <a:p>
            <a:pPr marL="0" indent="0" defTabSz="315468">
              <a:spcBef>
                <a:spcPts val="2900"/>
              </a:spcBef>
              <a:buSzTx/>
              <a:buNone/>
              <a:defRPr sz="2160">
                <a:solidFill>
                  <a:srgbClr val="000000"/>
                </a:solidFill>
              </a:defRPr>
            </a:pPr>
            <a:r>
              <a:rPr b="1" u="sng"/>
              <a:t>II. Entendimiento: Romanos 10:5-8</a:t>
            </a:r>
            <a:endParaRPr b="1" u="sng"/>
          </a:p>
          <a:p>
            <a:pPr marL="0" indent="0" defTabSz="315468">
              <a:spcBef>
                <a:spcPts val="2900"/>
              </a:spcBef>
              <a:buSzTx/>
              <a:buNone/>
              <a:defRPr sz="2160">
                <a:solidFill>
                  <a:srgbClr val="000000"/>
                </a:solidFill>
              </a:defRPr>
            </a:pPr>
            <a:r>
              <a:t>La ley que era por medio de Moises ( EXODO 20 ) nos dice que había que obrar y tener méritos o hacer sacrificios para lograr esta Salvación, mas ya esta Ley había sido finalizada por medio de Cristo y la Muerte en la Cruz ( osea que la salvación es por GRACIA de DIOS y no obras ).</a:t>
            </a:r>
          </a:p>
          <a:p>
            <a:pPr marL="0" indent="0" defTabSz="315468">
              <a:spcBef>
                <a:spcPts val="2900"/>
              </a:spcBef>
              <a:buSzTx/>
              <a:buNone/>
              <a:defRPr b="1" sz="2160" u="sng">
                <a:solidFill>
                  <a:srgbClr val="000000"/>
                </a:solidFill>
              </a:defRPr>
            </a:pPr>
            <a:r>
              <a:t>III. Contexto: Romanos 9:30:33</a:t>
            </a:r>
          </a:p>
          <a:p>
            <a:pPr marL="0" indent="0" defTabSz="315468">
              <a:spcBef>
                <a:spcPts val="2900"/>
              </a:spcBef>
              <a:buSzTx/>
              <a:buNone/>
              <a:defRPr sz="2160">
                <a:solidFill>
                  <a:srgbClr val="000000"/>
                </a:solidFill>
              </a:defRPr>
            </a:pPr>
            <a:r>
              <a:t> Nuestra FE determina lo que realmente creemos y lo que hacemos con nuestras vidas.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034" indent="-280034" defTabSz="368045">
              <a:spcBef>
                <a:spcPts val="3400"/>
              </a:spcBef>
              <a:buBlip>
                <a:blip r:embed="rId2"/>
              </a:buBlip>
              <a:defRPr sz="2520">
                <a:solidFill>
                  <a:srgbClr val="000000"/>
                </a:solidFill>
              </a:defRPr>
            </a:pPr>
            <a:r>
              <a:t>Pablo no esta presente y menos conoce a los “hermanos de la iglesia de los Colosenses,.. pero el si conoce a los hermanos ( Onésimo, Filemón y hasta Epafras llega a pedirle de su ayuda ). Pero todo esto por el TESTIMONIO DE PABLO y de hermanos que no están trabajando a tiempo completo en la obra de Dios… Pero por que creemos que hay que ser pagados para predicar de Cristo..??? Dios perdonanos.</a:t>
            </a:r>
          </a:p>
          <a:p>
            <a:pPr marL="280034" indent="-280034" defTabSz="368045">
              <a:spcBef>
                <a:spcPts val="3400"/>
              </a:spcBef>
              <a:buBlip>
                <a:blip r:embed="rId2"/>
              </a:buBlip>
              <a:defRPr sz="2520">
                <a:solidFill>
                  <a:srgbClr val="000000"/>
                </a:solidFill>
              </a:defRPr>
            </a:pPr>
            <a:r>
              <a:t>Pablo sabia que había mala doctrina en aquellos días y es por eso que el inspira esta carta a los de Colosas ( para aclarar todo esto del Legalizmo Judaíco y de las Herejías, astrología, misticismo y Filosofías que venían del Este de esos lugares.</a:t>
            </a:r>
          </a:p>
          <a:p>
            <a:pPr marL="280034" indent="-280034" defTabSz="368045">
              <a:spcBef>
                <a:spcPts val="3400"/>
              </a:spcBef>
              <a:buBlip>
                <a:blip r:embed="rId2"/>
              </a:buBlip>
              <a:defRPr sz="2520">
                <a:solidFill>
                  <a:srgbClr val="000000"/>
                </a:solidFill>
              </a:defRPr>
            </a:pPr>
            <a:r>
              <a:t> La carta a los Colosenses pudo llegar por la Unión de unos pocos y no de un MONTÓN de maestros a tiempo completo,… recordemos que no todos van a poder hacer lo mismo ( hay diversos dones en la iglesia ) y no todos van a poder ( cantar, predicar, leer, enseñar etc ).</a:t>
            </a:r>
          </a:p>
          <a:p>
            <a:pPr marL="280034" indent="-280034" defTabSz="368045">
              <a:spcBef>
                <a:spcPts val="3400"/>
              </a:spcBef>
              <a:buBlip>
                <a:blip r:embed="rId2"/>
              </a:buBlip>
              <a:defRPr sz="2520">
                <a:solidFill>
                  <a:srgbClr val="000000"/>
                </a:solidFill>
              </a:defRPr>
            </a:pPr>
            <a:r>
              <a:t>Lo que estos malos maestros y gente de Colosas estaba haciendo en estos días, era el tratar de ir en contra de la Preeminencia de Cristo ( Supremacía 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