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Title Text</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Shape 107"/>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Shape 108"/>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Title Text</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Title Text</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Shape 70"/>
          <p:cNvSpPr/>
          <p:nvPr>
            <p:ph type="title"/>
          </p:nvPr>
        </p:nvSpPr>
        <p:spPr>
          <a:prstGeom prst="rect">
            <a:avLst/>
          </a:prstGeom>
        </p:spPr>
        <p:txBody>
          <a:bodyPr/>
          <a:lstStyle/>
          <a:p>
            <a:pPr/>
            <a:r>
              <a:t>Title Text</a:t>
            </a:r>
          </a:p>
        </p:txBody>
      </p:sp>
      <p:sp>
        <p:nvSpPr>
          <p:cNvPr id="71" name="Shape 7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Shape 79"/>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Shape 89"/>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biblegateway.com/passage/?search=1%20Corintios+9:16&amp;version=RVR1960"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biblegateway.com/passage/?search=Efesios+6:21&amp;version=RVR1960" TargetMode="External"/><Relationship Id="rId4" Type="http://schemas.openxmlformats.org/officeDocument/2006/relationships/hyperlink" Target="https://www.biblegateway.com/passage/?search=Colosenses+4:7&amp;version=RVR1960"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biblegateway.com/passage/?search=2%20Timoteo+2:2&amp;version=RVR1960" TargetMode="External"/><Relationship Id="rId3" Type="http://schemas.openxmlformats.org/officeDocument/2006/relationships/hyperlink" Target="https://www.biblegateway.com/passage/?search=Salmos+12:1&amp;version=RVR196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ctrTitle"/>
          </p:nvPr>
        </p:nvSpPr>
        <p:spPr>
          <a:prstGeom prst="rect">
            <a:avLst/>
          </a:prstGeom>
        </p:spPr>
        <p:txBody>
          <a:bodyPr/>
          <a:lstStyle/>
          <a:p>
            <a:pPr/>
            <a:r>
              <a:t>COLOSENSES</a:t>
            </a:r>
          </a:p>
        </p:txBody>
      </p:sp>
      <p:sp>
        <p:nvSpPr>
          <p:cNvPr id="134" name="Shape 134"/>
          <p:cNvSpPr/>
          <p:nvPr>
            <p:ph type="subTitle" sz="quarter" idx="1"/>
          </p:nvPr>
        </p:nvSpPr>
        <p:spPr>
          <a:prstGeom prst="rect">
            <a:avLst/>
          </a:prstGeom>
        </p:spPr>
        <p:txBody>
          <a:bodyPr/>
          <a:lstStyle/>
          <a:p>
            <a:pPr defTabSz="438150">
              <a:spcBef>
                <a:spcPts val="900"/>
              </a:spcBef>
              <a:defRPr sz="3450"/>
            </a:pPr>
            <a:r>
              <a:t>LA INTRODUCCIÓN AL LIBRO</a:t>
            </a:r>
          </a:p>
          <a:p>
            <a:pPr defTabSz="438150">
              <a:spcBef>
                <a:spcPts val="900"/>
              </a:spcBef>
              <a:defRPr sz="2700"/>
            </a:pPr>
            <a:r>
              <a:t>CAPITULO </a:t>
            </a:r>
            <a:r>
              <a:rPr sz="3825"/>
              <a:t>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lvl1pPr defTabSz="531622">
              <a:defRPr sz="6370"/>
            </a:lvl1pPr>
          </a:lstStyle>
          <a:p>
            <a:pPr/>
            <a:r>
              <a:t>LA REALIDAD DE MUCHOS</a:t>
            </a:r>
          </a:p>
        </p:txBody>
      </p:sp>
      <p:sp>
        <p:nvSpPr>
          <p:cNvPr id="158" name="Shape 158"/>
          <p:cNvSpPr/>
          <p:nvPr>
            <p:ph type="body" idx="1"/>
          </p:nvPr>
        </p:nvSpPr>
        <p:spPr>
          <a:prstGeom prst="rect">
            <a:avLst/>
          </a:prstGeom>
        </p:spPr>
        <p:txBody>
          <a:bodyPr/>
          <a:lstStyle/>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t>2 TIMOTEO 4</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9 </a:t>
            </a:r>
            <a:r>
              <a:t>Procura venir pronto a verme,</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10 </a:t>
            </a:r>
            <a:r>
              <a:t>porque </a:t>
            </a:r>
            <a:r>
              <a:rPr sz="3440">
                <a:solidFill>
                  <a:srgbClr val="0433FF"/>
                </a:solidFill>
              </a:rPr>
              <a:t>Demas</a:t>
            </a:r>
            <a:r>
              <a:t> me ha desamparado, amando este mundo, y se ha ido a Tesalónica. Crescente fue a Galacia, y Tito a Dalmacia.</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11 </a:t>
            </a:r>
            <a:r>
              <a:t>Sólo Lucas está conmigo. Toma a Marcos y tráele contigo, porque me es útil para el ministerio.</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12 </a:t>
            </a:r>
            <a:r>
              <a:t>A Tíquico lo envié a Efeso.</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13 </a:t>
            </a:r>
            <a:r>
              <a:t>Trae, cuando vengas, el capote que dejé en Troas en casa de Carpo, y los libros, mayormente los pergaminos.</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14 </a:t>
            </a:r>
            <a:r>
              <a:rPr sz="3440">
                <a:solidFill>
                  <a:srgbClr val="0433FF"/>
                </a:solidFill>
              </a:rPr>
              <a:t>Alejandro</a:t>
            </a:r>
            <a:r>
              <a:t> el calderero me ha causado muchos males; el Señor le pague conforme a sus hechos.</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15 </a:t>
            </a:r>
            <a:r>
              <a:t>Guárdate tú también de él, pues en gran manera se ha opuesto a nuestras palabras.</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16 </a:t>
            </a:r>
            <a:r>
              <a:t>En mi primera defensa ninguno estuvo a mi lado, sino que todos me desampararon; no les sea tomado en cuenta.</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17 </a:t>
            </a:r>
            <a:r>
              <a:t>Pero el Señor estuvo a mi lado, y me dio fuerzas, para que por mí fuese cumplida la predicación, y que todos los gentiles oyesen. Así fui librado de la boca del león.</a:t>
            </a:r>
          </a:p>
          <a:p>
            <a:pPr marL="0" indent="0" defTabSz="393192">
              <a:lnSpc>
                <a:spcPct val="100000"/>
              </a:lnSpc>
              <a:spcBef>
                <a:spcPts val="0"/>
              </a:spcBef>
              <a:buSzTx/>
              <a:buNone/>
              <a:defRPr b="1" sz="1892">
                <a:solidFill>
                  <a:srgbClr val="000000"/>
                </a:solidFill>
                <a:latin typeface="Helvetica Neue"/>
                <a:ea typeface="Helvetica Neue"/>
                <a:cs typeface="Helvetica Neue"/>
                <a:sym typeface="Helvetica Neue"/>
              </a:defRPr>
            </a:pPr>
            <a:r>
              <a:rPr>
                <a:latin typeface="Arial"/>
                <a:ea typeface="Arial"/>
                <a:cs typeface="Arial"/>
                <a:sym typeface="Arial"/>
              </a:rPr>
              <a:t>18 </a:t>
            </a:r>
            <a:r>
              <a:t>Y el Señor me librará de toda obra mala, y me preservará para su reino celestial. A él sea gloria por los siglos de los siglos. Amén.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
          <p:cNvPicPr>
            <a:picLocks noChangeAspect="0"/>
          </p:cNvPicPr>
          <p:nvPr>
            <p:ph type="pic" idx="13"/>
          </p:nvPr>
        </p:nvPicPr>
        <p:blipFill>
          <a:blip r:embed="rId2">
            <a:extLst/>
          </a:blip>
          <a:stretch>
            <a:fillRect/>
          </a:stretch>
        </p:blipFill>
        <p:spPr>
          <a:xfrm>
            <a:off x="2184102" y="4323366"/>
            <a:ext cx="8611196" cy="4680935"/>
          </a:xfrm>
          <a:prstGeom prst="rect">
            <a:avLst/>
          </a:prstGeom>
        </p:spPr>
      </p:pic>
      <p:sp>
        <p:nvSpPr>
          <p:cNvPr id="161" name="Shape 161"/>
          <p:cNvSpPr/>
          <p:nvPr>
            <p:ph type="title"/>
          </p:nvPr>
        </p:nvSpPr>
        <p:spPr>
          <a:prstGeom prst="rect">
            <a:avLst/>
          </a:prstGeom>
        </p:spPr>
        <p:txBody>
          <a:bodyPr/>
          <a:lstStyle>
            <a:lvl1pPr defTabSz="479044">
              <a:defRPr sz="5740"/>
            </a:lvl1pPr>
          </a:lstStyle>
          <a:p>
            <a:pPr/>
            <a:r>
              <a:t>midtown para cristo</a:t>
            </a:r>
          </a:p>
        </p:txBody>
      </p:sp>
      <p:sp>
        <p:nvSpPr>
          <p:cNvPr id="162" name="Shape 162"/>
          <p:cNvSpPr/>
          <p:nvPr>
            <p:ph type="body" sz="quarter" idx="1"/>
          </p:nvPr>
        </p:nvSpPr>
        <p:spPr>
          <a:xfrm>
            <a:off x="1117600" y="2273300"/>
            <a:ext cx="10769600" cy="1757967"/>
          </a:xfrm>
          <a:prstGeom prst="rect">
            <a:avLst/>
          </a:prstGeom>
        </p:spPr>
        <p:txBody>
          <a:bodyPr/>
          <a:lstStyle/>
          <a:p>
            <a:pPr defTabSz="452627">
              <a:lnSpc>
                <a:spcPct val="100000"/>
              </a:lnSpc>
              <a:spcBef>
                <a:spcPts val="0"/>
              </a:spcBef>
              <a:defRPr b="1" sz="2673">
                <a:solidFill>
                  <a:srgbClr val="902B1F"/>
                </a:solidFill>
                <a:latin typeface="Helvetica Neue"/>
                <a:ea typeface="Helvetica Neue"/>
                <a:cs typeface="Helvetica Neue"/>
                <a:sym typeface="Helvetica Neue"/>
              </a:defRPr>
            </a:pPr>
            <a:r>
              <a:rPr>
                <a:hlinkClick r:id="rId3" invalidUrl="" action="" tgtFrame="" tooltip="" history="1" highlightClick="0" endSnd="0"/>
              </a:rPr>
              <a:t>1 Corintios 9:16</a:t>
            </a:r>
            <a:endParaRPr>
              <a:solidFill>
                <a:srgbClr val="000000"/>
              </a:solidFill>
            </a:endParaRPr>
          </a:p>
          <a:p>
            <a:pPr defTabSz="452627">
              <a:lnSpc>
                <a:spcPct val="100000"/>
              </a:lnSpc>
              <a:spcBef>
                <a:spcPts val="0"/>
              </a:spcBef>
              <a:defRPr sz="2673">
                <a:solidFill>
                  <a:srgbClr val="000000"/>
                </a:solidFill>
                <a:latin typeface="Helvetica Neue"/>
                <a:ea typeface="Helvetica Neue"/>
                <a:cs typeface="Helvetica Neue"/>
                <a:sym typeface="Helvetica Neue"/>
              </a:defRPr>
            </a:pPr>
            <a:r>
              <a:t>“</a:t>
            </a:r>
            <a:r>
              <a:t>Pues si anuncio el evangelio, no tengo por qué </a:t>
            </a:r>
            <a:r>
              <a:rPr b="1"/>
              <a:t>gloria</a:t>
            </a:r>
            <a:r>
              <a:t>rme; porque me es impuesta necesidad; y !!ay de mí si no anunciare el evangelio!…”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1117600" y="763013"/>
            <a:ext cx="10769600" cy="8444189"/>
          </a:xfrm>
          <a:prstGeom prst="rect">
            <a:avLst/>
          </a:prstGeom>
        </p:spPr>
        <p:txBody>
          <a:bodyPr/>
          <a:lstStyle/>
          <a:p>
            <a:pPr algn="l" defTabSz="402336">
              <a:lnSpc>
                <a:spcPct val="100000"/>
              </a:lnSpc>
              <a:defRPr b="1" cap="none" i="1" sz="1936" u="sng">
                <a:latin typeface="Helvetica Neue"/>
                <a:ea typeface="Helvetica Neue"/>
                <a:cs typeface="Helvetica Neue"/>
                <a:sym typeface="Helvetica Neue"/>
              </a:defRPr>
            </a:pPr>
            <a:r>
              <a:t>COLOSENSES</a:t>
            </a:r>
          </a:p>
          <a:p>
            <a:pPr algn="l" defTabSz="402336">
              <a:lnSpc>
                <a:spcPct val="100000"/>
              </a:lnSpc>
              <a:defRPr b="1" cap="none" sz="1936">
                <a:latin typeface="Helvetica Neue"/>
                <a:ea typeface="Helvetica Neue"/>
                <a:cs typeface="Helvetica Neue"/>
                <a:sym typeface="Helvetica Neue"/>
              </a:defRPr>
            </a:pP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1 </a:t>
            </a:r>
            <a:r>
              <a:t> Pablo, apóstol de Jesucristo por la voluntad de Dios, y el hermano Timoteo,</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2 </a:t>
            </a:r>
            <a:r>
              <a:t>a los santos y fieles hermanos en Cristo que están en Colosas: Gracia y paz sean a vosotros, de Dios nuestro Padre y del Señor Jesucristo.</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3 </a:t>
            </a:r>
            <a:r>
              <a:t>Siempre orando por vosotros, damos gracias a Dios, Padre de nuestro Señor Jesucristo,</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4 </a:t>
            </a:r>
            <a:r>
              <a:t>habiendo oído de vuestra fe en Cristo Jesús, y del amor que tenéis a todos los santos,</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5 </a:t>
            </a:r>
            <a:r>
              <a:t>a causa de la esperanza que os está guardada en los cielos, de la cual ya habéis oído por la palabra verdadera del evangelio,</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6 </a:t>
            </a:r>
            <a:r>
              <a:t>que ha llegado hasta vosotros, así como a todo el mundo, y lleva fruto y crece también en vosotros, desde el día que oísteis y conocisteis la gracia de Dios en verdad,</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7 </a:t>
            </a:r>
            <a:r>
              <a:t>como lo habéis aprendido de Epafras, nuestro consiervo amado, que es un fiel ministro de Cristo para vosotros,</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8 </a:t>
            </a:r>
            <a:r>
              <a:t>quien también nos ha declarado vuestro amor en el Espíritu.</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9 </a:t>
            </a:r>
            <a:r>
              <a:t>Por lo cual también nosotros, desde el día que lo oímos, no cesamos de orar por vosotros, y de pedir que seáis llenos del conocimiento de su voluntad en toda sabiduría e inteligencia espiritual,</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10 </a:t>
            </a:r>
            <a:r>
              <a:t>para que andéis como es digno del Señor, agradándole en todo, llevando fruto en toda buena obra, y creciendo en el conocimiento de Dios;</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11 </a:t>
            </a:r>
            <a:r>
              <a:t>fortalecidos con todo poder, conforme a la potencia de su gloria, para toda paciencia y longanimidad;</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12 </a:t>
            </a:r>
            <a:r>
              <a:t>con gozo dando gracias al Padre que nos hizo aptos para participar de la herencia de los santos en luz;</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13 </a:t>
            </a:r>
            <a:r>
              <a:t>el cual nos ha librado de la potestad de las tinieblas, y trasladado al reino de su amado Hijo,</a:t>
            </a:r>
          </a:p>
          <a:p>
            <a:pPr algn="l" defTabSz="402336">
              <a:lnSpc>
                <a:spcPct val="100000"/>
              </a:lnSpc>
              <a:defRPr b="1" cap="none" sz="1936">
                <a:latin typeface="Helvetica Neue"/>
                <a:ea typeface="Helvetica Neue"/>
                <a:cs typeface="Helvetica Neue"/>
                <a:sym typeface="Helvetica Neue"/>
              </a:defRPr>
            </a:pPr>
            <a:r>
              <a:rPr>
                <a:latin typeface="Arial"/>
                <a:ea typeface="Arial"/>
                <a:cs typeface="Arial"/>
                <a:sym typeface="Arial"/>
              </a:rPr>
              <a:t>14 </a:t>
            </a:r>
            <a:r>
              <a:t>en quien tenemos redención por su sangre, el perdón de pecados.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850900" y="838200"/>
            <a:ext cx="11303000" cy="936760"/>
          </a:xfrm>
          <a:prstGeom prst="rect">
            <a:avLst/>
          </a:prstGeom>
        </p:spPr>
        <p:txBody>
          <a:bodyPr/>
          <a:lstStyle>
            <a:lvl1pPr defTabSz="356362">
              <a:defRPr sz="4270"/>
            </a:lvl1pPr>
          </a:lstStyle>
          <a:p>
            <a:pPr/>
            <a:r>
              <a:t>La redacción y lugar de la carta </a:t>
            </a:r>
          </a:p>
        </p:txBody>
      </p:sp>
      <p:sp>
        <p:nvSpPr>
          <p:cNvPr id="139" name="Shape 139"/>
          <p:cNvSpPr/>
          <p:nvPr>
            <p:ph type="body" idx="1"/>
          </p:nvPr>
        </p:nvSpPr>
        <p:spPr>
          <a:xfrm>
            <a:off x="744053" y="2496414"/>
            <a:ext cx="11303001" cy="6350001"/>
          </a:xfrm>
          <a:prstGeom prst="rect">
            <a:avLst/>
          </a:prstGeom>
        </p:spPr>
        <p:txBody>
          <a:bodyPr/>
          <a:lstStyle/>
          <a:p>
            <a:pPr marL="440055" indent="-440055" defTabSz="578358">
              <a:spcBef>
                <a:spcPts val="5400"/>
              </a:spcBef>
              <a:buBlip>
                <a:blip r:embed="rId2"/>
              </a:buBlip>
              <a:defRPr sz="2673">
                <a:solidFill>
                  <a:srgbClr val="000000"/>
                </a:solidFill>
              </a:defRPr>
            </a:pPr>
            <a:r>
              <a:t>Tanto como Efesios, Filipenses y Filemón, estas cartas fueron escritas desde la cárcel donde Pablo fue sometido en la ciudad de Roma.</a:t>
            </a:r>
          </a:p>
          <a:p>
            <a:pPr marL="440055" indent="-440055" defTabSz="578358">
              <a:spcBef>
                <a:spcPts val="5400"/>
              </a:spcBef>
              <a:buBlip>
                <a:blip r:embed="rId2"/>
              </a:buBlip>
              <a:defRPr sz="2673">
                <a:solidFill>
                  <a:srgbClr val="000000"/>
                </a:solidFill>
              </a:defRPr>
            </a:pPr>
            <a:r>
              <a:t>Parece ser que Tíquico fue el portador o receptor de esta carta, con la tarea de comunicar el contenido. Efesios 6:21 y Col 4:7.</a:t>
            </a:r>
          </a:p>
          <a:p>
            <a:pPr marL="0" indent="0" defTabSz="452627">
              <a:lnSpc>
                <a:spcPct val="100000"/>
              </a:lnSpc>
              <a:spcBef>
                <a:spcPts val="0"/>
              </a:spcBef>
              <a:buSzTx/>
              <a:buNone/>
              <a:defRPr b="1" sz="2277">
                <a:solidFill>
                  <a:srgbClr val="902B1F"/>
                </a:solidFill>
                <a:latin typeface="Helvetica Neue"/>
                <a:ea typeface="Helvetica Neue"/>
                <a:cs typeface="Helvetica Neue"/>
                <a:sym typeface="Helvetica Neue"/>
              </a:defRPr>
            </a:pPr>
            <a:r>
              <a:rPr>
                <a:hlinkClick r:id="rId3" invalidUrl="" action="" tgtFrame="" tooltip="" history="1" highlightClick="0" endSnd="0"/>
              </a:rPr>
              <a:t>Efesios 6:21</a:t>
            </a:r>
            <a:endParaRPr>
              <a:solidFill>
                <a:srgbClr val="000000"/>
              </a:solidFill>
            </a:endParaRPr>
          </a:p>
          <a:p>
            <a:pPr marL="0" indent="0" defTabSz="452627">
              <a:lnSpc>
                <a:spcPct val="100000"/>
              </a:lnSpc>
              <a:spcBef>
                <a:spcPts val="0"/>
              </a:spcBef>
              <a:buSzTx/>
              <a:buNone/>
              <a:defRPr sz="2277">
                <a:solidFill>
                  <a:srgbClr val="000000"/>
                </a:solidFill>
                <a:latin typeface="Helvetica Neue"/>
                <a:ea typeface="Helvetica Neue"/>
                <a:cs typeface="Helvetica Neue"/>
                <a:sym typeface="Helvetica Neue"/>
              </a:defRPr>
            </a:pPr>
            <a:r>
              <a:t>Para que también vosotros sepáis mis asuntos, y lo que hago, todo os lo hará saber Tíquico, hermano amado y fiel ministro en el Señor,</a:t>
            </a:r>
          </a:p>
          <a:p>
            <a:pPr marL="0" indent="0" defTabSz="452627">
              <a:lnSpc>
                <a:spcPct val="100000"/>
              </a:lnSpc>
              <a:spcBef>
                <a:spcPts val="0"/>
              </a:spcBef>
              <a:buSzTx/>
              <a:buNone/>
              <a:defRPr sz="2277">
                <a:solidFill>
                  <a:srgbClr val="000000"/>
                </a:solidFill>
                <a:latin typeface="Helvetica Neue"/>
                <a:ea typeface="Helvetica Neue"/>
                <a:cs typeface="Helvetica Neue"/>
                <a:sym typeface="Helvetica Neue"/>
              </a:defRPr>
            </a:pPr>
          </a:p>
          <a:p>
            <a:pPr marL="0" indent="0" defTabSz="452627">
              <a:lnSpc>
                <a:spcPct val="100000"/>
              </a:lnSpc>
              <a:spcBef>
                <a:spcPts val="0"/>
              </a:spcBef>
              <a:buSzTx/>
              <a:buNone/>
              <a:defRPr b="1" sz="2277">
                <a:solidFill>
                  <a:srgbClr val="902B1F"/>
                </a:solidFill>
                <a:latin typeface="Helvetica Neue"/>
                <a:ea typeface="Helvetica Neue"/>
                <a:cs typeface="Helvetica Neue"/>
                <a:sym typeface="Helvetica Neue"/>
              </a:defRPr>
            </a:pPr>
            <a:r>
              <a:rPr>
                <a:hlinkClick r:id="rId4" invalidUrl="" action="" tgtFrame="" tooltip="" history="1" highlightClick="0" endSnd="0"/>
              </a:rPr>
              <a:t>Colosenses 4:7</a:t>
            </a:r>
            <a:endParaRPr>
              <a:solidFill>
                <a:srgbClr val="000000"/>
              </a:solidFill>
            </a:endParaRPr>
          </a:p>
          <a:p>
            <a:pPr marL="0" indent="0" defTabSz="452627">
              <a:lnSpc>
                <a:spcPct val="100000"/>
              </a:lnSpc>
              <a:spcBef>
                <a:spcPts val="0"/>
              </a:spcBef>
              <a:buSzTx/>
              <a:buNone/>
              <a:defRPr sz="2277">
                <a:solidFill>
                  <a:srgbClr val="000000"/>
                </a:solidFill>
                <a:latin typeface="Helvetica Neue"/>
                <a:ea typeface="Helvetica Neue"/>
                <a:cs typeface="Helvetica Neue"/>
                <a:sym typeface="Helvetica Neue"/>
              </a:defRPr>
            </a:pPr>
            <a:r>
              <a:t>Todo lo que a mí se refiere, os lo hará saber Tíquico, amado hermano y fiel ministro y consiervo en el Señor,</a:t>
            </a:r>
          </a:p>
          <a:p>
            <a:pPr marL="0" indent="0" defTabSz="452627">
              <a:lnSpc>
                <a:spcPct val="100000"/>
              </a:lnSpc>
              <a:spcBef>
                <a:spcPts val="0"/>
              </a:spcBef>
              <a:buSzTx/>
              <a:buNone/>
              <a:defRPr sz="2772">
                <a:solidFill>
                  <a:srgbClr val="000000"/>
                </a:solidFill>
                <a:latin typeface="Helvetica Neue"/>
                <a:ea typeface="Helvetica Neue"/>
                <a:cs typeface="Helvetica Neue"/>
                <a:sym typeface="Helvetica Neue"/>
              </a:defRPr>
            </a:pPr>
          </a:p>
          <a:p>
            <a:pPr marL="0" indent="0" defTabSz="452627">
              <a:lnSpc>
                <a:spcPct val="100000"/>
              </a:lnSpc>
              <a:spcBef>
                <a:spcPts val="0"/>
              </a:spcBef>
              <a:buSzTx/>
              <a:buNone/>
              <a:defRPr sz="2772">
                <a:solidFill>
                  <a:srgbClr val="000000"/>
                </a:solidFill>
                <a:latin typeface="Helvetica Neue"/>
                <a:ea typeface="Helvetica Neue"/>
                <a:cs typeface="Helvetica Neue"/>
                <a:sym typeface="Helvetica Neue"/>
              </a:defRPr>
            </a:pPr>
            <a:r>
              <a:t>PREGUNTA: Podría ser usted “</a:t>
            </a:r>
            <a:r>
              <a:rPr b="1" i="1" u="sng"/>
              <a:t>hermano amado y fiel ministro</a:t>
            </a:r>
            <a:r>
              <a:t>”.. pues Pablo estaba en la cárcel y tiene que enviar estar cartas.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body" idx="1"/>
          </p:nvPr>
        </p:nvSpPr>
        <p:spPr>
          <a:prstGeom prst="rect">
            <a:avLst/>
          </a:prstGeom>
        </p:spPr>
        <p:txBody>
          <a:bodyPr/>
          <a:lstStyle/>
          <a:p>
            <a:pPr marL="297815" indent="-297815" defTabSz="391414">
              <a:spcBef>
                <a:spcPts val="3600"/>
              </a:spcBef>
              <a:buBlip>
                <a:blip r:embed="rId2"/>
              </a:buBlip>
              <a:defRPr sz="2680">
                <a:solidFill>
                  <a:srgbClr val="000000"/>
                </a:solidFill>
              </a:defRPr>
            </a:pPr>
            <a:r>
              <a:rPr b="1" u="sng"/>
              <a:t>El Tema </a:t>
            </a:r>
            <a:r>
              <a:t>de este libro se refleja en </a:t>
            </a:r>
            <a:r>
              <a:rPr b="1" i="1" u="sng"/>
              <a:t>Col 1:18</a:t>
            </a:r>
            <a:r>
              <a:t> pues enfoca uno de los atributos de la persona de Cristo ( </a:t>
            </a:r>
            <a:r>
              <a:rPr b="1">
                <a:solidFill>
                  <a:srgbClr val="FF2600"/>
                </a:solidFill>
              </a:rPr>
              <a:t>LA PREEMINENCIA</a:t>
            </a:r>
            <a:r>
              <a:t>  ).. esta palabra significa esto de sobresalir o estar adelante.. osea algo notable. </a:t>
            </a:r>
            <a:r>
              <a:rPr u="sng"/>
              <a:t>Vemos la Supremacía y de Cristo durante la escritura de esta carta</a:t>
            </a:r>
            <a:r>
              <a:t>.</a:t>
            </a:r>
          </a:p>
          <a:p>
            <a:pPr marL="297815" indent="-297815" defTabSz="391414">
              <a:spcBef>
                <a:spcPts val="3600"/>
              </a:spcBef>
              <a:buBlip>
                <a:blip r:embed="rId2"/>
              </a:buBlip>
              <a:defRPr sz="2680">
                <a:solidFill>
                  <a:srgbClr val="000000"/>
                </a:solidFill>
              </a:defRPr>
            </a:pPr>
            <a:r>
              <a:rPr b="1" u="sng"/>
              <a:t>La Herejía </a:t>
            </a:r>
            <a:r>
              <a:t>era un tema del cual Pablo estaba tratando en esta carta, pues había problemas de mala enseñanza y malas practicas ( legalizmo Judío, especulación en cuanto a filosofía y misticismo, normas de alimentación extrañas, ritos de circuncisión (</a:t>
            </a:r>
            <a:r>
              <a:rPr b="1" u="sng"/>
              <a:t>2:11 y 16</a:t>
            </a:r>
            <a:r>
              <a:t>), adoración de ángeles (</a:t>
            </a:r>
            <a:r>
              <a:rPr b="1" u="sng"/>
              <a:t>2:18</a:t>
            </a:r>
            <a:r>
              <a:t>), osea que Pablo esta escribiendo hasta en contra de los que juegan con el cuerpo y practican brujerías y filosofías de hombres en cuanto a lo interno del cuerpo (</a:t>
            </a:r>
            <a:r>
              <a:rPr b="1" u="sng"/>
              <a:t>2:20-23</a:t>
            </a:r>
            <a:r>
              <a:t>) Este mismo tema es visto hoy en día para sanar etc…</a:t>
            </a:r>
          </a:p>
          <a:p>
            <a:pPr marL="297815" indent="-297815" defTabSz="391414">
              <a:spcBef>
                <a:spcPts val="3600"/>
              </a:spcBef>
              <a:buBlip>
                <a:blip r:embed="rId2"/>
              </a:buBlip>
              <a:defRPr sz="2680">
                <a:solidFill>
                  <a:srgbClr val="000000"/>
                </a:solidFill>
              </a:defRPr>
            </a:pPr>
            <a:r>
              <a:t>Pablo era </a:t>
            </a:r>
            <a:r>
              <a:rPr b="1"/>
              <a:t>intencional</a:t>
            </a:r>
            <a:r>
              <a:t> en cuanto a la escritura de la Palabra y la forma en  la cual desarrollaba su ministerio en genera..(somos intencionales nosotros).</a:t>
            </a:r>
          </a:p>
          <a:p>
            <a:pPr marL="297815" indent="-297815" defTabSz="391414">
              <a:spcBef>
                <a:spcPts val="3600"/>
              </a:spcBef>
              <a:buBlip>
                <a:blip r:embed="rId2"/>
              </a:buBlip>
              <a:defRPr sz="2680">
                <a:solidFill>
                  <a:srgbClr val="000000"/>
                </a:solidFill>
              </a:defRPr>
            </a:pPr>
            <a:r>
              <a:t>Conocemos nuestra Biblia para poder debatirla y evangelizar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850899" y="731353"/>
            <a:ext cx="11303001" cy="1270001"/>
          </a:xfrm>
          <a:prstGeom prst="rect">
            <a:avLst/>
          </a:prstGeom>
        </p:spPr>
        <p:txBody>
          <a:bodyPr/>
          <a:lstStyle>
            <a:lvl1pPr defTabSz="537463">
              <a:defRPr sz="6440"/>
            </a:lvl1pPr>
          </a:lstStyle>
          <a:p>
            <a:pPr/>
            <a:r>
              <a:t>algunos eventos </a:t>
            </a:r>
          </a:p>
        </p:txBody>
      </p:sp>
      <p:sp>
        <p:nvSpPr>
          <p:cNvPr id="144" name="Shape 144"/>
          <p:cNvSpPr/>
          <p:nvPr>
            <p:ph type="body" idx="1"/>
          </p:nvPr>
        </p:nvSpPr>
        <p:spPr>
          <a:prstGeom prst="rect">
            <a:avLst/>
          </a:prstGeom>
        </p:spPr>
        <p:txBody>
          <a:bodyPr/>
          <a:lstStyle/>
          <a:p>
            <a:pPr marL="381000" indent="-381000" defTabSz="292100">
              <a:spcBef>
                <a:spcPts val="2700"/>
              </a:spcBef>
              <a:buSzPct val="100000"/>
              <a:buAutoNum type="arabicPeriod" startAt="1"/>
              <a:defRPr sz="2000">
                <a:solidFill>
                  <a:srgbClr val="000000"/>
                </a:solidFill>
              </a:defRPr>
            </a:pPr>
            <a:r>
              <a:t>Colosas era una de las tres ciudades cerca de Éfesos ( a unas 100 millas) y las otras dos eran Laodicea y Hierápolis y casualmente la cuidad de Colosas era la ciudad que había estado como estancada a nivel económico a lo contrario de las otras dos ( osea que se había convertido en una ciudad pequeña )… esto nos pondría hacer pensar que probablemente esto se dio debido a las practicas que ellos estaban teniendo..( que tal nosotros y nuestras familias,..??? estamos creciendo o estamos aislados como pueblos pequeños ??? ).</a:t>
            </a:r>
          </a:p>
          <a:p>
            <a:pPr marL="381000" indent="-381000" defTabSz="292100">
              <a:spcBef>
                <a:spcPts val="2700"/>
              </a:spcBef>
              <a:buSzPct val="100000"/>
              <a:buAutoNum type="arabicPeriod" startAt="1"/>
              <a:defRPr sz="2000">
                <a:solidFill>
                  <a:srgbClr val="000000"/>
                </a:solidFill>
              </a:defRPr>
            </a:pPr>
            <a:r>
              <a:t>Esta ciudad era como un terreno muy fértil para las malas doctrinas o nuevas doctrinas (herejías) entre esta ciudad a diferencia de las otras.</a:t>
            </a:r>
          </a:p>
          <a:p>
            <a:pPr marL="381000" indent="-381000" defTabSz="292100">
              <a:spcBef>
                <a:spcPts val="2700"/>
              </a:spcBef>
              <a:buSzPct val="100000"/>
              <a:buAutoNum type="arabicPeriod" startAt="1"/>
              <a:defRPr sz="2000">
                <a:solidFill>
                  <a:srgbClr val="000000"/>
                </a:solidFill>
              </a:defRPr>
            </a:pPr>
            <a:r>
              <a:t>Los fundadores de esta iglesia en Colosas fueron ( Epafras Col 1:7 y Filemón ) y este ministerio o iglesia se origina de la ministraron de la palabra en Éfesos por parte de Pablo ( Hechos 19, 20:17-38 ) osea que ellos llegan a los pies de Cristo por la predicación de la Palabra y luego pasan a ser servidores y colaboradores del ministerio.</a:t>
            </a:r>
          </a:p>
          <a:p>
            <a:pPr marL="0" indent="0" defTabSz="292100">
              <a:spcBef>
                <a:spcPts val="2700"/>
              </a:spcBef>
              <a:buSzTx/>
              <a:buNone/>
              <a:defRPr sz="2000">
                <a:solidFill>
                  <a:srgbClr val="000000"/>
                </a:solidFill>
              </a:defRPr>
            </a:pPr>
            <a:r>
              <a:t>NOTA: Vemos acá hombres trabajando doble ( NO A TIEMPO COMPLETO EN EL MINISTERIO ) osea que es una lección para cada uno el entender que el ministerio es de TODOS Y NO a los que pagados o están a tiempo completo,.. estos hombres estaban entregados a la obra de DIOS.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defTabSz="537463">
              <a:defRPr sz="6440"/>
            </a:lvl1pPr>
          </a:lstStyle>
          <a:p>
            <a:pPr/>
            <a:r>
              <a:t>CRONOLOGÍA </a:t>
            </a:r>
          </a:p>
        </p:txBody>
      </p:sp>
      <p:sp>
        <p:nvSpPr>
          <p:cNvPr id="147" name="Shape 147"/>
          <p:cNvSpPr/>
          <p:nvPr>
            <p:ph type="body" idx="1"/>
          </p:nvPr>
        </p:nvSpPr>
        <p:spPr>
          <a:prstGeom prst="rect">
            <a:avLst/>
          </a:prstGeom>
        </p:spPr>
        <p:txBody>
          <a:bodyPr/>
          <a:lstStyle/>
          <a:p>
            <a:pPr marL="304800" indent="-304800" defTabSz="233679">
              <a:spcBef>
                <a:spcPts val="2200"/>
              </a:spcBef>
              <a:buSzPct val="100000"/>
              <a:buAutoNum type="alphaUcPeriod" startAt="1"/>
              <a:defRPr b="1" sz="1600">
                <a:solidFill>
                  <a:srgbClr val="000000"/>
                </a:solidFill>
              </a:defRPr>
            </a:pPr>
            <a:r>
              <a:t>Conversión de Pablo (33 DC)                                                                                                                   </a:t>
            </a:r>
          </a:p>
          <a:p>
            <a:pPr marL="304800" indent="-304800" defTabSz="233679">
              <a:spcBef>
                <a:spcPts val="2200"/>
              </a:spcBef>
              <a:buSzPct val="100000"/>
              <a:buAutoNum type="alphaUcPeriod" startAt="1"/>
              <a:defRPr b="1" sz="1600">
                <a:solidFill>
                  <a:srgbClr val="000000"/>
                </a:solidFill>
              </a:defRPr>
            </a:pPr>
            <a:r>
              <a:t>1 Viaje misionero de Pablo (47-48 DC)</a:t>
            </a:r>
          </a:p>
          <a:p>
            <a:pPr marL="304800" indent="-304800" defTabSz="233679">
              <a:spcBef>
                <a:spcPts val="2200"/>
              </a:spcBef>
              <a:buSzPct val="100000"/>
              <a:buAutoNum type="alphaUcPeriod" startAt="1"/>
              <a:defRPr b="1" sz="1600">
                <a:solidFill>
                  <a:srgbClr val="000000"/>
                </a:solidFill>
              </a:defRPr>
            </a:pPr>
            <a:r>
              <a:t>Concilio en Jerusalén y se escribe Galatas (49-50DC ) </a:t>
            </a:r>
          </a:p>
          <a:p>
            <a:pPr marL="304800" indent="-304800" defTabSz="233679">
              <a:spcBef>
                <a:spcPts val="2200"/>
              </a:spcBef>
              <a:buSzPct val="100000"/>
              <a:buAutoNum type="alphaUcPeriod" startAt="1"/>
              <a:defRPr b="1" sz="1600">
                <a:solidFill>
                  <a:srgbClr val="000000"/>
                </a:solidFill>
              </a:defRPr>
            </a:pPr>
            <a:r>
              <a:t>2 Viaje misionero de Pablo (49-52 DC)</a:t>
            </a:r>
          </a:p>
          <a:p>
            <a:pPr marL="304800" indent="-304800" defTabSz="233679">
              <a:spcBef>
                <a:spcPts val="2200"/>
              </a:spcBef>
              <a:buSzPct val="100000"/>
              <a:buAutoNum type="alphaUcPeriod" startAt="1"/>
              <a:defRPr b="1" sz="1600">
                <a:solidFill>
                  <a:srgbClr val="000000"/>
                </a:solidFill>
              </a:defRPr>
            </a:pPr>
            <a:r>
              <a:t>Se escribe 1 y 2 de Tesalonicenses (51 DC)</a:t>
            </a:r>
          </a:p>
          <a:p>
            <a:pPr marL="304800" indent="-304800" defTabSz="233679">
              <a:spcBef>
                <a:spcPts val="2200"/>
              </a:spcBef>
              <a:buSzPct val="100000"/>
              <a:buAutoNum type="alphaUcPeriod" startAt="1"/>
              <a:defRPr b="1" sz="1600">
                <a:solidFill>
                  <a:srgbClr val="000000"/>
                </a:solidFill>
              </a:defRPr>
            </a:pPr>
            <a:r>
              <a:t> Nerón se convierte emperador de Roma (54 DC)</a:t>
            </a:r>
          </a:p>
          <a:p>
            <a:pPr marL="304800" indent="-304800" defTabSz="233679">
              <a:spcBef>
                <a:spcPts val="2200"/>
              </a:spcBef>
              <a:buSzPct val="100000"/>
              <a:buAutoNum type="alphaUcPeriod" startAt="1"/>
              <a:defRPr b="1" sz="1600">
                <a:solidFill>
                  <a:srgbClr val="000000"/>
                </a:solidFill>
              </a:defRPr>
            </a:pPr>
            <a:r>
              <a:t>Se escribe 1 y 2 de Corintios (55-56 DC)</a:t>
            </a:r>
          </a:p>
          <a:p>
            <a:pPr marL="304800" indent="-304800" defTabSz="233679">
              <a:spcBef>
                <a:spcPts val="2200"/>
              </a:spcBef>
              <a:buSzPct val="100000"/>
              <a:buAutoNum type="alphaUcPeriod" startAt="1"/>
              <a:defRPr b="1" sz="1600">
                <a:solidFill>
                  <a:srgbClr val="000000"/>
                </a:solidFill>
              </a:defRPr>
            </a:pPr>
            <a:r>
              <a:t>Tercer viaje misionero de Pablo (56-58DC)</a:t>
            </a:r>
          </a:p>
          <a:p>
            <a:pPr marL="304800" indent="-304800" defTabSz="233679">
              <a:spcBef>
                <a:spcPts val="2200"/>
              </a:spcBef>
              <a:buSzPct val="100000"/>
              <a:buAutoNum type="alphaUcPeriod" startAt="1"/>
              <a:defRPr b="1" sz="1600">
                <a:solidFill>
                  <a:srgbClr val="000000"/>
                </a:solidFill>
              </a:defRPr>
            </a:pPr>
            <a:r>
              <a:t>Se escribe Romanos (58 DC)</a:t>
            </a:r>
          </a:p>
          <a:p>
            <a:pPr marL="304800" indent="-304800" defTabSz="233679">
              <a:spcBef>
                <a:spcPts val="2200"/>
              </a:spcBef>
              <a:buSzPct val="100000"/>
              <a:buAutoNum type="alphaUcPeriod" startAt="1"/>
              <a:defRPr b="1" sz="1600">
                <a:solidFill>
                  <a:srgbClr val="000000"/>
                </a:solidFill>
              </a:defRPr>
            </a:pPr>
            <a:r>
              <a:t>Pablo encarcelado en Cesarea (58-60 DC)</a:t>
            </a:r>
          </a:p>
          <a:p>
            <a:pPr marL="304800" indent="-304800" defTabSz="233679">
              <a:spcBef>
                <a:spcPts val="2200"/>
              </a:spcBef>
              <a:buSzPct val="100000"/>
              <a:buAutoNum type="alphaUcPeriod" startAt="1"/>
              <a:defRPr b="1" sz="1600">
                <a:solidFill>
                  <a:srgbClr val="000000"/>
                </a:solidFill>
              </a:defRPr>
            </a:pPr>
            <a:r>
              <a:t>Pablo es puesto en arresto domiciliario en Roma (60-61 DC) </a:t>
            </a:r>
          </a:p>
          <a:p>
            <a:pPr marL="304800" indent="-304800" defTabSz="233679">
              <a:spcBef>
                <a:spcPts val="2200"/>
              </a:spcBef>
              <a:buSzPct val="100000"/>
              <a:buAutoNum type="alphaUcPeriod" startAt="1"/>
              <a:defRPr b="1" sz="1600">
                <a:solidFill>
                  <a:srgbClr val="000000"/>
                </a:solidFill>
              </a:defRPr>
            </a:pPr>
            <a:r>
              <a:t>Se escribe Efesios, Filipenses, Colosenses y Filemón (61-63 DC)  Y el martirio de Pablo al 68 DC.</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CUÁL ES TU AGENDA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lvl1pPr defTabSz="385572">
              <a:defRPr sz="4620"/>
            </a:lvl1pPr>
          </a:lstStyle>
          <a:p>
            <a:pPr/>
            <a:r>
              <a:t>LO QUE NO LEEMOS EN COLOSENSES </a:t>
            </a:r>
          </a:p>
        </p:txBody>
      </p:sp>
      <p:sp>
        <p:nvSpPr>
          <p:cNvPr id="152" name="Shape 152"/>
          <p:cNvSpPr/>
          <p:nvPr>
            <p:ph type="body" idx="1"/>
          </p:nvPr>
        </p:nvSpPr>
        <p:spPr>
          <a:prstGeom prst="rect">
            <a:avLst/>
          </a:prstGeom>
        </p:spPr>
        <p:txBody>
          <a:bodyPr/>
          <a:lstStyle/>
          <a:p>
            <a:pPr marL="266700" indent="-266700" defTabSz="350520">
              <a:spcBef>
                <a:spcPts val="3300"/>
              </a:spcBef>
              <a:buBlip>
                <a:blip r:embed="rId2"/>
              </a:buBlip>
              <a:defRPr sz="2400">
                <a:solidFill>
                  <a:srgbClr val="000000"/>
                </a:solidFill>
              </a:defRPr>
            </a:pPr>
            <a:r>
              <a:t>Pablo era prisionero en Roma ( Hechos 21:17-36).</a:t>
            </a:r>
          </a:p>
          <a:p>
            <a:pPr marL="266700" indent="-266700" defTabSz="350520">
              <a:spcBef>
                <a:spcPts val="3300"/>
              </a:spcBef>
              <a:buBlip>
                <a:blip r:embed="rId2"/>
              </a:buBlip>
              <a:defRPr sz="2400">
                <a:solidFill>
                  <a:srgbClr val="000000"/>
                </a:solidFill>
              </a:defRPr>
            </a:pPr>
            <a:r>
              <a:t>Estando allá, él mismo lleva al esclavo Onésimo a los pies de Cristo y le pide a Filemón que reciba a Onésimo de regreso como un hermano en Cristo etc,.. al mismo tiempo, Epafras llega a Roma buscando a Pablo pues ocupaba ayuda ( pues habían ya malas doctrinas en Colosas y Pablo toma el tiempo para escribir la carta de Colosenses y exhortar estas falsas enseñanzas para proteger el evangelio,… entonces Tíquico y Onésimo llevan las epístolas escritas por Pablo a ( Efesios, Colosenses y Filemón ) a sus destinos finales y Epafras es llamado  prisionero amado por Pablo pues Epafras le asiste a Pablo estando en prisión osea que,( Aristarco y Epafras no eran prisioneros, pero si eran ayudantes claves del ministerio de Pablo.</a:t>
            </a:r>
          </a:p>
          <a:p>
            <a:pPr marL="266700" indent="-266700" defTabSz="350520">
              <a:spcBef>
                <a:spcPts val="3300"/>
              </a:spcBef>
              <a:buBlip>
                <a:blip r:embed="rId2"/>
              </a:buBlip>
              <a:defRPr sz="2400">
                <a:solidFill>
                  <a:srgbClr val="000000"/>
                </a:solidFill>
              </a:defRPr>
            </a:pPr>
            <a:r>
              <a:t>Lo que vemos acá es una cadena de HERMANOS pendientes unos de los otros en lo que es necesario para que la obra avance,..( será igual en nuestra Clase Hispana ?!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lvl1pPr defTabSz="479044">
              <a:defRPr sz="5740"/>
            </a:lvl1pPr>
          </a:lstStyle>
          <a:p>
            <a:pPr/>
            <a:r>
              <a:t>Dios desea hombres fieles</a:t>
            </a:r>
          </a:p>
        </p:txBody>
      </p:sp>
      <p:sp>
        <p:nvSpPr>
          <p:cNvPr id="155" name="Shape 155"/>
          <p:cNvSpPr/>
          <p:nvPr>
            <p:ph type="body" idx="1"/>
          </p:nvPr>
        </p:nvSpPr>
        <p:spPr>
          <a:prstGeom prst="rect">
            <a:avLst/>
          </a:prstGeom>
        </p:spPr>
        <p:txBody>
          <a:bodyPr/>
          <a:lstStyle/>
          <a:p>
            <a:pPr marL="0" indent="0" defTabSz="379475">
              <a:lnSpc>
                <a:spcPct val="100000"/>
              </a:lnSpc>
              <a:spcBef>
                <a:spcPts val="0"/>
              </a:spcBef>
              <a:buSzTx/>
              <a:buNone/>
              <a:defRPr b="1" sz="2656">
                <a:solidFill>
                  <a:srgbClr val="902B1F"/>
                </a:solidFill>
                <a:latin typeface="Helvetica Neue"/>
                <a:ea typeface="Helvetica Neue"/>
                <a:cs typeface="Helvetica Neue"/>
                <a:sym typeface="Helvetica Neue"/>
              </a:defRPr>
            </a:pPr>
            <a:r>
              <a:rPr>
                <a:hlinkClick r:id="rId2" invalidUrl="" action="" tgtFrame="" tooltip="" history="1" highlightClick="0" endSnd="0"/>
              </a:rPr>
              <a:t>2 Timoteo 2:2</a:t>
            </a:r>
            <a:endParaRPr>
              <a:solidFill>
                <a:srgbClr val="000000"/>
              </a:solidFill>
            </a:endParaRP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r>
              <a:t>Lo que has oído de mí ante muchos testigos, esto encarga a </a:t>
            </a:r>
            <a:r>
              <a:rPr b="1"/>
              <a:t>hombres</a:t>
            </a:r>
            <a:r>
              <a:t> </a:t>
            </a:r>
            <a:r>
              <a:rPr b="1"/>
              <a:t>fieles</a:t>
            </a:r>
            <a:r>
              <a:t> que sean idóneos para enseñar también a otros.</a:t>
            </a: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p>
          <a:p>
            <a:pPr marL="0" indent="0" defTabSz="379475">
              <a:lnSpc>
                <a:spcPct val="100000"/>
              </a:lnSpc>
              <a:spcBef>
                <a:spcPts val="0"/>
              </a:spcBef>
              <a:buSzTx/>
              <a:buNone/>
              <a:defRPr b="1" sz="2656">
                <a:solidFill>
                  <a:srgbClr val="902B1F"/>
                </a:solidFill>
                <a:latin typeface="Helvetica Neue"/>
                <a:ea typeface="Helvetica Neue"/>
                <a:cs typeface="Helvetica Neue"/>
                <a:sym typeface="Helvetica Neue"/>
              </a:defRPr>
            </a:pPr>
            <a:r>
              <a:rPr>
                <a:hlinkClick r:id="rId3" invalidUrl="" action="" tgtFrame="" tooltip="" history="1" highlightClick="0" endSnd="0"/>
              </a:rPr>
              <a:t>Salmos 12:1</a:t>
            </a:r>
            <a:endParaRPr>
              <a:solidFill>
                <a:srgbClr val="000000"/>
              </a:solidFill>
            </a:endParaRP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r>
              <a:t>Salva, oh Jehová, porque se acabaron los piadosos; Porque han desaparecido los </a:t>
            </a:r>
            <a:r>
              <a:rPr b="1"/>
              <a:t>fieles</a:t>
            </a:r>
            <a:r>
              <a:t> de entre los hijos de los </a:t>
            </a:r>
            <a:r>
              <a:rPr b="1"/>
              <a:t>hombres</a:t>
            </a:r>
            <a:r>
              <a:t>.</a:t>
            </a: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p>
          <a:p>
            <a:pPr marL="0" indent="0" defTabSz="379475">
              <a:lnSpc>
                <a:spcPct val="100000"/>
              </a:lnSpc>
              <a:spcBef>
                <a:spcPts val="0"/>
              </a:spcBef>
              <a:buSzTx/>
              <a:buNone/>
              <a:defRPr sz="2656">
                <a:solidFill>
                  <a:srgbClr val="000000"/>
                </a:solidFill>
                <a:latin typeface="Helvetica Neue"/>
                <a:ea typeface="Helvetica Neue"/>
                <a:cs typeface="Helvetica Neue"/>
                <a:sym typeface="Helvetica Neue"/>
              </a:defRPr>
            </a:pPr>
            <a:r>
              <a:t>NOTA: El ministerio nunca va a poder avanzar sino hay gente fiel a DIOS y a la IGLESIA,… el intelecto de los hombres que ayudaron a Pablo no fue lo hizo avanzar la Obra,… Fue mas bien la dedicación y compromiso con Dios luego de sus conversiones… </a:t>
            </a:r>
            <a:r>
              <a:rPr b="1"/>
              <a:t>“EL INTELECTO ES NUESTRO ENEMIGO CUANDO LAS OBRAS EXPONEN NUESTRO CORAZÓN”…</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