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p:nvPr>
            <p:ph type="title"/>
          </p:nvPr>
        </p:nvSpPr>
        <p:spPr>
          <a:xfrm>
            <a:off x="1117600" y="2209800"/>
            <a:ext cx="10769600" cy="2540000"/>
          </a:xfrm>
          <a:prstGeom prst="rect">
            <a:avLst/>
          </a:prstGeom>
        </p:spPr>
        <p:txBody>
          <a:bodyPr anchor="b"/>
          <a:lstStyle/>
          <a:p>
            <a:pPr/>
            <a:r>
              <a:t>Title Text</a:t>
            </a:r>
          </a:p>
        </p:txBody>
      </p:sp>
      <p:sp>
        <p:nvSpPr>
          <p:cNvPr id="17" name="Shape 17"/>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Shape 107"/>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i="1" sz="3300"/>
            </a:lvl1pPr>
          </a:lstStyle>
          <a:p>
            <a:pPr/>
            <a:r>
              <a:t>–Johnny Appleseed</a:t>
            </a:r>
          </a:p>
        </p:txBody>
      </p:sp>
      <p:sp>
        <p:nvSpPr>
          <p:cNvPr id="108" name="Shape 108"/>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pPr/>
            <a:r>
              <a:t>“Type a quote here.” </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Shape 116"/>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Shape 117"/>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noChangeAspect="0"/>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noChangeAspect="0"/>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noChangeAspect="0"/>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p:nvPr>
            <p:ph type="pic" idx="13"/>
          </p:nvPr>
        </p:nvSpPr>
        <p:spPr>
          <a:xfrm>
            <a:off x="1181100" y="3276600"/>
            <a:ext cx="10642600" cy="5397500"/>
          </a:xfrm>
          <a:prstGeom prst="rect">
            <a:avLst/>
          </a:prstGeom>
          <a:ln w="9525">
            <a:round/>
          </a:ln>
        </p:spPr>
        <p:txBody>
          <a:bodyPr lIns="91439" tIns="45719" rIns="91439" bIns="45719" anchor="t">
            <a:noAutofit/>
          </a:bodyPr>
          <a:lstStyle/>
          <a:p>
            <a:pPr/>
          </a:p>
        </p:txBody>
      </p:sp>
      <p:sp>
        <p:nvSpPr>
          <p:cNvPr id="30" name="Shape 30"/>
          <p:cNvSpPr/>
          <p:nvPr>
            <p:ph type="title"/>
          </p:nvPr>
        </p:nvSpPr>
        <p:spPr>
          <a:xfrm>
            <a:off x="1117600" y="838200"/>
            <a:ext cx="10769600" cy="1143000"/>
          </a:xfrm>
          <a:prstGeom prst="rect">
            <a:avLst/>
          </a:prstGeom>
        </p:spPr>
        <p:txBody>
          <a:bodyPr/>
          <a:lstStyle/>
          <a:p>
            <a:pPr/>
            <a:r>
              <a:t>Title Text</a:t>
            </a:r>
          </a:p>
        </p:txBody>
      </p:sp>
      <p:sp>
        <p:nvSpPr>
          <p:cNvPr id="31" name="Shape 3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9" name="Shape 39"/>
          <p:cNvSpPr/>
          <p:nvPr>
            <p:ph type="title"/>
          </p:nvPr>
        </p:nvSpPr>
        <p:spPr>
          <a:xfrm>
            <a:off x="1117600" y="3606800"/>
            <a:ext cx="10769600" cy="2540000"/>
          </a:xfrm>
          <a:prstGeom prst="rect">
            <a:avLst/>
          </a:prstGeom>
        </p:spPr>
        <p:txBody>
          <a:bodyPr/>
          <a:lstStyle/>
          <a:p>
            <a:pPr/>
            <a:r>
              <a:t>Title Text</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oup 50"/>
          <p:cNvGrpSpPr/>
          <p:nvPr/>
        </p:nvGrpSpPr>
        <p:grpSpPr>
          <a:xfrm>
            <a:off x="1638300" y="4889500"/>
            <a:ext cx="4368801" cy="88901"/>
            <a:chOff x="0" y="0"/>
            <a:chExt cx="4368800" cy="88900"/>
          </a:xfrm>
        </p:grpSpPr>
        <p:pic>
          <p:nvPicPr>
            <p:cNvPr id="47" name="typesetflourish_shape_big.pdf"/>
            <p:cNvPicPr>
              <a:picLocks noChangeAspect="0"/>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p:cNvPicPr>
              <a:picLocks noChangeAspect="0"/>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p:cNvPicPr>
              <a:picLocks noChangeAspect="0"/>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Shape 5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pPr/>
          </a:p>
        </p:txBody>
      </p:sp>
      <p:sp>
        <p:nvSpPr>
          <p:cNvPr id="52" name="Shape 52"/>
          <p:cNvSpPr/>
          <p:nvPr>
            <p:ph type="title"/>
          </p:nvPr>
        </p:nvSpPr>
        <p:spPr>
          <a:xfrm>
            <a:off x="1054100" y="1536700"/>
            <a:ext cx="5397500" cy="3225800"/>
          </a:xfrm>
          <a:prstGeom prst="rect">
            <a:avLst/>
          </a:prstGeom>
        </p:spPr>
        <p:txBody>
          <a:bodyPr anchor="b"/>
          <a:lstStyle>
            <a:lvl1pPr>
              <a:defRPr sz="5600"/>
            </a:lvl1pPr>
          </a:lstStyle>
          <a:p>
            <a:pPr/>
            <a:r>
              <a:t>Title Text</a:t>
            </a:r>
          </a:p>
        </p:txBody>
      </p:sp>
      <p:sp>
        <p:nvSpPr>
          <p:cNvPr id="53" name="Shape 53"/>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0" name="Shape 70"/>
          <p:cNvSpPr/>
          <p:nvPr>
            <p:ph type="title"/>
          </p:nvPr>
        </p:nvSpPr>
        <p:spPr>
          <a:prstGeom prst="rect">
            <a:avLst/>
          </a:prstGeom>
        </p:spPr>
        <p:txBody>
          <a:bodyPr/>
          <a:lstStyle/>
          <a:p>
            <a:pPr/>
            <a:r>
              <a:t>Title Text</a:t>
            </a:r>
          </a:p>
        </p:txBody>
      </p:sp>
      <p:sp>
        <p:nvSpPr>
          <p:cNvPr id="71" name="Shape 7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Shape 79"/>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pPr/>
          </a:p>
        </p:txBody>
      </p:sp>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Shape 89"/>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7" name="Shape 97"/>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pPr/>
          </a:p>
        </p:txBody>
      </p:sp>
      <p:sp>
        <p:nvSpPr>
          <p:cNvPr id="98" name="Shape 98"/>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pPr/>
          </a:p>
        </p:txBody>
      </p:sp>
      <p:sp>
        <p:nvSpPr>
          <p:cNvPr id="99" name="Shape 99"/>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pPr/>
          </a:p>
        </p:txBody>
      </p:sp>
      <p:sp>
        <p:nvSpPr>
          <p:cNvPr id="100" name="Shape 100"/>
          <p:cNvSpPr/>
          <p:nvPr>
            <p:ph type="sldNum" sz="quarter" idx="2"/>
          </p:nvPr>
        </p:nvSpPr>
        <p:spPr>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b="0" baseline="0" cap="all" i="0" spc="0" strike="noStrike" sz="7000" u="none">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b="0" baseline="0" cap="none" i="0" spc="0" strike="noStrike" sz="4000" u="none">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ctrTitle"/>
          </p:nvPr>
        </p:nvSpPr>
        <p:spPr>
          <a:xfrm>
            <a:off x="1117600" y="1721416"/>
            <a:ext cx="10769600" cy="2069147"/>
          </a:xfrm>
          <a:prstGeom prst="rect">
            <a:avLst/>
          </a:prstGeom>
        </p:spPr>
        <p:txBody>
          <a:bodyPr/>
          <a:lstStyle/>
          <a:p>
            <a:pPr/>
            <a:r>
              <a:t>Colosenses 1:15-20</a:t>
            </a:r>
          </a:p>
        </p:txBody>
      </p:sp>
      <p:sp>
        <p:nvSpPr>
          <p:cNvPr id="134" name="Shape 134"/>
          <p:cNvSpPr/>
          <p:nvPr>
            <p:ph type="subTitle" sz="half" idx="1"/>
          </p:nvPr>
        </p:nvSpPr>
        <p:spPr>
          <a:xfrm>
            <a:off x="1117600" y="5041899"/>
            <a:ext cx="10769600" cy="3662491"/>
          </a:xfrm>
          <a:prstGeom prst="rect">
            <a:avLst/>
          </a:prstGeom>
        </p:spPr>
        <p:txBody>
          <a:bodyPr/>
          <a:lstStyle/>
          <a:p>
            <a:pPr defTabSz="543305">
              <a:spcBef>
                <a:spcPts val="1100"/>
              </a:spcBef>
              <a:defRPr sz="3348" u="sng"/>
            </a:pPr>
            <a:r>
              <a:t>“Cristo el Primero en Todo”</a:t>
            </a:r>
          </a:p>
          <a:p>
            <a:pPr defTabSz="543305">
              <a:spcBef>
                <a:spcPts val="1100"/>
              </a:spcBef>
              <a:defRPr sz="3348"/>
            </a:pPr>
          </a:p>
          <a:p>
            <a:pPr defTabSz="543305">
              <a:spcBef>
                <a:spcPts val="1100"/>
              </a:spcBef>
              <a:defRPr sz="3348"/>
            </a:pPr>
            <a:r>
              <a:t>A menudo vemos como las personas tratan de poner a Dios como un segundo o segunda opción según las creencias de las personas, y esto va en contra de lo que la Biblia nos enseña a nosotros,… Debemos de someternos al ÚNICO dios vivo Obedeciendo a lo que la Escritura nos Enseña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850900" y="433946"/>
            <a:ext cx="11303000" cy="2078508"/>
          </a:xfrm>
          <a:prstGeom prst="rect">
            <a:avLst/>
          </a:prstGeom>
        </p:spPr>
        <p:txBody>
          <a:bodyPr/>
          <a:lstStyle/>
          <a:p>
            <a:pPr algn="l" defTabSz="393192">
              <a:lnSpc>
                <a:spcPct val="100000"/>
              </a:lnSpc>
              <a:defRPr b="1" cap="none" sz="2150">
                <a:latin typeface="Helvetica Neue"/>
                <a:ea typeface="Helvetica Neue"/>
                <a:cs typeface="Helvetica Neue"/>
                <a:sym typeface="Helvetica Neue"/>
              </a:defRPr>
            </a:pPr>
            <a:r>
              <a:t>COLOSENSES 1</a:t>
            </a:r>
          </a:p>
          <a:p>
            <a:pPr algn="l" defTabSz="393192">
              <a:lnSpc>
                <a:spcPct val="100000"/>
              </a:lnSpc>
              <a:defRPr b="1" cap="none" sz="2150">
                <a:latin typeface="Helvetica Neue"/>
                <a:ea typeface="Helvetica Neue"/>
                <a:cs typeface="Helvetica Neue"/>
                <a:sym typeface="Helvetica Neue"/>
              </a:defRPr>
            </a:pPr>
            <a:r>
              <a:rPr>
                <a:latin typeface="Arial"/>
                <a:ea typeface="Arial"/>
                <a:cs typeface="Arial"/>
                <a:sym typeface="Arial"/>
              </a:rPr>
              <a:t>19 </a:t>
            </a:r>
            <a:r>
              <a:t>por cuanto agradó al Padre que en él habitase </a:t>
            </a:r>
            <a:r>
              <a:rPr>
                <a:solidFill>
                  <a:srgbClr val="FF2600"/>
                </a:solidFill>
              </a:rPr>
              <a:t>toda plenitud</a:t>
            </a:r>
            <a:r>
              <a:t>,</a:t>
            </a:r>
          </a:p>
          <a:p>
            <a:pPr algn="l" defTabSz="393192">
              <a:lnSpc>
                <a:spcPct val="100000"/>
              </a:lnSpc>
              <a:defRPr b="1" cap="none" sz="2150">
                <a:latin typeface="Helvetica Neue"/>
                <a:ea typeface="Helvetica Neue"/>
                <a:cs typeface="Helvetica Neue"/>
                <a:sym typeface="Helvetica Neue"/>
              </a:defRPr>
            </a:pPr>
            <a:r>
              <a:rPr>
                <a:latin typeface="Arial"/>
                <a:ea typeface="Arial"/>
                <a:cs typeface="Arial"/>
                <a:sym typeface="Arial"/>
              </a:rPr>
              <a:t>20 </a:t>
            </a:r>
            <a:r>
              <a:t>y por medio de él reconciliar consigo todas las cosas, así las que están en la tierra como las que están en los cielos, </a:t>
            </a:r>
            <a:r>
              <a:rPr>
                <a:solidFill>
                  <a:srgbClr val="FF2600"/>
                </a:solidFill>
              </a:rPr>
              <a:t>haciendo la paz mediante la sangre de su cruz.</a:t>
            </a:r>
          </a:p>
        </p:txBody>
      </p:sp>
      <p:sp>
        <p:nvSpPr>
          <p:cNvPr id="159" name="Shape 159"/>
          <p:cNvSpPr/>
          <p:nvPr>
            <p:ph type="body" idx="1"/>
          </p:nvPr>
        </p:nvSpPr>
        <p:spPr>
          <a:prstGeom prst="rect">
            <a:avLst/>
          </a:prstGeom>
        </p:spPr>
        <p:txBody>
          <a:bodyPr/>
          <a:lstStyle/>
          <a:p>
            <a:pPr marL="571500" indent="-571500" defTabSz="438150">
              <a:spcBef>
                <a:spcPts val="4100"/>
              </a:spcBef>
              <a:buSzPct val="100000"/>
              <a:buAutoNum type="arabicPeriod" startAt="1"/>
              <a:defRPr sz="3000">
                <a:solidFill>
                  <a:srgbClr val="000000"/>
                </a:solidFill>
                <a:latin typeface="Times New Roman"/>
                <a:ea typeface="Times New Roman"/>
                <a:cs typeface="Times New Roman"/>
                <a:sym typeface="Times New Roman"/>
              </a:defRPr>
            </a:pPr>
            <a:r>
              <a:t>Entendamos que la forma de como se agrada al Padre es estando ( </a:t>
            </a:r>
            <a:r>
              <a:rPr b="1">
                <a:solidFill>
                  <a:srgbClr val="FF2600"/>
                </a:solidFill>
              </a:rPr>
              <a:t>COMPLETOS / plenitud</a:t>
            </a:r>
            <a:r>
              <a:t> ) y es por este testimonio que cuando hacemos algo hay que hacerlo bien ( Completo, Pleno, Puntual ). </a:t>
            </a:r>
            <a:r>
              <a:rPr b="1" u="sng"/>
              <a:t>Como estamos en nuestras casas ???</a:t>
            </a:r>
          </a:p>
          <a:p>
            <a:pPr marL="571500" indent="-571500" defTabSz="438150">
              <a:spcBef>
                <a:spcPts val="4100"/>
              </a:spcBef>
              <a:buSzPct val="100000"/>
              <a:buAutoNum type="arabicPeriod" startAt="1"/>
              <a:defRPr b="1" sz="3000">
                <a:solidFill>
                  <a:srgbClr val="0433FF"/>
                </a:solidFill>
                <a:latin typeface="Times New Roman"/>
                <a:ea typeface="Times New Roman"/>
                <a:cs typeface="Times New Roman"/>
                <a:sym typeface="Times New Roman"/>
              </a:defRPr>
            </a:pPr>
            <a:r>
              <a:t>Toda la doctrina de este pasaje dependió de la ( plenitud = el trabajo completo de Jesús que culmino en el calvario = en la CRUZ = NO fue un trabajo incompleto = fue Perfecto ).</a:t>
            </a:r>
          </a:p>
          <a:p>
            <a:pPr marL="571500" indent="-571500" defTabSz="438150">
              <a:spcBef>
                <a:spcPts val="4100"/>
              </a:spcBef>
              <a:buSzPct val="100000"/>
              <a:buAutoNum type="arabicPeriod" startAt="1"/>
              <a:defRPr sz="3000">
                <a:solidFill>
                  <a:srgbClr val="000000"/>
                </a:solidFill>
                <a:latin typeface="Times New Roman"/>
                <a:ea typeface="Times New Roman"/>
                <a:cs typeface="Times New Roman"/>
                <a:sym typeface="Times New Roman"/>
              </a:defRPr>
            </a:pPr>
            <a:r>
              <a:t>Por medio de este testimonio de Cristo es que TODOS hemos podido disfrutar de la SALVACIÓN y nuestro deber es el compartir este testimonio con las demás personas ( Hermanos, estamos seguros de nuestra salvación o mejor hablamos de esto ahora ???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
          <p:cNvPicPr>
            <a:picLocks noChangeAspect="0"/>
          </p:cNvPicPr>
          <p:nvPr>
            <p:ph type="pic" idx="13"/>
          </p:nvPr>
        </p:nvPicPr>
        <p:blipFill>
          <a:blip r:embed="rId2">
            <a:extLst/>
          </a:blip>
          <a:stretch>
            <a:fillRect/>
          </a:stretch>
        </p:blipFill>
        <p:spPr>
          <a:xfrm>
            <a:off x="6756399" y="3080694"/>
            <a:ext cx="5384801" cy="4665863"/>
          </a:xfrm>
          <a:prstGeom prst="rect">
            <a:avLst/>
          </a:prstGeom>
        </p:spPr>
      </p:pic>
      <p:sp>
        <p:nvSpPr>
          <p:cNvPr id="162" name="Shape 162"/>
          <p:cNvSpPr/>
          <p:nvPr>
            <p:ph type="title"/>
          </p:nvPr>
        </p:nvSpPr>
        <p:spPr>
          <a:xfrm>
            <a:off x="850900" y="838200"/>
            <a:ext cx="11303000" cy="1159904"/>
          </a:xfrm>
          <a:prstGeom prst="rect">
            <a:avLst/>
          </a:prstGeom>
        </p:spPr>
        <p:txBody>
          <a:bodyPr/>
          <a:lstStyle>
            <a:lvl1pPr defTabSz="490727">
              <a:defRPr sz="5880"/>
            </a:lvl1pPr>
          </a:lstStyle>
          <a:p>
            <a:pPr/>
            <a:r>
              <a:t>HEBREOS 9</a:t>
            </a:r>
          </a:p>
        </p:txBody>
      </p:sp>
      <p:sp>
        <p:nvSpPr>
          <p:cNvPr id="163" name="Shape 163"/>
          <p:cNvSpPr/>
          <p:nvPr>
            <p:ph type="body" sz="half" idx="1"/>
          </p:nvPr>
        </p:nvSpPr>
        <p:spPr>
          <a:xfrm>
            <a:off x="850900" y="2409183"/>
            <a:ext cx="5410200" cy="6912498"/>
          </a:xfrm>
          <a:prstGeom prst="rect">
            <a:avLst/>
          </a:prstGeom>
        </p:spPr>
        <p:txBody>
          <a:bodyPr/>
          <a:lstStyle/>
          <a:p>
            <a:pPr marL="0" indent="0" defTabSz="182880">
              <a:lnSpc>
                <a:spcPct val="100000"/>
              </a:lnSpc>
              <a:spcBef>
                <a:spcPts val="0"/>
              </a:spcBef>
              <a:buSzTx/>
              <a:buNone/>
              <a:defRPr b="1" sz="1880">
                <a:solidFill>
                  <a:srgbClr val="000000"/>
                </a:solidFill>
                <a:latin typeface="Helvetica Neue"/>
                <a:ea typeface="Helvetica Neue"/>
                <a:cs typeface="Helvetica Neue"/>
                <a:sym typeface="Helvetica Neue"/>
              </a:defRPr>
            </a:pPr>
            <a:r>
              <a:rPr>
                <a:latin typeface="Arial"/>
                <a:ea typeface="Arial"/>
                <a:cs typeface="Arial"/>
                <a:sym typeface="Arial"/>
              </a:rPr>
              <a:t>26 </a:t>
            </a:r>
            <a:r>
              <a:t>De otra manera le hubiera sido necesario padecer muchas veces desde el principio del mundo; pero ahora, en la consumación de los siglos, se presentó una vez para siempre por el sacrificio de sí mismo para quitar de en medio el pecado.</a:t>
            </a:r>
          </a:p>
          <a:p>
            <a:pPr marL="0" indent="0" defTabSz="182880">
              <a:lnSpc>
                <a:spcPct val="100000"/>
              </a:lnSpc>
              <a:spcBef>
                <a:spcPts val="0"/>
              </a:spcBef>
              <a:buSzTx/>
              <a:buNone/>
              <a:defRPr b="1" sz="1880">
                <a:solidFill>
                  <a:srgbClr val="000000"/>
                </a:solidFill>
                <a:latin typeface="Helvetica Neue"/>
                <a:ea typeface="Helvetica Neue"/>
                <a:cs typeface="Helvetica Neue"/>
                <a:sym typeface="Helvetica Neue"/>
              </a:defRPr>
            </a:pPr>
            <a:r>
              <a:rPr>
                <a:latin typeface="Arial"/>
                <a:ea typeface="Arial"/>
                <a:cs typeface="Arial"/>
                <a:sym typeface="Arial"/>
              </a:rPr>
              <a:t>27</a:t>
            </a:r>
            <a:r>
              <a:rPr>
                <a:solidFill>
                  <a:srgbClr val="FF2600"/>
                </a:solidFill>
                <a:latin typeface="Arial"/>
                <a:ea typeface="Arial"/>
                <a:cs typeface="Arial"/>
                <a:sym typeface="Arial"/>
              </a:rPr>
              <a:t> </a:t>
            </a:r>
            <a:r>
              <a:rPr>
                <a:solidFill>
                  <a:srgbClr val="FF2600"/>
                </a:solidFill>
              </a:rPr>
              <a:t>Y de la manera que está establecido para los hombres que mueran una sola vez, y después de esto el juicio</a:t>
            </a:r>
            <a:r>
              <a:t>,</a:t>
            </a:r>
          </a:p>
          <a:p>
            <a:pPr marL="0" indent="0" defTabSz="182880">
              <a:lnSpc>
                <a:spcPct val="100000"/>
              </a:lnSpc>
              <a:spcBef>
                <a:spcPts val="0"/>
              </a:spcBef>
              <a:buSzTx/>
              <a:buNone/>
              <a:defRPr b="1" sz="1880">
                <a:solidFill>
                  <a:srgbClr val="000000"/>
                </a:solidFill>
                <a:latin typeface="Helvetica Neue"/>
                <a:ea typeface="Helvetica Neue"/>
                <a:cs typeface="Helvetica Neue"/>
                <a:sym typeface="Helvetica Neue"/>
              </a:defRPr>
            </a:pPr>
            <a:r>
              <a:rPr>
                <a:latin typeface="Arial"/>
                <a:ea typeface="Arial"/>
                <a:cs typeface="Arial"/>
                <a:sym typeface="Arial"/>
              </a:rPr>
              <a:t>28 </a:t>
            </a:r>
            <a:r>
              <a:t>así también Cristo fue ofrecido una sola vez para llevar los pecados de muchos; y aparecerá por segunda vez, sin relación con el pecado, para salvar a los que le esperan.</a:t>
            </a:r>
          </a:p>
          <a:p>
            <a:pPr marL="0" indent="0" defTabSz="182880">
              <a:lnSpc>
                <a:spcPct val="100000"/>
              </a:lnSpc>
              <a:spcBef>
                <a:spcPts val="0"/>
              </a:spcBef>
              <a:buSzTx/>
              <a:buNone/>
              <a:defRPr b="1" sz="188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sz="1880">
                <a:solidFill>
                  <a:srgbClr val="0433FF"/>
                </a:solidFill>
                <a:latin typeface="Helvetica Neue"/>
                <a:ea typeface="Helvetica Neue"/>
                <a:cs typeface="Helvetica Neue"/>
                <a:sym typeface="Helvetica Neue"/>
              </a:defRPr>
            </a:pPr>
            <a:r>
              <a:t>NOTA: LA ÚNICA cosa que todos ya tenemos garantizado, es que vamos a morir un día de estos ( y vamos a morir para siempre y nadie va poder evitar esto )… HERMANOS EL MARTILLO DE LA MUERTE VIENE A TODOS… Y la única cosa que va a importar en aquel día va a ser si estamos en Cristo o si NO lo estamos.</a:t>
            </a:r>
          </a:p>
          <a:p>
            <a:pPr marL="0" indent="0" defTabSz="182880">
              <a:lnSpc>
                <a:spcPct val="100000"/>
              </a:lnSpc>
              <a:spcBef>
                <a:spcPts val="0"/>
              </a:spcBef>
              <a:buSzTx/>
              <a:buNone/>
              <a:defRPr b="1" sz="188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sz="1880">
                <a:solidFill>
                  <a:srgbClr val="000000"/>
                </a:solidFill>
                <a:latin typeface="Helvetica Neue"/>
                <a:ea typeface="Helvetica Neue"/>
                <a:cs typeface="Helvetica Neue"/>
                <a:sym typeface="Helvetica Neue"/>
              </a:defRPr>
            </a:pPr>
          </a:p>
          <a:p>
            <a:pPr marL="0" indent="0" defTabSz="182880">
              <a:lnSpc>
                <a:spcPct val="100000"/>
              </a:lnSpc>
              <a:spcBef>
                <a:spcPts val="0"/>
              </a:spcBef>
              <a:buSzTx/>
              <a:buNone/>
              <a:defRPr b="1" sz="72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
          <p:cNvPicPr>
            <a:picLocks noChangeAspect="0"/>
          </p:cNvPicPr>
          <p:nvPr>
            <p:ph type="pic" idx="13"/>
          </p:nvPr>
        </p:nvPicPr>
        <p:blipFill>
          <a:blip r:embed="rId2">
            <a:extLst/>
          </a:blip>
          <a:stretch>
            <a:fillRect/>
          </a:stretch>
        </p:blipFill>
        <p:spPr>
          <a:xfrm>
            <a:off x="6723062" y="1492250"/>
            <a:ext cx="5181601" cy="6781800"/>
          </a:xfrm>
          <a:prstGeom prst="rect">
            <a:avLst/>
          </a:prstGeom>
        </p:spPr>
      </p:pic>
      <p:sp>
        <p:nvSpPr>
          <p:cNvPr id="166" name="Shape 166"/>
          <p:cNvSpPr/>
          <p:nvPr>
            <p:ph type="title"/>
          </p:nvPr>
        </p:nvSpPr>
        <p:spPr>
          <a:xfrm>
            <a:off x="1054099" y="920615"/>
            <a:ext cx="5397501" cy="1158334"/>
          </a:xfrm>
          <a:prstGeom prst="rect">
            <a:avLst/>
          </a:prstGeom>
        </p:spPr>
        <p:txBody>
          <a:bodyPr/>
          <a:lstStyle/>
          <a:p>
            <a:pPr/>
            <a:r>
              <a:t>EFESIOS 2:4-10</a:t>
            </a:r>
          </a:p>
        </p:txBody>
      </p:sp>
      <p:sp>
        <p:nvSpPr>
          <p:cNvPr id="167" name="Shape 167"/>
          <p:cNvSpPr/>
          <p:nvPr>
            <p:ph type="body" sz="half" idx="1"/>
          </p:nvPr>
        </p:nvSpPr>
        <p:spPr>
          <a:xfrm>
            <a:off x="1054099" y="1930925"/>
            <a:ext cx="5397501" cy="7239782"/>
          </a:xfrm>
          <a:prstGeom prst="rect">
            <a:avLst/>
          </a:prstGeom>
        </p:spPr>
        <p:txBody>
          <a:bodyPr/>
          <a:lstStyle/>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4 </a:t>
            </a:r>
            <a:r>
              <a:t>Pero Dios, que es rico en misericordia, por su gran amor con que nos amó,</a:t>
            </a:r>
          </a:p>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5 </a:t>
            </a:r>
            <a:r>
              <a:t>aun estando nosotros muertos en pecados, nos dio vida juntamente con Cristo (por gracia sois salvos),</a:t>
            </a:r>
          </a:p>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6 </a:t>
            </a:r>
            <a:r>
              <a:t>y juntamente con él nos resucitó, y asimismo nos hizo sentar en los lugares celestiales con Cristo Jesús,</a:t>
            </a:r>
          </a:p>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7 </a:t>
            </a:r>
            <a:r>
              <a:t>para mostrar en los siglos venideros las abundantes riquezas de su gracia en su bondad para con nosotros en Cristo Jesús.</a:t>
            </a:r>
          </a:p>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8 </a:t>
            </a:r>
            <a:r>
              <a:t>Porque por gracia sois salvos por medio de la fe; y esto no de vosotros, pues es don de Dios;</a:t>
            </a:r>
          </a:p>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9 </a:t>
            </a:r>
            <a:r>
              <a:t>no por obras, para que nadie se gloríe.</a:t>
            </a:r>
          </a:p>
          <a:p>
            <a:pPr algn="l" defTabSz="416052">
              <a:lnSpc>
                <a:spcPct val="100000"/>
              </a:lnSpc>
              <a:spcBef>
                <a:spcPts val="0"/>
              </a:spcBef>
              <a:defRPr b="1" sz="2093">
                <a:solidFill>
                  <a:srgbClr val="000000"/>
                </a:solidFill>
                <a:latin typeface="Helvetica Neue"/>
                <a:ea typeface="Helvetica Neue"/>
                <a:cs typeface="Helvetica Neue"/>
                <a:sym typeface="Helvetica Neue"/>
              </a:defRPr>
            </a:pPr>
            <a:r>
              <a:rPr>
                <a:latin typeface="Arial"/>
                <a:ea typeface="Arial"/>
                <a:cs typeface="Arial"/>
                <a:sym typeface="Arial"/>
              </a:rPr>
              <a:t>10 </a:t>
            </a:r>
            <a:r>
              <a:t>Porque somos hechura suya, creados en Cristo Jesús para buenas obras, las cuales Dios preparó de antemano para que anduviésemos en ellas. ( </a:t>
            </a:r>
            <a:r>
              <a:rPr u="sng"/>
              <a:t>MIDTOWN PARA CRISTO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1117600" y="646984"/>
            <a:ext cx="10769601" cy="8620590"/>
          </a:xfrm>
          <a:prstGeom prst="rect">
            <a:avLst/>
          </a:prstGeom>
        </p:spPr>
        <p:txBody>
          <a:bodyPr/>
          <a:lstStyle/>
          <a:p>
            <a:pPr algn="l" defTabSz="457200">
              <a:lnSpc>
                <a:spcPct val="100000"/>
              </a:lnSpc>
              <a:defRPr b="1" cap="none" sz="2700" u="sng">
                <a:latin typeface="Helvetica Neue"/>
                <a:ea typeface="Helvetica Neue"/>
                <a:cs typeface="Helvetica Neue"/>
                <a:sym typeface="Helvetica Neue"/>
              </a:defRPr>
            </a:pPr>
            <a:r>
              <a:t>COLOSENSES 1</a:t>
            </a:r>
          </a:p>
          <a:p>
            <a:pPr algn="l" defTabSz="457200">
              <a:lnSpc>
                <a:spcPct val="100000"/>
              </a:lnSpc>
              <a:defRPr b="1" cap="none" sz="2700">
                <a:latin typeface="Helvetica Neue"/>
                <a:ea typeface="Helvetica Neue"/>
                <a:cs typeface="Helvetica Neue"/>
                <a:sym typeface="Helvetica Neue"/>
              </a:defRPr>
            </a:pPr>
          </a:p>
          <a:p>
            <a:pPr algn="l" defTabSz="457200">
              <a:lnSpc>
                <a:spcPct val="100000"/>
              </a:lnSpc>
              <a:defRPr b="1" cap="none" sz="2700">
                <a:latin typeface="Helvetica Neue"/>
                <a:ea typeface="Helvetica Neue"/>
                <a:cs typeface="Helvetica Neue"/>
                <a:sym typeface="Helvetica Neue"/>
              </a:defRPr>
            </a:pPr>
            <a:r>
              <a:rPr>
                <a:latin typeface="Arial"/>
                <a:ea typeface="Arial"/>
                <a:cs typeface="Arial"/>
                <a:sym typeface="Arial"/>
              </a:rPr>
              <a:t>15 </a:t>
            </a:r>
            <a:r>
              <a:t>El es la imagen del Dios invisible, el primogénito de toda creación.</a:t>
            </a:r>
          </a:p>
          <a:p>
            <a:pPr algn="l" defTabSz="457200">
              <a:lnSpc>
                <a:spcPct val="100000"/>
              </a:lnSpc>
              <a:defRPr b="1" cap="none" sz="2700">
                <a:latin typeface="Helvetica Neue"/>
                <a:ea typeface="Helvetica Neue"/>
                <a:cs typeface="Helvetica Neue"/>
                <a:sym typeface="Helvetica Neue"/>
              </a:defRPr>
            </a:pPr>
            <a:r>
              <a:rPr>
                <a:latin typeface="Arial"/>
                <a:ea typeface="Arial"/>
                <a:cs typeface="Arial"/>
                <a:sym typeface="Arial"/>
              </a:rPr>
              <a:t>16 </a:t>
            </a:r>
            <a:r>
              <a:t>Porque en él fueron creadas todas las cosas, las que hay en los cielos y las que hay en la tierra, visibles e invisibles; sean tronos, sean dominios, sean principados, sean potestades; todo fue creado por medio de él y para él.</a:t>
            </a:r>
          </a:p>
          <a:p>
            <a:pPr algn="l" defTabSz="457200">
              <a:lnSpc>
                <a:spcPct val="100000"/>
              </a:lnSpc>
              <a:defRPr b="1" cap="none" sz="2700">
                <a:latin typeface="Helvetica Neue"/>
                <a:ea typeface="Helvetica Neue"/>
                <a:cs typeface="Helvetica Neue"/>
                <a:sym typeface="Helvetica Neue"/>
              </a:defRPr>
            </a:pPr>
            <a:r>
              <a:rPr>
                <a:latin typeface="Arial"/>
                <a:ea typeface="Arial"/>
                <a:cs typeface="Arial"/>
                <a:sym typeface="Arial"/>
              </a:rPr>
              <a:t>17 </a:t>
            </a:r>
            <a:r>
              <a:t>Y él es antes de todas las cosas, y todas las cosas en él subsisten;</a:t>
            </a:r>
          </a:p>
          <a:p>
            <a:pPr algn="l" defTabSz="457200">
              <a:lnSpc>
                <a:spcPct val="100000"/>
              </a:lnSpc>
              <a:defRPr b="1" cap="none" sz="2700">
                <a:latin typeface="Helvetica Neue"/>
                <a:ea typeface="Helvetica Neue"/>
                <a:cs typeface="Helvetica Neue"/>
                <a:sym typeface="Helvetica Neue"/>
              </a:defRPr>
            </a:pPr>
            <a:r>
              <a:rPr>
                <a:latin typeface="Arial"/>
                <a:ea typeface="Arial"/>
                <a:cs typeface="Arial"/>
                <a:sym typeface="Arial"/>
              </a:rPr>
              <a:t>18 </a:t>
            </a:r>
            <a:r>
              <a:t>y él es la cabeza del cuerpo que es la iglesia, él que es el principio, el primogénito de entre los muertos, para que en todo tenga la preeminencia;</a:t>
            </a:r>
          </a:p>
          <a:p>
            <a:pPr algn="l" defTabSz="457200">
              <a:lnSpc>
                <a:spcPct val="100000"/>
              </a:lnSpc>
              <a:defRPr b="1" cap="none" sz="2700">
                <a:latin typeface="Helvetica Neue"/>
                <a:ea typeface="Helvetica Neue"/>
                <a:cs typeface="Helvetica Neue"/>
                <a:sym typeface="Helvetica Neue"/>
              </a:defRPr>
            </a:pPr>
            <a:r>
              <a:rPr>
                <a:latin typeface="Arial"/>
                <a:ea typeface="Arial"/>
                <a:cs typeface="Arial"/>
                <a:sym typeface="Arial"/>
              </a:rPr>
              <a:t>19 </a:t>
            </a:r>
            <a:r>
              <a:t>por cuanto agradó al Padre que en él habitase toda plenitud,</a:t>
            </a:r>
          </a:p>
          <a:p>
            <a:pPr algn="l" defTabSz="457200">
              <a:lnSpc>
                <a:spcPct val="100000"/>
              </a:lnSpc>
              <a:defRPr b="1" cap="none" sz="2700">
                <a:latin typeface="Helvetica Neue"/>
                <a:ea typeface="Helvetica Neue"/>
                <a:cs typeface="Helvetica Neue"/>
                <a:sym typeface="Helvetica Neue"/>
              </a:defRPr>
            </a:pPr>
            <a:r>
              <a:rPr>
                <a:latin typeface="Arial"/>
                <a:ea typeface="Arial"/>
                <a:cs typeface="Arial"/>
                <a:sym typeface="Arial"/>
              </a:rPr>
              <a:t>20 </a:t>
            </a:r>
            <a:r>
              <a:t>y por medio de él reconciliar consigo todas las cosas, así las que están en la tierra como las que están en los cielos, haciendo la paz mediante la sangre de su cruz.</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
          <p:cNvPicPr>
            <a:picLocks noChangeAspect="0"/>
          </p:cNvPicPr>
          <p:nvPr>
            <p:ph type="pic" idx="13"/>
          </p:nvPr>
        </p:nvPicPr>
        <p:blipFill>
          <a:blip r:embed="rId2">
            <a:extLst/>
          </a:blip>
          <a:stretch>
            <a:fillRect/>
          </a:stretch>
        </p:blipFill>
        <p:spPr>
          <a:xfrm>
            <a:off x="6743700" y="2895600"/>
            <a:ext cx="5384800" cy="6159500"/>
          </a:xfrm>
          <a:prstGeom prst="rect">
            <a:avLst/>
          </a:prstGeom>
        </p:spPr>
      </p:pic>
      <p:sp>
        <p:nvSpPr>
          <p:cNvPr id="139" name="Shape 139"/>
          <p:cNvSpPr/>
          <p:nvPr>
            <p:ph type="title"/>
          </p:nvPr>
        </p:nvSpPr>
        <p:spPr>
          <a:prstGeom prst="rect">
            <a:avLst/>
          </a:prstGeom>
        </p:spPr>
        <p:txBody>
          <a:bodyPr/>
          <a:lstStyle>
            <a:lvl1pPr defTabSz="537463">
              <a:defRPr sz="6440"/>
            </a:lvl1pPr>
          </a:lstStyle>
          <a:p>
            <a:pPr/>
            <a:r>
              <a:t>MIDTOWN PARA CRISTO</a:t>
            </a:r>
          </a:p>
        </p:txBody>
      </p:sp>
      <p:sp>
        <p:nvSpPr>
          <p:cNvPr id="140" name="Shape 140"/>
          <p:cNvSpPr/>
          <p:nvPr>
            <p:ph type="body" sz="half" idx="1"/>
          </p:nvPr>
        </p:nvSpPr>
        <p:spPr>
          <a:prstGeom prst="rect">
            <a:avLst/>
          </a:prstGeom>
        </p:spPr>
        <p:txBody>
          <a:bodyPr/>
          <a:lstStyle/>
          <a:p>
            <a:pPr marL="289559" indent="-289559" defTabSz="443991">
              <a:spcBef>
                <a:spcPts val="2500"/>
              </a:spcBef>
              <a:buBlip>
                <a:blip r:embed="rId3"/>
              </a:buBlip>
              <a:defRPr sz="2508">
                <a:solidFill>
                  <a:srgbClr val="000000"/>
                </a:solidFill>
                <a:latin typeface="Times New Roman"/>
                <a:ea typeface="Times New Roman"/>
                <a:cs typeface="Times New Roman"/>
                <a:sym typeface="Times New Roman"/>
              </a:defRPr>
            </a:pPr>
            <a:r>
              <a:t>Estudiamos el contexto de la Carta de los Colosenses.</a:t>
            </a:r>
          </a:p>
          <a:p>
            <a:pPr marL="289559" indent="-289559" defTabSz="443991">
              <a:spcBef>
                <a:spcPts val="2500"/>
              </a:spcBef>
              <a:buBlip>
                <a:blip r:embed="rId3"/>
              </a:buBlip>
              <a:defRPr sz="2508">
                <a:solidFill>
                  <a:srgbClr val="000000"/>
                </a:solidFill>
                <a:latin typeface="Times New Roman"/>
                <a:ea typeface="Times New Roman"/>
                <a:cs typeface="Times New Roman"/>
                <a:sym typeface="Times New Roman"/>
              </a:defRPr>
            </a:pPr>
            <a:r>
              <a:t>Estudiamos la Audiencia de este libro y sus problemas.</a:t>
            </a:r>
          </a:p>
          <a:p>
            <a:pPr marL="289559" indent="-289559" defTabSz="443991">
              <a:spcBef>
                <a:spcPts val="2500"/>
              </a:spcBef>
              <a:buBlip>
                <a:blip r:embed="rId3"/>
              </a:buBlip>
              <a:defRPr sz="2508">
                <a:solidFill>
                  <a:srgbClr val="000000"/>
                </a:solidFill>
                <a:latin typeface="Times New Roman"/>
                <a:ea typeface="Times New Roman"/>
                <a:cs typeface="Times New Roman"/>
                <a:sym typeface="Times New Roman"/>
              </a:defRPr>
            </a:pPr>
            <a:r>
              <a:t>Hoy vamos a estudiar la parte Doctrinal del Capitulo uno de este libro.</a:t>
            </a:r>
          </a:p>
          <a:p>
            <a:pPr marL="289559" indent="-289559" defTabSz="443991">
              <a:spcBef>
                <a:spcPts val="2500"/>
              </a:spcBef>
              <a:buBlip>
                <a:blip r:embed="rId3"/>
              </a:buBlip>
              <a:defRPr sz="2508">
                <a:solidFill>
                  <a:srgbClr val="000000"/>
                </a:solidFill>
                <a:latin typeface="Times New Roman"/>
                <a:ea typeface="Times New Roman"/>
                <a:cs typeface="Times New Roman"/>
                <a:sym typeface="Times New Roman"/>
              </a:defRPr>
            </a:pPr>
            <a:r>
              <a:t>Tenemos la responsabilidad de aprender Doctrina, para no ser bebes espirituales y así poder ganar a las personas que no son salvas en nuestra área ( Midtown Y el resto del mundo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lgn="l" defTabSz="457200">
              <a:lnSpc>
                <a:spcPct val="100000"/>
              </a:lnSpc>
              <a:defRPr b="1" cap="none" sz="2500">
                <a:latin typeface="Helvetica Neue"/>
                <a:ea typeface="Helvetica Neue"/>
                <a:cs typeface="Helvetica Neue"/>
                <a:sym typeface="Helvetica Neue"/>
              </a:defRPr>
            </a:pPr>
            <a:r>
              <a:t>COLOSENSES 1:</a:t>
            </a:r>
            <a:r>
              <a:rPr>
                <a:latin typeface="Arial"/>
                <a:ea typeface="Arial"/>
                <a:cs typeface="Arial"/>
                <a:sym typeface="Arial"/>
              </a:rPr>
              <a:t>15</a:t>
            </a:r>
            <a:endParaRPr>
              <a:latin typeface="Arial"/>
              <a:ea typeface="Arial"/>
              <a:cs typeface="Arial"/>
              <a:sym typeface="Arial"/>
            </a:endParaRPr>
          </a:p>
          <a:p>
            <a:pPr algn="l" defTabSz="457200">
              <a:lnSpc>
                <a:spcPct val="100000"/>
              </a:lnSpc>
              <a:defRPr b="1" cap="none" sz="2500">
                <a:latin typeface="Helvetica Neue"/>
                <a:ea typeface="Helvetica Neue"/>
                <a:cs typeface="Helvetica Neue"/>
                <a:sym typeface="Helvetica Neue"/>
              </a:defRPr>
            </a:pPr>
            <a:r>
              <a:t>El es la imagen del Dios invisible, el primogénito de toda creación.</a:t>
            </a:r>
          </a:p>
        </p:txBody>
      </p:sp>
      <p:sp>
        <p:nvSpPr>
          <p:cNvPr id="143" name="Shape 143"/>
          <p:cNvSpPr/>
          <p:nvPr>
            <p:ph type="body" idx="1"/>
          </p:nvPr>
        </p:nvSpPr>
        <p:spPr>
          <a:xfrm>
            <a:off x="850900" y="2768728"/>
            <a:ext cx="11303001" cy="6350001"/>
          </a:xfrm>
          <a:prstGeom prst="rect">
            <a:avLst/>
          </a:prstGeom>
        </p:spPr>
        <p:txBody>
          <a:bodyPr/>
          <a:lstStyle/>
          <a:p>
            <a:pPr marL="472440" indent="-472440" defTabSz="362204">
              <a:spcBef>
                <a:spcPts val="3400"/>
              </a:spcBef>
              <a:buSzPct val="100000"/>
              <a:buAutoNum type="alphaUcPeriod" startAt="1"/>
              <a:defRPr sz="2480">
                <a:solidFill>
                  <a:srgbClr val="000000"/>
                </a:solidFill>
                <a:latin typeface="Times New Roman"/>
                <a:ea typeface="Times New Roman"/>
                <a:cs typeface="Times New Roman"/>
                <a:sym typeface="Times New Roman"/>
              </a:defRPr>
            </a:pPr>
            <a:r>
              <a:t>Cuando leemos la Biblia debemos de entender el </a:t>
            </a:r>
            <a:r>
              <a:rPr b="1">
                <a:solidFill>
                  <a:srgbClr val="011993"/>
                </a:solidFill>
              </a:rPr>
              <a:t>texto y también el contexto</a:t>
            </a:r>
            <a:r>
              <a:t>: </a:t>
            </a:r>
            <a:r>
              <a:rPr u="sng"/>
              <a:t>Clave de estudio</a:t>
            </a:r>
          </a:p>
          <a:p>
            <a:pPr marL="472440" indent="-472440" defTabSz="362204">
              <a:spcBef>
                <a:spcPts val="3400"/>
              </a:spcBef>
              <a:buSzPct val="100000"/>
              <a:buAutoNum type="arabicPeriod" startAt="1"/>
              <a:defRPr sz="2480">
                <a:solidFill>
                  <a:srgbClr val="000000"/>
                </a:solidFill>
                <a:latin typeface="Times New Roman"/>
                <a:ea typeface="Times New Roman"/>
                <a:cs typeface="Times New Roman"/>
                <a:sym typeface="Times New Roman"/>
              </a:defRPr>
            </a:pPr>
            <a:r>
              <a:t>“El es la imagen del Dios invisible,” =  </a:t>
            </a:r>
            <a:r>
              <a:rPr b="1"/>
              <a:t>(V9-14 ) Jesús ( leamos el contexto ).</a:t>
            </a:r>
            <a:endParaRPr b="1"/>
          </a:p>
          <a:p>
            <a:pPr marL="472440" indent="-472440" defTabSz="362204">
              <a:spcBef>
                <a:spcPts val="3400"/>
              </a:spcBef>
              <a:buSzPct val="100000"/>
              <a:buAutoNum type="arabicPeriod" startAt="1"/>
              <a:defRPr sz="2480">
                <a:solidFill>
                  <a:srgbClr val="000000"/>
                </a:solidFill>
                <a:latin typeface="Times New Roman"/>
                <a:ea typeface="Times New Roman"/>
                <a:cs typeface="Times New Roman"/>
                <a:sym typeface="Times New Roman"/>
              </a:defRPr>
            </a:pPr>
            <a:r>
              <a:rPr b="1"/>
              <a:t>“</a:t>
            </a:r>
            <a:r>
              <a:t>el primogénito de toda la creación” = </a:t>
            </a:r>
            <a:r>
              <a:rPr b="1"/>
              <a:t>DIOS</a:t>
            </a:r>
            <a:r>
              <a:t> ( el primero y único )</a:t>
            </a:r>
          </a:p>
          <a:p>
            <a:pPr marL="472440" indent="-472440" defTabSz="362204">
              <a:spcBef>
                <a:spcPts val="3400"/>
              </a:spcBef>
              <a:buSzPct val="100000"/>
              <a:buAutoNum type="alphaUcPeriod" startAt="2"/>
              <a:defRPr b="1" sz="2480">
                <a:solidFill>
                  <a:srgbClr val="FF2600"/>
                </a:solidFill>
                <a:latin typeface="Times New Roman"/>
                <a:ea typeface="Times New Roman"/>
                <a:cs typeface="Times New Roman"/>
                <a:sym typeface="Times New Roman"/>
              </a:defRPr>
            </a:pPr>
            <a:r>
              <a:t>Jesucristo no fue la primer creación ( todos lo sabemos ) pero Jesus si fue hecho para dar a conocer al Padre y es por ellos que hay oposición en contra de Jesús.</a:t>
            </a:r>
          </a:p>
          <a:p>
            <a:pPr marL="472440" indent="-472440" defTabSz="362204">
              <a:spcBef>
                <a:spcPts val="3400"/>
              </a:spcBef>
              <a:buSzPct val="100000"/>
              <a:buAutoNum type="alphaUcPeriod" startAt="2"/>
              <a:defRPr b="1" sz="2480">
                <a:solidFill>
                  <a:srgbClr val="0433FF"/>
                </a:solidFill>
                <a:latin typeface="Times New Roman"/>
                <a:ea typeface="Times New Roman"/>
                <a:cs typeface="Times New Roman"/>
                <a:sym typeface="Times New Roman"/>
              </a:defRPr>
            </a:pPr>
            <a:r>
              <a:t>Entendamos que la creación/naturaleza revela el poder existencia y sabiduría de Dios,.. pero es solo por medio de Jesus Cristo que podemos ver la perfecta imagen del Dios creador de todos las cosas.</a:t>
            </a:r>
          </a:p>
          <a:p>
            <a:pPr marL="472440" indent="-472440" defTabSz="362204">
              <a:spcBef>
                <a:spcPts val="3400"/>
              </a:spcBef>
              <a:buSzPct val="100000"/>
              <a:buAutoNum type="alphaUcPeriod" startAt="2"/>
              <a:defRPr sz="2480">
                <a:solidFill>
                  <a:srgbClr val="000000"/>
                </a:solidFill>
                <a:latin typeface="Times New Roman"/>
                <a:ea typeface="Times New Roman"/>
                <a:cs typeface="Times New Roman"/>
                <a:sym typeface="Times New Roman"/>
              </a:defRPr>
            </a:pPr>
            <a:r>
              <a:t>Jesus fue puesto en el tierra para revelar la imagen y perfección de Dios.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1117600" y="469541"/>
            <a:ext cx="10769601" cy="8814518"/>
          </a:xfrm>
          <a:prstGeom prst="rect">
            <a:avLst/>
          </a:prstGeom>
        </p:spPr>
        <p:txBody>
          <a:bodyPr/>
          <a:lstStyle/>
          <a:p>
            <a:pPr algn="l" defTabSz="269747">
              <a:lnSpc>
                <a:spcPct val="100000"/>
              </a:lnSpc>
              <a:defRPr b="1" cap="none" sz="1929" u="sng">
                <a:latin typeface="Helvetica Neue"/>
                <a:ea typeface="Helvetica Neue"/>
                <a:cs typeface="Helvetica Neue"/>
                <a:sym typeface="Helvetica Neue"/>
              </a:defRPr>
            </a:pPr>
            <a:r>
              <a:t>Dios ha hablado por su Hijo</a:t>
            </a:r>
          </a:p>
          <a:p>
            <a:pPr algn="l" defTabSz="269747">
              <a:lnSpc>
                <a:spcPct val="100000"/>
              </a:lnSpc>
              <a:defRPr b="1" cap="none" sz="1929">
                <a:latin typeface="Helvetica Neue"/>
                <a:ea typeface="Helvetica Neue"/>
                <a:cs typeface="Helvetica Neue"/>
                <a:sym typeface="Helvetica Neue"/>
              </a:defRPr>
            </a:pPr>
          </a:p>
          <a:p>
            <a:pPr algn="l" defTabSz="269747">
              <a:lnSpc>
                <a:spcPct val="100000"/>
              </a:lnSpc>
              <a:defRPr b="1" cap="none" sz="1929" u="sng">
                <a:latin typeface="Helvetica Neue"/>
                <a:ea typeface="Helvetica Neue"/>
                <a:cs typeface="Helvetica Neue"/>
                <a:sym typeface="Helvetica Neue"/>
              </a:defRPr>
            </a:pPr>
            <a:r>
              <a:t>HEBREOS 1:1-4</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1 </a:t>
            </a:r>
            <a:r>
              <a:t> Dios, habiendo hablado muchas veces y de muchas maneras en otro tiempo a los padres por los profetas,</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2 </a:t>
            </a:r>
            <a:r>
              <a:t>en estos postreros días nos ha hablado por el Hijo, a quien constituyó heredero de todo, y por quien asimismo hizo el universo;</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3 </a:t>
            </a:r>
            <a:r>
              <a:t>el cual, siendo el resplandor de su gloria, y la imagen misma de su sustancia, y quien sustenta todas las cosas con la palabra de su poder, habiendo efectuado la purificación de nuestros pecados por medio de sí mismo, se sentó a la diestra de la Majestad en las alturas,</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4 </a:t>
            </a:r>
            <a:r>
              <a:t>hecho tanto superior a los ángeles, cuanto heredó más excelente nombre que ellos.</a:t>
            </a:r>
          </a:p>
          <a:p>
            <a:pPr algn="l" defTabSz="269747">
              <a:lnSpc>
                <a:spcPct val="100000"/>
              </a:lnSpc>
              <a:defRPr b="1" cap="none" sz="1929">
                <a:latin typeface="Helvetica Neue"/>
                <a:ea typeface="Helvetica Neue"/>
                <a:cs typeface="Helvetica Neue"/>
                <a:sym typeface="Helvetica Neue"/>
              </a:defRPr>
            </a:pPr>
          </a:p>
          <a:p>
            <a:pPr algn="l" defTabSz="269747">
              <a:lnSpc>
                <a:spcPct val="100000"/>
              </a:lnSpc>
              <a:defRPr b="1" cap="none" sz="1929">
                <a:latin typeface="Helvetica Neue"/>
                <a:ea typeface="Helvetica Neue"/>
                <a:cs typeface="Helvetica Neue"/>
                <a:sym typeface="Helvetica Neue"/>
              </a:defRPr>
            </a:pPr>
          </a:p>
          <a:p>
            <a:pPr algn="l" defTabSz="269747">
              <a:lnSpc>
                <a:spcPct val="100000"/>
              </a:lnSpc>
              <a:defRPr b="1" cap="none" sz="1929">
                <a:latin typeface="Helvetica Neue"/>
                <a:ea typeface="Helvetica Neue"/>
                <a:cs typeface="Helvetica Neue"/>
                <a:sym typeface="Helvetica Neue"/>
              </a:defRPr>
            </a:pPr>
          </a:p>
          <a:p>
            <a:pPr algn="l" defTabSz="269747">
              <a:lnSpc>
                <a:spcPct val="100000"/>
              </a:lnSpc>
              <a:defRPr b="1" cap="none" sz="1929" u="sng">
                <a:latin typeface="Helvetica Neue"/>
                <a:ea typeface="Helvetica Neue"/>
                <a:cs typeface="Helvetica Neue"/>
                <a:sym typeface="Helvetica Neue"/>
              </a:defRPr>
            </a:pPr>
            <a:r>
              <a:t>Jesus hablando con sus Discípulos acerca de el Cielo, de Dios y el Padre.</a:t>
            </a:r>
          </a:p>
          <a:p>
            <a:pPr algn="l" defTabSz="269747">
              <a:lnSpc>
                <a:spcPct val="100000"/>
              </a:lnSpc>
              <a:defRPr b="1" cap="none" sz="1929">
                <a:latin typeface="Helvetica Neue"/>
                <a:ea typeface="Helvetica Neue"/>
                <a:cs typeface="Helvetica Neue"/>
                <a:sym typeface="Helvetica Neue"/>
              </a:defRPr>
            </a:pPr>
          </a:p>
          <a:p>
            <a:pPr algn="l" defTabSz="269747">
              <a:lnSpc>
                <a:spcPct val="100000"/>
              </a:lnSpc>
              <a:defRPr b="1" cap="none" sz="1929" u="sng">
                <a:latin typeface="Helvetica Neue"/>
                <a:ea typeface="Helvetica Neue"/>
                <a:cs typeface="Helvetica Neue"/>
                <a:sym typeface="Helvetica Neue"/>
              </a:defRPr>
            </a:pPr>
            <a:r>
              <a:t>JUAN 14:8-11</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8 </a:t>
            </a:r>
            <a:r>
              <a:t>Felipe le dijo: Señor, muéstranos el Padre, y nos basta.</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9 </a:t>
            </a:r>
            <a:r>
              <a:t>Jesús le dijo: ¿Tanto tiempo hace que estoy con vosotros, y no me has conocido, Felipe? El que me ha visto a mí, ha visto al Padre; ¿cómo, pues, dices tú: Muéstranos el Padre?</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10 </a:t>
            </a:r>
            <a:r>
              <a:t>¿No crees que yo soy en el Padre, y el Padre en mí? Las palabras que yo os hablo, no las hablo por mi propia cuenta, sino que el Padre que mora en mí, él hace las obras.</a:t>
            </a:r>
          </a:p>
          <a:p>
            <a:pPr algn="l" defTabSz="269747">
              <a:lnSpc>
                <a:spcPct val="100000"/>
              </a:lnSpc>
              <a:defRPr b="1" cap="none" sz="1929">
                <a:latin typeface="Helvetica Neue"/>
                <a:ea typeface="Helvetica Neue"/>
                <a:cs typeface="Helvetica Neue"/>
                <a:sym typeface="Helvetica Neue"/>
              </a:defRPr>
            </a:pPr>
            <a:r>
              <a:rPr>
                <a:latin typeface="Arial"/>
                <a:ea typeface="Arial"/>
                <a:cs typeface="Arial"/>
                <a:sym typeface="Arial"/>
              </a:rPr>
              <a:t>11 </a:t>
            </a:r>
            <a:r>
              <a:t>Creedme que yo soy en el Padre, y el Padre en mí; de otra manera, creedme por las mismas obras.</a:t>
            </a:r>
          </a:p>
          <a:p>
            <a:pPr algn="l" defTabSz="269747">
              <a:lnSpc>
                <a:spcPct val="100000"/>
              </a:lnSpc>
              <a:defRPr cap="none" sz="1693">
                <a:latin typeface="Helvetica Neue"/>
                <a:ea typeface="Helvetica Neue"/>
                <a:cs typeface="Helvetica Neue"/>
                <a:sym typeface="Helvetica Neue"/>
              </a:defRPr>
            </a:pPr>
          </a:p>
          <a:p>
            <a:pPr algn="l" defTabSz="269747">
              <a:lnSpc>
                <a:spcPct val="100000"/>
              </a:lnSpc>
              <a:defRPr cap="none" sz="1693">
                <a:latin typeface="Helvetica Neue"/>
                <a:ea typeface="Helvetica Neue"/>
                <a:cs typeface="Helvetica Neue"/>
                <a:sym typeface="Helvetica Neue"/>
              </a:defRPr>
            </a:pPr>
          </a:p>
          <a:p>
            <a:pPr algn="l" defTabSz="269747">
              <a:lnSpc>
                <a:spcPct val="100000"/>
              </a:lnSpc>
              <a:defRPr cap="none" sz="1693">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850900" y="346775"/>
            <a:ext cx="11303000" cy="2252850"/>
          </a:xfrm>
          <a:prstGeom prst="rect">
            <a:avLst/>
          </a:prstGeom>
        </p:spPr>
        <p:txBody>
          <a:bodyPr/>
          <a:lstStyle/>
          <a:p>
            <a:pPr algn="l" defTabSz="448055">
              <a:lnSpc>
                <a:spcPct val="100000"/>
              </a:lnSpc>
              <a:defRPr b="1" cap="none" sz="2450">
                <a:latin typeface="Helvetica Neue"/>
                <a:ea typeface="Helvetica Neue"/>
                <a:cs typeface="Helvetica Neue"/>
                <a:sym typeface="Helvetica Neue"/>
              </a:defRPr>
            </a:pPr>
            <a:r>
              <a:t>COLOSENSES 1:</a:t>
            </a:r>
            <a:r>
              <a:rPr>
                <a:latin typeface="Arial"/>
                <a:ea typeface="Arial"/>
                <a:cs typeface="Arial"/>
                <a:sym typeface="Arial"/>
              </a:rPr>
              <a:t>16 </a:t>
            </a:r>
            <a:endParaRPr>
              <a:latin typeface="Arial"/>
              <a:ea typeface="Arial"/>
              <a:cs typeface="Arial"/>
              <a:sym typeface="Arial"/>
            </a:endParaRPr>
          </a:p>
          <a:p>
            <a:pPr algn="l" defTabSz="448055">
              <a:lnSpc>
                <a:spcPct val="100000"/>
              </a:lnSpc>
              <a:defRPr b="1" cap="none" sz="2450">
                <a:latin typeface="Helvetica Neue"/>
                <a:ea typeface="Helvetica Neue"/>
                <a:cs typeface="Helvetica Neue"/>
                <a:sym typeface="Helvetica Neue"/>
              </a:defRPr>
            </a:pPr>
            <a:r>
              <a:t>Porque en él fueron creadas todas las cosas, las que hay en los cielos y las que hay en la tierra, visibles e invisibles; sean tronos, sean dominios, sean principados, sean potestades;</a:t>
            </a:r>
            <a:r>
              <a:rPr sz="2548">
                <a:solidFill>
                  <a:srgbClr val="FF2600"/>
                </a:solidFill>
              </a:rPr>
              <a:t> todo fue creado por medio de él y para él.</a:t>
            </a:r>
            <a:endParaRPr sz="2548">
              <a:solidFill>
                <a:srgbClr val="FF2600"/>
              </a:solidFill>
            </a:endParaRPr>
          </a:p>
        </p:txBody>
      </p:sp>
      <p:sp>
        <p:nvSpPr>
          <p:cNvPr id="148" name="Shape 148"/>
          <p:cNvSpPr/>
          <p:nvPr>
            <p:ph type="body" idx="1"/>
          </p:nvPr>
        </p:nvSpPr>
        <p:spPr>
          <a:xfrm>
            <a:off x="850900" y="2755900"/>
            <a:ext cx="11303001" cy="6350001"/>
          </a:xfrm>
          <a:prstGeom prst="rect">
            <a:avLst/>
          </a:prstGeom>
        </p:spPr>
        <p:txBody>
          <a:bodyPr/>
          <a:lstStyle/>
          <a:p>
            <a:pPr marL="678179" indent="-678179" defTabSz="519937">
              <a:spcBef>
                <a:spcPts val="4800"/>
              </a:spcBef>
              <a:buSzPct val="100000"/>
              <a:buAutoNum type="alphaUcPeriod" startAt="1"/>
              <a:defRPr sz="3559">
                <a:solidFill>
                  <a:srgbClr val="000000"/>
                </a:solidFill>
                <a:latin typeface="Times New Roman"/>
                <a:ea typeface="Times New Roman"/>
                <a:cs typeface="Times New Roman"/>
                <a:sym typeface="Times New Roman"/>
              </a:defRPr>
            </a:pPr>
            <a:r>
              <a:rPr u="sng"/>
              <a:t>ÉL creó todas las cosas </a:t>
            </a:r>
            <a:r>
              <a:t>( </a:t>
            </a:r>
            <a:r>
              <a:rPr b="1"/>
              <a:t>V.16a</a:t>
            </a:r>
            <a:r>
              <a:t> )</a:t>
            </a:r>
          </a:p>
          <a:p>
            <a:pPr marL="678179" indent="-678179" defTabSz="519937">
              <a:spcBef>
                <a:spcPts val="4800"/>
              </a:spcBef>
              <a:buSzPct val="100000"/>
              <a:buAutoNum type="arabicPeriod" startAt="1"/>
              <a:defRPr sz="3559">
                <a:solidFill>
                  <a:srgbClr val="000000"/>
                </a:solidFill>
                <a:latin typeface="Times New Roman"/>
                <a:ea typeface="Times New Roman"/>
                <a:cs typeface="Times New Roman"/>
                <a:sym typeface="Times New Roman"/>
              </a:defRPr>
            </a:pPr>
            <a:r>
              <a:t>Como en Cristo todas las cosas han sido hechas (pues ÉL es el primogénito) entonces todo está bajo su comando o autoridad. (</a:t>
            </a:r>
            <a:r>
              <a:rPr b="1" u="sng"/>
              <a:t>Juan 1:1-3</a:t>
            </a:r>
            <a:r>
              <a:t>) y nada se escapa de esta realidad. </a:t>
            </a:r>
          </a:p>
          <a:p>
            <a:pPr marL="678179" indent="-678179" defTabSz="519937">
              <a:spcBef>
                <a:spcPts val="4800"/>
              </a:spcBef>
              <a:buSzPct val="100000"/>
              <a:buAutoNum type="alphaUcPeriod" startAt="2"/>
              <a:defRPr sz="3559">
                <a:solidFill>
                  <a:srgbClr val="000000"/>
                </a:solidFill>
                <a:latin typeface="Times New Roman"/>
                <a:ea typeface="Times New Roman"/>
                <a:cs typeface="Times New Roman"/>
                <a:sym typeface="Times New Roman"/>
              </a:defRPr>
            </a:pPr>
            <a:r>
              <a:rPr u="sng"/>
              <a:t>Todas las cosas existen por ÉL</a:t>
            </a:r>
            <a:r>
              <a:t> ( </a:t>
            </a:r>
            <a:r>
              <a:rPr b="1"/>
              <a:t>V.16b</a:t>
            </a:r>
            <a:r>
              <a:t> )</a:t>
            </a:r>
          </a:p>
          <a:p>
            <a:pPr marL="678179" indent="-678179" defTabSz="519937">
              <a:spcBef>
                <a:spcPts val="4800"/>
              </a:spcBef>
              <a:buSzPct val="100000"/>
              <a:buAutoNum type="arabicPeriod" startAt="2"/>
              <a:defRPr sz="3559">
                <a:solidFill>
                  <a:srgbClr val="000000"/>
                </a:solidFill>
                <a:latin typeface="Times New Roman"/>
                <a:ea typeface="Times New Roman"/>
                <a:cs typeface="Times New Roman"/>
                <a:sym typeface="Times New Roman"/>
              </a:defRPr>
            </a:pPr>
            <a:r>
              <a:t>Todo existe por ÉL, para ÉL  y através de ÉL,.. y no hay nada que no este sujeto a ÉL. ( </a:t>
            </a:r>
            <a:r>
              <a:rPr b="1" u="sng"/>
              <a:t>Romanos 8:22-28</a:t>
            </a:r>
            <a: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lgn="l" defTabSz="374904">
              <a:lnSpc>
                <a:spcPct val="100000"/>
              </a:lnSpc>
              <a:defRPr b="1" cap="none" sz="2050">
                <a:latin typeface="Helvetica Neue"/>
                <a:ea typeface="Helvetica Neue"/>
                <a:cs typeface="Helvetica Neue"/>
                <a:sym typeface="Helvetica Neue"/>
              </a:defRPr>
            </a:pPr>
            <a:r>
              <a:t>COLOSENSES 1:</a:t>
            </a:r>
            <a:r>
              <a:rPr>
                <a:latin typeface="Arial"/>
                <a:ea typeface="Arial"/>
                <a:cs typeface="Arial"/>
                <a:sym typeface="Arial"/>
              </a:rPr>
              <a:t>17</a:t>
            </a:r>
            <a:endParaRPr>
              <a:latin typeface="Arial"/>
              <a:ea typeface="Arial"/>
              <a:cs typeface="Arial"/>
              <a:sym typeface="Arial"/>
            </a:endParaRPr>
          </a:p>
          <a:p>
            <a:pPr algn="l" defTabSz="374904">
              <a:lnSpc>
                <a:spcPct val="100000"/>
              </a:lnSpc>
              <a:defRPr b="1" cap="none" sz="2050">
                <a:latin typeface="Helvetica Neue"/>
                <a:ea typeface="Helvetica Neue"/>
                <a:cs typeface="Helvetica Neue"/>
                <a:sym typeface="Helvetica Neue"/>
              </a:defRPr>
            </a:pPr>
            <a:r>
              <a:rPr>
                <a:latin typeface="Arial"/>
                <a:ea typeface="Arial"/>
                <a:cs typeface="Arial"/>
                <a:sym typeface="Arial"/>
              </a:rPr>
              <a:t> </a:t>
            </a:r>
            <a:r>
              <a:t>Y él es antes de todas las cosas, y todas las cosas en él </a:t>
            </a:r>
            <a:r>
              <a:rPr sz="3362">
                <a:solidFill>
                  <a:srgbClr val="FF2600"/>
                </a:solidFill>
              </a:rPr>
              <a:t>subsisten</a:t>
            </a:r>
            <a:r>
              <a:t>;</a:t>
            </a:r>
          </a:p>
        </p:txBody>
      </p:sp>
      <p:sp>
        <p:nvSpPr>
          <p:cNvPr id="151" name="Shape 151"/>
          <p:cNvSpPr/>
          <p:nvPr>
            <p:ph type="body" idx="1"/>
          </p:nvPr>
        </p:nvSpPr>
        <p:spPr>
          <a:prstGeom prst="rect">
            <a:avLst/>
          </a:prstGeom>
        </p:spPr>
        <p:txBody>
          <a:bodyPr/>
          <a:lstStyle/>
          <a:p>
            <a:pPr marL="571500" indent="-571500" defTabSz="438150">
              <a:spcBef>
                <a:spcPts val="4100"/>
              </a:spcBef>
              <a:buSzPct val="100000"/>
              <a:buAutoNum type="alphaUcPeriod" startAt="1"/>
              <a:defRPr sz="3000">
                <a:solidFill>
                  <a:srgbClr val="000000"/>
                </a:solidFill>
                <a:latin typeface="Times New Roman"/>
                <a:ea typeface="Times New Roman"/>
                <a:cs typeface="Times New Roman"/>
                <a:sym typeface="Times New Roman"/>
              </a:defRPr>
            </a:pPr>
            <a:r>
              <a:t>En ÉL todas las cosas se </a:t>
            </a:r>
            <a:r>
              <a:rPr b="1" u="sng">
                <a:solidFill>
                  <a:srgbClr val="FF2600"/>
                </a:solidFill>
              </a:rPr>
              <a:t>SOSTIENE/SUBSISTEN.</a:t>
            </a:r>
            <a:endParaRPr u="sng"/>
          </a:p>
          <a:p>
            <a:pPr marL="571500" indent="-571500" defTabSz="438150">
              <a:spcBef>
                <a:spcPts val="4100"/>
              </a:spcBef>
              <a:buSzPct val="100000"/>
              <a:buAutoNum type="arabicPeriod" startAt="1"/>
              <a:defRPr sz="3000">
                <a:solidFill>
                  <a:srgbClr val="000000"/>
                </a:solidFill>
                <a:latin typeface="Times New Roman"/>
                <a:ea typeface="Times New Roman"/>
                <a:cs typeface="Times New Roman"/>
                <a:sym typeface="Times New Roman"/>
              </a:defRPr>
            </a:pPr>
            <a:r>
              <a:t>Esto es solo otra afirmación de que Cristo fue hecho antes de TODA la creación ( pues Jesus Cristo es también Dios ).</a:t>
            </a:r>
          </a:p>
          <a:p>
            <a:pPr marL="571500" indent="-571500" defTabSz="438150">
              <a:spcBef>
                <a:spcPts val="4100"/>
              </a:spcBef>
              <a:buSzPct val="100000"/>
              <a:buAutoNum type="arabicPeriod" startAt="1"/>
              <a:defRPr sz="3000">
                <a:solidFill>
                  <a:srgbClr val="000000"/>
                </a:solidFill>
                <a:latin typeface="Times New Roman"/>
                <a:ea typeface="Times New Roman"/>
                <a:cs typeface="Times New Roman"/>
                <a:sym typeface="Times New Roman"/>
              </a:defRPr>
            </a:pPr>
            <a:r>
              <a:t>Entendamos que es por eso que hay diferentes versiones de la Biblia (NIV, ESV, la biblia del mensaje, Reina Valera 2001 etc, etc ) por que </a:t>
            </a:r>
            <a:r>
              <a:rPr b="1">
                <a:solidFill>
                  <a:srgbClr val="9437FF"/>
                </a:solidFill>
              </a:rPr>
              <a:t>estas biblias están hechas para traer abajo conceptos </a:t>
            </a:r>
            <a:r>
              <a:t>como el de la trinidad de Dios ( Padre, Hijo y Espíritu Santo ).</a:t>
            </a:r>
          </a:p>
          <a:p>
            <a:pPr marL="571500" indent="-571500" defTabSz="438150">
              <a:spcBef>
                <a:spcPts val="4100"/>
              </a:spcBef>
              <a:buSzPct val="100000"/>
              <a:buAutoNum type="arabicPeriod" startAt="1"/>
              <a:defRPr sz="3000">
                <a:solidFill>
                  <a:srgbClr val="000000"/>
                </a:solidFill>
                <a:latin typeface="Times New Roman"/>
                <a:ea typeface="Times New Roman"/>
                <a:cs typeface="Times New Roman"/>
                <a:sym typeface="Times New Roman"/>
              </a:defRPr>
            </a:pPr>
            <a:r>
              <a:rPr b="1">
                <a:solidFill>
                  <a:srgbClr val="FF2600"/>
                </a:solidFill>
              </a:rPr>
              <a:t>La SALVACION</a:t>
            </a:r>
            <a:r>
              <a:t> solo puede venir atreves del Dios, pero por medio del Hijo de Dios ( que se llama JESÚS+CRISTO ) este mismo que murió en una cruz por nosotros. ( </a:t>
            </a:r>
            <a:r>
              <a:rPr b="1" u="sng"/>
              <a:t>Hebreos 12:2</a:t>
            </a: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850900" y="307483"/>
            <a:ext cx="11303000" cy="2095918"/>
          </a:xfrm>
          <a:prstGeom prst="rect">
            <a:avLst/>
          </a:prstGeom>
        </p:spPr>
        <p:txBody>
          <a:bodyPr/>
          <a:lstStyle/>
          <a:p>
            <a:pPr algn="l" defTabSz="406908">
              <a:lnSpc>
                <a:spcPct val="100000"/>
              </a:lnSpc>
              <a:defRPr b="1" cap="none" sz="2225">
                <a:latin typeface="Helvetica Neue"/>
                <a:ea typeface="Helvetica Neue"/>
                <a:cs typeface="Helvetica Neue"/>
                <a:sym typeface="Helvetica Neue"/>
              </a:defRPr>
            </a:pPr>
            <a:r>
              <a:t>COLOSENSES 1:</a:t>
            </a:r>
            <a:r>
              <a:rPr>
                <a:latin typeface="Arial"/>
                <a:ea typeface="Arial"/>
                <a:cs typeface="Arial"/>
                <a:sym typeface="Arial"/>
              </a:rPr>
              <a:t>18 </a:t>
            </a:r>
            <a:endParaRPr>
              <a:latin typeface="Arial"/>
              <a:ea typeface="Arial"/>
              <a:cs typeface="Arial"/>
              <a:sym typeface="Arial"/>
            </a:endParaRPr>
          </a:p>
          <a:p>
            <a:pPr algn="l" defTabSz="406908">
              <a:lnSpc>
                <a:spcPct val="100000"/>
              </a:lnSpc>
              <a:defRPr b="1" cap="none" sz="2225">
                <a:latin typeface="Helvetica Neue"/>
                <a:ea typeface="Helvetica Neue"/>
                <a:cs typeface="Helvetica Neue"/>
                <a:sym typeface="Helvetica Neue"/>
              </a:defRPr>
            </a:pPr>
            <a:r>
              <a:rPr>
                <a:latin typeface="Arial"/>
                <a:ea typeface="Arial"/>
                <a:cs typeface="Arial"/>
                <a:sym typeface="Arial"/>
              </a:rPr>
              <a:t>“</a:t>
            </a:r>
            <a:r>
              <a:t>y él es la cabeza del cuerpo que es la iglesia, él que es el principio, el primogénito de entre los muertos, para que en todo tenga la </a:t>
            </a:r>
            <a:r>
              <a:rPr sz="4361"/>
              <a:t>preeminencia</a:t>
            </a:r>
            <a:r>
              <a:t>;”</a:t>
            </a:r>
          </a:p>
        </p:txBody>
      </p:sp>
      <p:sp>
        <p:nvSpPr>
          <p:cNvPr id="154" name="Shape 154"/>
          <p:cNvSpPr/>
          <p:nvPr>
            <p:ph type="body" idx="1"/>
          </p:nvPr>
        </p:nvSpPr>
        <p:spPr>
          <a:prstGeom prst="rect">
            <a:avLst/>
          </a:prstGeom>
        </p:spPr>
        <p:txBody>
          <a:bodyPr/>
          <a:lstStyle/>
          <a:p>
            <a:pPr marL="464820" indent="-464820" defTabSz="356362">
              <a:spcBef>
                <a:spcPts val="3300"/>
              </a:spcBef>
              <a:buSzPct val="100000"/>
              <a:buAutoNum type="alphaUcPeriod" startAt="1"/>
              <a:defRPr sz="2440">
                <a:solidFill>
                  <a:srgbClr val="000000"/>
                </a:solidFill>
                <a:latin typeface="Times New Roman"/>
                <a:ea typeface="Times New Roman"/>
                <a:cs typeface="Times New Roman"/>
                <a:sym typeface="Times New Roman"/>
              </a:defRPr>
            </a:pPr>
            <a:r>
              <a:rPr b="1" u="sng"/>
              <a:t>Cristo es también la cabeza de la Iglesia ( osea el primero y superior )</a:t>
            </a:r>
          </a:p>
          <a:p>
            <a:pPr marL="464820" indent="-464820" defTabSz="356362">
              <a:spcBef>
                <a:spcPts val="3300"/>
              </a:spcBef>
              <a:buSzPct val="100000"/>
              <a:buAutoNum type="arabicPeriod" startAt="1"/>
              <a:defRPr sz="2440">
                <a:solidFill>
                  <a:srgbClr val="000000"/>
                </a:solidFill>
                <a:latin typeface="Times New Roman"/>
                <a:ea typeface="Times New Roman"/>
                <a:cs typeface="Times New Roman"/>
                <a:sym typeface="Times New Roman"/>
              </a:defRPr>
            </a:pPr>
            <a:r>
              <a:rPr b="1">
                <a:solidFill>
                  <a:srgbClr val="9437FF"/>
                </a:solidFill>
              </a:rPr>
              <a:t>Cuando tu le dices NO a la iglesia</a:t>
            </a:r>
            <a:r>
              <a:t> ( haz insultado a DIOS nuestro Padre ).</a:t>
            </a:r>
          </a:p>
          <a:p>
            <a:pPr marL="464820" indent="-464820" defTabSz="356362">
              <a:spcBef>
                <a:spcPts val="3300"/>
              </a:spcBef>
              <a:buSzPct val="100000"/>
              <a:buAutoNum type="arabicPeriod" startAt="1"/>
              <a:defRPr sz="2440">
                <a:solidFill>
                  <a:srgbClr val="000000"/>
                </a:solidFill>
                <a:latin typeface="Times New Roman"/>
                <a:ea typeface="Times New Roman"/>
                <a:cs typeface="Times New Roman"/>
                <a:sym typeface="Times New Roman"/>
              </a:defRPr>
            </a:pPr>
            <a:r>
              <a:t>Es por eso que hay gente que decide el </a:t>
            </a:r>
            <a:r>
              <a:rPr b="1"/>
              <a:t>no congregarse pues están caminando en rebeldía y se alejan </a:t>
            </a:r>
            <a:r>
              <a:t>y cuando se alejan tienen miedo, depresión, sus hijos andan mal, aparece la otra/otro, hay alcoholismo, griterías y lo peor de todo es la economía…malos administradores ETC… </a:t>
            </a:r>
            <a:r>
              <a:rPr b="1">
                <a:solidFill>
                  <a:srgbClr val="0433FF"/>
                </a:solidFill>
              </a:rPr>
              <a:t>Pues si la cabeza es Cristo hay que sujetarnos</a:t>
            </a:r>
            <a:r>
              <a:t>.</a:t>
            </a:r>
          </a:p>
          <a:p>
            <a:pPr marL="464820" indent="-464820" defTabSz="356362">
              <a:spcBef>
                <a:spcPts val="3300"/>
              </a:spcBef>
              <a:buSzPct val="100000"/>
              <a:buAutoNum type="arabicPeriod" startAt="1"/>
              <a:defRPr sz="2440">
                <a:solidFill>
                  <a:srgbClr val="000000"/>
                </a:solidFill>
                <a:latin typeface="Times New Roman"/>
                <a:ea typeface="Times New Roman"/>
                <a:cs typeface="Times New Roman"/>
                <a:sym typeface="Times New Roman"/>
              </a:defRPr>
            </a:pPr>
            <a:r>
              <a:t>La iglesia se ha diseñado para funcionar como nuestro hospital en donde podemos venir para ser restaurados y sanados ( </a:t>
            </a:r>
            <a:r>
              <a:rPr b="1"/>
              <a:t>PERO SE OCUPA DE UN ESPIRITU EN SUMISIÓN</a:t>
            </a:r>
            <a:r>
              <a:t> a DIOS)!!! </a:t>
            </a:r>
            <a:r>
              <a:rPr b="1" u="sng">
                <a:solidFill>
                  <a:srgbClr val="FF2600"/>
                </a:solidFill>
              </a:rPr>
              <a:t>La PREEMINENCIA es la superioridad.</a:t>
            </a:r>
          </a:p>
          <a:p>
            <a:pPr marL="464820" indent="-464820" defTabSz="356362">
              <a:spcBef>
                <a:spcPts val="3300"/>
              </a:spcBef>
              <a:buSzPct val="100000"/>
              <a:buAutoNum type="arabicPeriod" startAt="1"/>
              <a:defRPr sz="2440">
                <a:solidFill>
                  <a:srgbClr val="000000"/>
                </a:solidFill>
                <a:latin typeface="Times New Roman"/>
                <a:ea typeface="Times New Roman"/>
                <a:cs typeface="Times New Roman"/>
                <a:sym typeface="Times New Roman"/>
              </a:defRPr>
            </a:pPr>
            <a:r>
              <a:rPr b="1"/>
              <a:t>Cada cristiano forma parte de </a:t>
            </a:r>
            <a:r>
              <a:rPr b="1">
                <a:solidFill>
                  <a:srgbClr val="008F00"/>
                </a:solidFill>
              </a:rPr>
              <a:t>UN SOLO CUERPO</a:t>
            </a:r>
            <a:r>
              <a:rPr b="1"/>
              <a:t> del cual la Cabeza es Cristo</a:t>
            </a:r>
            <a:r>
              <a:t>… osea que si hay ausencia de un solo miembro, el cuerpo se reciente.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body" idx="1"/>
          </p:nvPr>
        </p:nvSpPr>
        <p:spPr>
          <a:prstGeom prst="rect">
            <a:avLst/>
          </a:prstGeom>
        </p:spPr>
        <p:txBody>
          <a:bodyPr/>
          <a:lstStyle/>
          <a:p>
            <a:pPr marL="0" indent="0" defTabSz="448055">
              <a:lnSpc>
                <a:spcPct val="100000"/>
              </a:lnSpc>
              <a:spcBef>
                <a:spcPts val="0"/>
              </a:spcBef>
              <a:buSzTx/>
              <a:buNone/>
              <a:defRPr b="1" sz="2352" u="sng">
                <a:solidFill>
                  <a:srgbClr val="000000"/>
                </a:solidFill>
                <a:latin typeface="Helvetica Neue"/>
                <a:ea typeface="Helvetica Neue"/>
                <a:cs typeface="Helvetica Neue"/>
                <a:sym typeface="Helvetica Neue"/>
              </a:defRPr>
            </a:pPr>
            <a:r>
              <a:t>HEBREOS 10</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23 </a:t>
            </a:r>
            <a:r>
              <a:t>Mantengamos firme, sin fluctuar, la profesión de nuestra esperanza, porque fiel es el que prometió.</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24 </a:t>
            </a:r>
            <a:r>
              <a:t>Y considerémonos unos a otros para estimularnos al amor y a las buenas obras;</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25 </a:t>
            </a:r>
            <a:r>
              <a:rPr b="1">
                <a:solidFill>
                  <a:srgbClr val="0433FF"/>
                </a:solidFill>
              </a:rPr>
              <a:t>no dejando de congregarnos, como algunos tienen por costumbre</a:t>
            </a:r>
            <a:r>
              <a:t>, sino exhortándonos; y tanto más, cuanto veis que aquel día se acerca.</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p>
          <a:p>
            <a:pPr marL="0" indent="0" defTabSz="448055">
              <a:lnSpc>
                <a:spcPct val="100000"/>
              </a:lnSpc>
              <a:spcBef>
                <a:spcPts val="0"/>
              </a:spcBef>
              <a:buSzTx/>
              <a:buNone/>
              <a:defRPr sz="2352" u="sng">
                <a:solidFill>
                  <a:srgbClr val="000000"/>
                </a:solidFill>
                <a:latin typeface="Helvetica Neue"/>
                <a:ea typeface="Helvetica Neue"/>
                <a:cs typeface="Helvetica Neue"/>
                <a:sym typeface="Helvetica Neue"/>
              </a:defRPr>
            </a:pPr>
            <a:r>
              <a:rPr b="1"/>
              <a:t>ROMANOS 12</a:t>
            </a:r>
            <a:endParaRPr b="1"/>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t>1</a:t>
            </a:r>
            <a:r>
              <a:t>Así que, hermanos, os ruego por las misericordias de Dios, que presentéis vuestros cuerpos en sacrificio vivo, santo, agradable a Dios, que es vuestro culto racional.</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2 </a:t>
            </a:r>
            <a:r>
              <a:rPr b="1">
                <a:solidFill>
                  <a:srgbClr val="FF2600"/>
                </a:solidFill>
              </a:rPr>
              <a:t>No os conforméis a este siglo</a:t>
            </a:r>
            <a:r>
              <a:t>, sino transformaos por medio de la renovación de vuestro entendimiento, para que comprobéis cuál sea la buena voluntad de Dios, agradable y perfecta.</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3 </a:t>
            </a:r>
            <a:r>
              <a:t>Digo, pues, por la gracia que me es dada, a cada cual que está entre vosotros, </a:t>
            </a:r>
            <a:r>
              <a:rPr b="1">
                <a:solidFill>
                  <a:srgbClr val="FF2600"/>
                </a:solidFill>
              </a:rPr>
              <a:t>que no tenga más alto concepto de sí que el que debe tener</a:t>
            </a:r>
            <a:r>
              <a:t>, sino que piense de sí con cordura, conforme a la medida de fe que Dios repartió a cada uno.</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4 </a:t>
            </a:r>
            <a:r>
              <a:t>Porque de la manera que en un cuerpo tenemos muchos miembros, pero no todos los miembros tienen la misma función,</a:t>
            </a:r>
          </a:p>
          <a:p>
            <a:pPr marL="0" indent="0" defTabSz="448055">
              <a:lnSpc>
                <a:spcPct val="100000"/>
              </a:lnSpc>
              <a:spcBef>
                <a:spcPts val="0"/>
              </a:spcBef>
              <a:buSzTx/>
              <a:buNone/>
              <a:defRPr sz="2352">
                <a:solidFill>
                  <a:srgbClr val="000000"/>
                </a:solidFill>
                <a:latin typeface="Helvetica Neue"/>
                <a:ea typeface="Helvetica Neue"/>
                <a:cs typeface="Helvetica Neue"/>
                <a:sym typeface="Helvetica Neue"/>
              </a:defRPr>
            </a:pPr>
            <a:r>
              <a:rPr b="1">
                <a:latin typeface="Arial"/>
                <a:ea typeface="Arial"/>
                <a:cs typeface="Arial"/>
                <a:sym typeface="Arial"/>
              </a:rPr>
              <a:t>5 </a:t>
            </a:r>
            <a:r>
              <a:t>así nosotros, siendo muchos, somos un cuerpo en Cristo, y todos miembros los unos de los otros.</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