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wholeTbl>
    <a:band2H>
      <a:tcTxStyle b="def" i="def"/>
      <a:tcStyle>
        <a:tcBdr/>
        <a:fill>
          <a:solidFill>
            <a:srgbClr val="83714F">
              <a:alpha val="8000"/>
            </a:srgbClr>
          </a:solidFill>
        </a:fill>
      </a:tcStyle>
    </a:band2H>
    <a:firstCol>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508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lastRow>
    <a:firstRow>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rgbClr val="6C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b="def" i="def"/>
      <a:tcStyle>
        <a:tcBdr/>
        <a:fill>
          <a:solidFill>
            <a:srgbClr val="DCDBCC">
              <a:alpha val="54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solidFill>
                <a:srgbClr val="B8B8B8"/>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oefler Text"/>
          <a:ea typeface="Hoefler Text"/>
          <a:cs typeface="Hoefler Text"/>
        </a:font>
        <a:srgbClr val="6C6A67"/>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B2B1A5">
                  <a:alpha val="80000"/>
                </a:srgbClr>
              </a:solidFill>
              <a:prstDash val="solid"/>
              <a:miter lim="400000"/>
            </a:ln>
          </a:top>
          <a:bottom>
            <a:ln w="12700" cap="flat">
              <a:solidFill>
                <a:srgbClr val="B2B1A5">
                  <a:alpha val="80000"/>
                </a:srgbClr>
              </a:solidFill>
              <a:prstDash val="solid"/>
              <a:miter lim="400000"/>
            </a:ln>
          </a:bottom>
          <a:insideH>
            <a:ln w="12700" cap="flat">
              <a:solidFill>
                <a:srgbClr val="B2B1A5">
                  <a:alpha val="80000"/>
                </a:srgbClr>
              </a:solidFill>
              <a:prstDash val="solid"/>
              <a:miter lim="400000"/>
            </a:ln>
          </a:insideH>
          <a:insideV>
            <a:ln w="12700" cap="flat">
              <a:solidFill>
                <a:srgbClr val="5D5D5D"/>
              </a:solidFill>
              <a:prstDash val="solid"/>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solidFill>
                <a:srgbClr val="5D5D5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25400" cap="flat">
              <a:solidFill>
                <a:srgbClr val="B2B1A5">
                  <a:alpha val="80000"/>
                </a:srgbClr>
              </a:solidFill>
              <a:prstDash val="solid"/>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wholeTbl>
    <a:band2H>
      <a:tcTxStyle b="def" i="def"/>
      <a:tcStyle>
        <a:tcBdr/>
        <a:fill>
          <a:solidFill>
            <a:srgbClr val="DAE5E5">
              <a:alpha val="69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12700" cap="flat">
              <a:solidFill>
                <a:srgbClr val="B8B8B8"/>
              </a:solidFill>
              <a:prstDash val="solid"/>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Hoefler Text"/>
          <a:ea typeface="Hoefler Text"/>
          <a:cs typeface="Hoefler Text"/>
        </a:font>
        <a:srgbClr val="6C6A67"/>
      </a:tcTxStyle>
      <a:tcStyle>
        <a:tcBdr>
          <a:left>
            <a:ln w="25400" cap="flat">
              <a:solidFill>
                <a:srgbClr val="DCDBCC">
                  <a:alpha val="80000"/>
                </a:srgbClr>
              </a:solidFill>
              <a:custDash>
                <a:ds d="200000" sp="200000"/>
              </a:custDash>
              <a:miter lim="400000"/>
            </a:ln>
          </a:left>
          <a:right>
            <a:ln w="25400" cap="flat">
              <a:solidFill>
                <a:srgbClr val="DCDBCC">
                  <a:alpha val="80000"/>
                </a:srgbClr>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25400" cap="flat">
              <a:solidFill>
                <a:srgbClr val="DCDBCC">
                  <a:alpha val="80000"/>
                </a:srgbClr>
              </a:solidFill>
              <a:custDash>
                <a:ds d="200000" sp="200000"/>
              </a:custDash>
              <a:miter lim="400000"/>
            </a:ln>
          </a:insideV>
        </a:tcBdr>
        <a:fill>
          <a:noFill/>
        </a:fill>
      </a:tcStyle>
    </a:wholeTbl>
    <a:band2H>
      <a:tcTxStyle b="def" i="def"/>
      <a:tcStyle>
        <a:tcBdr/>
        <a:fill>
          <a:solidFill>
            <a:srgbClr val="DEDEDF">
              <a:alpha val="76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2708684C-4D16-4618-839F-0558EEFCDFE6}" styleName="">
    <a:tblBg/>
    <a:wholeTbl>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custDash>
                <a:ds d="200000" sp="200000"/>
              </a:custDash>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25400" cap="flat">
              <a:solidFill>
                <a:srgbClr val="6C6A67">
                  <a:alpha val="70000"/>
                </a:srgbClr>
              </a:solidFill>
              <a:prstDash val="solid"/>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prstDash val="solid"/>
              <a:miter lim="400000"/>
            </a:ln>
          </a:top>
          <a:bottom>
            <a:ln w="12700" cap="flat">
              <a:noFill/>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lastRow>
    <a:fir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12700" cap="flat">
              <a:noFill/>
              <a:miter lim="400000"/>
            </a:ln>
          </a:top>
          <a:bottom>
            <a:ln w="25400" cap="flat">
              <a:solidFill>
                <a:srgbClr val="6C6A67">
                  <a:alpha val="70000"/>
                </a:srgbClr>
              </a:solidFill>
              <a:prstDash val="solid"/>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ph type="sldImg"/>
          </p:nvPr>
        </p:nvSpPr>
        <p:spPr>
          <a:xfrm>
            <a:off x="1143000" y="685800"/>
            <a:ext cx="4572000" cy="3429000"/>
          </a:xfrm>
          <a:prstGeom prst="rect">
            <a:avLst/>
          </a:prstGeom>
        </p:spPr>
        <p:txBody>
          <a:bodyPr/>
          <a:lstStyle/>
          <a:p>
            <a:pPr/>
          </a:p>
        </p:txBody>
      </p:sp>
      <p:sp>
        <p:nvSpPr>
          <p:cNvPr id="123" name="Shape 12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5" name="Group 15"/>
          <p:cNvGrpSpPr/>
          <p:nvPr/>
        </p:nvGrpSpPr>
        <p:grpSpPr>
          <a:xfrm>
            <a:off x="1485900" y="4838700"/>
            <a:ext cx="10033000" cy="88901"/>
            <a:chOff x="0" y="0"/>
            <a:chExt cx="10033000" cy="88900"/>
          </a:xfrm>
        </p:grpSpPr>
        <p:pic>
          <p:nvPicPr>
            <p:cNvPr id="12" name="typesetflourish_shape_big.pdf"/>
            <p:cNvPicPr>
              <a:picLocks noChangeAspect="0"/>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13" name="typesetflourish_line.pdf"/>
            <p:cNvPicPr>
              <a:picLocks noChangeAspect="0"/>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14" name="typesetflourish_line.pdf"/>
            <p:cNvPicPr>
              <a:picLocks noChangeAspect="0"/>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16" name="Shape 16"/>
          <p:cNvSpPr/>
          <p:nvPr>
            <p:ph type="title"/>
          </p:nvPr>
        </p:nvSpPr>
        <p:spPr>
          <a:xfrm>
            <a:off x="1117600" y="2209800"/>
            <a:ext cx="10769600" cy="2540000"/>
          </a:xfrm>
          <a:prstGeom prst="rect">
            <a:avLst/>
          </a:prstGeom>
        </p:spPr>
        <p:txBody>
          <a:bodyPr anchor="b"/>
          <a:lstStyle/>
          <a:p>
            <a:pPr/>
            <a:r>
              <a:t>Title Text</a:t>
            </a:r>
          </a:p>
        </p:txBody>
      </p:sp>
      <p:sp>
        <p:nvSpPr>
          <p:cNvPr id="17" name="Shape 17"/>
          <p:cNvSpPr/>
          <p:nvPr>
            <p:ph type="body" sz="quarter" idx="1"/>
          </p:nvPr>
        </p:nvSpPr>
        <p:spPr>
          <a:xfrm>
            <a:off x="1117600" y="5041900"/>
            <a:ext cx="10769600" cy="12700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18" name="Shape 18"/>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
        <p:nvSpPr>
          <p:cNvPr id="108" name="Shape 108"/>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9" name="Shape 109"/>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16" name="Shape 11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8" name="Group 28"/>
          <p:cNvGrpSpPr/>
          <p:nvPr/>
        </p:nvGrpSpPr>
        <p:grpSpPr>
          <a:xfrm>
            <a:off x="1485900" y="2070100"/>
            <a:ext cx="10033000" cy="88901"/>
            <a:chOff x="0" y="0"/>
            <a:chExt cx="10033000" cy="88900"/>
          </a:xfrm>
        </p:grpSpPr>
        <p:pic>
          <p:nvPicPr>
            <p:cNvPr id="25" name="typesetflourish_shape_big.pdf"/>
            <p:cNvPicPr>
              <a:picLocks noChangeAspect="0"/>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26" name="typesetflourish_line.pdf"/>
            <p:cNvPicPr>
              <a:picLocks noChangeAspect="0"/>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27" name="typesetflourish_line.pdf"/>
            <p:cNvPicPr>
              <a:picLocks noChangeAspect="0"/>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29" name="Shape 29"/>
          <p:cNvSpPr/>
          <p:nvPr>
            <p:ph type="pic" idx="13"/>
          </p:nvPr>
        </p:nvSpPr>
        <p:spPr>
          <a:xfrm>
            <a:off x="1181100" y="3276600"/>
            <a:ext cx="10642600" cy="5397500"/>
          </a:xfrm>
          <a:prstGeom prst="rect">
            <a:avLst/>
          </a:prstGeom>
          <a:ln w="9525">
            <a:round/>
          </a:ln>
        </p:spPr>
        <p:txBody>
          <a:bodyPr lIns="91439" tIns="45719" rIns="91439" bIns="45719" anchor="t">
            <a:noAutofit/>
          </a:bodyPr>
          <a:lstStyle/>
          <a:p>
            <a:pPr/>
          </a:p>
        </p:txBody>
      </p:sp>
      <p:sp>
        <p:nvSpPr>
          <p:cNvPr id="30" name="Shape 30"/>
          <p:cNvSpPr/>
          <p:nvPr>
            <p:ph type="title"/>
          </p:nvPr>
        </p:nvSpPr>
        <p:spPr>
          <a:xfrm>
            <a:off x="1117600" y="838200"/>
            <a:ext cx="10769600" cy="1143000"/>
          </a:xfrm>
          <a:prstGeom prst="rect">
            <a:avLst/>
          </a:prstGeom>
        </p:spPr>
        <p:txBody>
          <a:bodyPr/>
          <a:lstStyle/>
          <a:p>
            <a:pPr/>
            <a:r>
              <a:t>Title Text</a:t>
            </a:r>
          </a:p>
        </p:txBody>
      </p:sp>
      <p:sp>
        <p:nvSpPr>
          <p:cNvPr id="31" name="Shape 31"/>
          <p:cNvSpPr/>
          <p:nvPr>
            <p:ph type="body" sz="quarter" idx="1"/>
          </p:nvPr>
        </p:nvSpPr>
        <p:spPr>
          <a:xfrm>
            <a:off x="1117600" y="2273300"/>
            <a:ext cx="10769600" cy="6477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32" name="Shape 32"/>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39" name="Shape 39"/>
          <p:cNvSpPr/>
          <p:nvPr>
            <p:ph type="title"/>
          </p:nvPr>
        </p:nvSpPr>
        <p:spPr>
          <a:xfrm>
            <a:off x="1117600" y="3606800"/>
            <a:ext cx="10769600" cy="2540000"/>
          </a:xfrm>
          <a:prstGeom prst="rect">
            <a:avLst/>
          </a:prstGeom>
        </p:spPr>
        <p:txBody>
          <a:bodyPr/>
          <a:lstStyle/>
          <a:p>
            <a:pPr/>
            <a:r>
              <a:t>Title Text</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noFill/>
      </p:bgPr>
    </p:bg>
    <p:spTree>
      <p:nvGrpSpPr>
        <p:cNvPr id="1" name=""/>
        <p:cNvGrpSpPr/>
        <p:nvPr/>
      </p:nvGrpSpPr>
      <p:grpSpPr>
        <a:xfrm>
          <a:off x="0" y="0"/>
          <a:ext cx="0" cy="0"/>
          <a:chOff x="0" y="0"/>
          <a:chExt cx="0" cy="0"/>
        </a:xfrm>
      </p:grpSpPr>
      <p:grpSp>
        <p:nvGrpSpPr>
          <p:cNvPr id="50" name="Group 50"/>
          <p:cNvGrpSpPr/>
          <p:nvPr/>
        </p:nvGrpSpPr>
        <p:grpSpPr>
          <a:xfrm>
            <a:off x="1638300" y="4889500"/>
            <a:ext cx="4368801" cy="88901"/>
            <a:chOff x="0" y="0"/>
            <a:chExt cx="4368800" cy="88900"/>
          </a:xfrm>
        </p:grpSpPr>
        <p:pic>
          <p:nvPicPr>
            <p:cNvPr id="47" name="typesetflourish_shape_big.pdf"/>
            <p:cNvPicPr>
              <a:picLocks noChangeAspect="0"/>
            </p:cNvPicPr>
            <p:nvPr/>
          </p:nvPicPr>
          <p:blipFill>
            <a:blip r:embed="rId2">
              <a:extLst/>
            </a:blip>
            <a:stretch>
              <a:fillRect/>
            </a:stretch>
          </p:blipFill>
          <p:spPr>
            <a:xfrm>
              <a:off x="2032000" y="0"/>
              <a:ext cx="304800" cy="88901"/>
            </a:xfrm>
            <a:prstGeom prst="rect">
              <a:avLst/>
            </a:prstGeom>
            <a:ln w="12700" cap="flat">
              <a:noFill/>
              <a:miter lim="400000"/>
            </a:ln>
            <a:effectLst/>
          </p:spPr>
        </p:pic>
        <p:pic>
          <p:nvPicPr>
            <p:cNvPr id="48" name="typesetflourish_line.pdf"/>
            <p:cNvPicPr>
              <a:picLocks noChangeAspect="0"/>
            </p:cNvPicPr>
            <p:nvPr/>
          </p:nvPicPr>
          <p:blipFill>
            <a:blip r:embed="rId3">
              <a:extLst/>
            </a:blip>
            <a:stretch>
              <a:fillRect/>
            </a:stretch>
          </p:blipFill>
          <p:spPr>
            <a:xfrm>
              <a:off x="0" y="38100"/>
              <a:ext cx="2032001" cy="12700"/>
            </a:xfrm>
            <a:prstGeom prst="rect">
              <a:avLst/>
            </a:prstGeom>
            <a:ln w="12700" cap="flat">
              <a:noFill/>
              <a:miter lim="400000"/>
            </a:ln>
            <a:effectLst/>
          </p:spPr>
        </p:pic>
        <p:pic>
          <p:nvPicPr>
            <p:cNvPr id="49" name="typesetflourish_line.pdf"/>
            <p:cNvPicPr>
              <a:picLocks noChangeAspect="0"/>
            </p:cNvPicPr>
            <p:nvPr/>
          </p:nvPicPr>
          <p:blipFill>
            <a:blip r:embed="rId3">
              <a:extLst/>
            </a:blip>
            <a:stretch>
              <a:fillRect/>
            </a:stretch>
          </p:blipFill>
          <p:spPr>
            <a:xfrm rot="10800000">
              <a:off x="2336800" y="38100"/>
              <a:ext cx="2032001" cy="12700"/>
            </a:xfrm>
            <a:prstGeom prst="rect">
              <a:avLst/>
            </a:prstGeom>
            <a:ln w="12700" cap="flat">
              <a:noFill/>
              <a:miter lim="400000"/>
            </a:ln>
            <a:effectLst/>
          </p:spPr>
        </p:pic>
      </p:grpSp>
      <p:sp>
        <p:nvSpPr>
          <p:cNvPr id="51" name="Shape 51"/>
          <p:cNvSpPr/>
          <p:nvPr>
            <p:ph type="pic" sz="half" idx="13"/>
          </p:nvPr>
        </p:nvSpPr>
        <p:spPr>
          <a:xfrm>
            <a:off x="7002462" y="1746250"/>
            <a:ext cx="4648201" cy="6197600"/>
          </a:xfrm>
          <a:prstGeom prst="rect">
            <a:avLst/>
          </a:prstGeom>
          <a:ln w="9525">
            <a:round/>
          </a:ln>
        </p:spPr>
        <p:txBody>
          <a:bodyPr lIns="91439" tIns="45719" rIns="91439" bIns="45719" anchor="t">
            <a:noAutofit/>
          </a:bodyPr>
          <a:lstStyle/>
          <a:p>
            <a:pPr/>
          </a:p>
        </p:txBody>
      </p:sp>
      <p:sp>
        <p:nvSpPr>
          <p:cNvPr id="52" name="Shape 52"/>
          <p:cNvSpPr/>
          <p:nvPr>
            <p:ph type="title"/>
          </p:nvPr>
        </p:nvSpPr>
        <p:spPr>
          <a:xfrm>
            <a:off x="1054100" y="1536700"/>
            <a:ext cx="5397500" cy="3225800"/>
          </a:xfrm>
          <a:prstGeom prst="rect">
            <a:avLst/>
          </a:prstGeom>
        </p:spPr>
        <p:txBody>
          <a:bodyPr anchor="b"/>
          <a:lstStyle>
            <a:lvl1pPr>
              <a:defRPr sz="5600"/>
            </a:lvl1pPr>
          </a:lstStyle>
          <a:p>
            <a:pPr/>
            <a:r>
              <a:t>Title Text</a:t>
            </a:r>
          </a:p>
        </p:txBody>
      </p:sp>
      <p:sp>
        <p:nvSpPr>
          <p:cNvPr id="53" name="Shape 53"/>
          <p:cNvSpPr/>
          <p:nvPr>
            <p:ph type="body" sz="quarter" idx="1"/>
          </p:nvPr>
        </p:nvSpPr>
        <p:spPr>
          <a:xfrm>
            <a:off x="1054100" y="5143500"/>
            <a:ext cx="5397500" cy="30226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54" name="Shape 54"/>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61" name="Shape 61"/>
          <p:cNvSpPr/>
          <p:nvPr>
            <p:ph type="title"/>
          </p:nvPr>
        </p:nvSpPr>
        <p:spPr>
          <a:prstGeom prst="rect">
            <a:avLst/>
          </a:prstGeom>
        </p:spPr>
        <p:txBody>
          <a:bodyPr/>
          <a:lstStyle/>
          <a:p>
            <a:pPr/>
            <a:r>
              <a:t>Title Text</a:t>
            </a:r>
          </a:p>
        </p:txBody>
      </p:sp>
      <p:sp>
        <p:nvSpPr>
          <p:cNvPr id="62" name="Shape 62"/>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3" name="Shape 6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sp>
        <p:nvSpPr>
          <p:cNvPr id="70" name="Shape 70"/>
          <p:cNvSpPr/>
          <p:nvPr/>
        </p:nvSpPr>
        <p:spPr>
          <a:xfrm>
            <a:off x="317248" y="2438400"/>
            <a:ext cx="12383234" cy="128"/>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1" name="Shape 71"/>
          <p:cNvSpPr/>
          <p:nvPr>
            <p:ph type="pic" sz="half" idx="13"/>
          </p:nvPr>
        </p:nvSpPr>
        <p:spPr>
          <a:xfrm>
            <a:off x="7023100" y="3149600"/>
            <a:ext cx="4851400" cy="5575300"/>
          </a:xfrm>
          <a:prstGeom prst="rect">
            <a:avLst/>
          </a:prstGeom>
          <a:ln w="9525">
            <a:round/>
          </a:ln>
        </p:spPr>
        <p:txBody>
          <a:bodyPr lIns="91439" tIns="45719" rIns="91439" bIns="45719" anchor="t">
            <a:noAutofit/>
          </a:bodyPr>
          <a:lstStyle/>
          <a:p>
            <a:pPr/>
          </a:p>
        </p:txBody>
      </p:sp>
      <p:sp>
        <p:nvSpPr>
          <p:cNvPr id="72" name="Shape 72"/>
          <p:cNvSpPr/>
          <p:nvPr>
            <p:ph type="title"/>
          </p:nvPr>
        </p:nvSpPr>
        <p:spPr>
          <a:prstGeom prst="rect">
            <a:avLst/>
          </a:prstGeom>
        </p:spPr>
        <p:txBody>
          <a:bodyPr/>
          <a:lstStyle/>
          <a:p>
            <a:pPr/>
            <a:r>
              <a:t>Title Text</a:t>
            </a:r>
          </a:p>
        </p:txBody>
      </p:sp>
      <p:sp>
        <p:nvSpPr>
          <p:cNvPr id="73" name="Shape 73"/>
          <p:cNvSpPr/>
          <p:nvPr>
            <p:ph type="body" sz="half" idx="1"/>
          </p:nvPr>
        </p:nvSpPr>
        <p:spPr>
          <a:xfrm>
            <a:off x="850900" y="2921000"/>
            <a:ext cx="5410200" cy="6045200"/>
          </a:xfrm>
          <a:prstGeom prst="rect">
            <a:avLst/>
          </a:prstGeom>
        </p:spPr>
        <p:txBody>
          <a:bodyPr/>
          <a:lstStyle>
            <a:lvl1pPr marL="381000" indent="-381000">
              <a:spcBef>
                <a:spcPts val="3300"/>
              </a:spcBef>
              <a:buBlip>
                <a:blip r:embed="rId2"/>
              </a:buBlip>
              <a:defRPr sz="3300"/>
            </a:lvl1pPr>
            <a:lvl2pPr marL="762000" indent="-381000">
              <a:spcBef>
                <a:spcPts val="3300"/>
              </a:spcBef>
              <a:buBlip>
                <a:blip r:embed="rId2"/>
              </a:buBlip>
              <a:defRPr sz="3300"/>
            </a:lvl2pPr>
            <a:lvl3pPr marL="1143000" indent="-381000">
              <a:spcBef>
                <a:spcPts val="3300"/>
              </a:spcBef>
              <a:buBlip>
                <a:blip r:embed="rId2"/>
              </a:buBlip>
              <a:defRPr sz="3300"/>
            </a:lvl3pPr>
            <a:lvl4pPr marL="1524000" indent="-381000">
              <a:spcBef>
                <a:spcPts val="3300"/>
              </a:spcBef>
              <a:buBlip>
                <a:blip r:embed="rId2"/>
              </a:buBlip>
              <a:defRPr sz="3300"/>
            </a:lvl4pPr>
            <a:lvl5pPr marL="1905000" indent="-381000">
              <a:spcBef>
                <a:spcPts val="3300"/>
              </a:spcBef>
              <a:buBlip>
                <a:blip r:embed="rId2"/>
              </a:buBlip>
              <a:defRPr sz="3300"/>
            </a:lvl5pPr>
          </a:lstStyle>
          <a:p>
            <a:pPr/>
            <a:r>
              <a:t>Body Level One</a:t>
            </a:r>
          </a:p>
          <a:p>
            <a:pPr lvl="1"/>
            <a:r>
              <a:t>Body Level Two</a:t>
            </a:r>
          </a:p>
          <a:p>
            <a:pPr lvl="2"/>
            <a:r>
              <a:t>Body Level Three</a:t>
            </a:r>
          </a:p>
          <a:p>
            <a:pPr lvl="3"/>
            <a:r>
              <a:t>Body Level Four</a:t>
            </a:r>
          </a:p>
          <a:p>
            <a:pPr lvl="4"/>
            <a:r>
              <a:t>Body Level Five</a:t>
            </a:r>
          </a:p>
        </p:txBody>
      </p:sp>
      <p:sp>
        <p:nvSpPr>
          <p:cNvPr id="74" name="Shape 7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81" name="Shape 81"/>
          <p:cNvSpPr/>
          <p:nvPr>
            <p:ph type="body" idx="1"/>
          </p:nvPr>
        </p:nvSpPr>
        <p:spPr>
          <a:xfrm>
            <a:off x="850900" y="838200"/>
            <a:ext cx="11303000" cy="8077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82" name="Shape 8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9" name="Shape 89"/>
          <p:cNvSpPr/>
          <p:nvPr>
            <p:ph type="pic" sz="quarter" idx="13"/>
          </p:nvPr>
        </p:nvSpPr>
        <p:spPr>
          <a:xfrm>
            <a:off x="6845300" y="5207000"/>
            <a:ext cx="5041900" cy="3568700"/>
          </a:xfrm>
          <a:prstGeom prst="rect">
            <a:avLst/>
          </a:prstGeom>
          <a:ln w="9525">
            <a:round/>
          </a:ln>
        </p:spPr>
        <p:txBody>
          <a:bodyPr lIns="91439" tIns="45719" rIns="91439" bIns="45719" anchor="t">
            <a:noAutofit/>
          </a:bodyPr>
          <a:lstStyle/>
          <a:p>
            <a:pPr/>
          </a:p>
        </p:txBody>
      </p:sp>
      <p:sp>
        <p:nvSpPr>
          <p:cNvPr id="90" name="Shape 90"/>
          <p:cNvSpPr/>
          <p:nvPr>
            <p:ph type="pic" sz="quarter" idx="14"/>
          </p:nvPr>
        </p:nvSpPr>
        <p:spPr>
          <a:xfrm>
            <a:off x="6845300" y="990600"/>
            <a:ext cx="5041900" cy="3556000"/>
          </a:xfrm>
          <a:prstGeom prst="rect">
            <a:avLst/>
          </a:prstGeom>
          <a:ln w="9525">
            <a:round/>
          </a:ln>
        </p:spPr>
        <p:txBody>
          <a:bodyPr lIns="91439" tIns="45719" rIns="91439" bIns="45719" anchor="t">
            <a:noAutofit/>
          </a:bodyPr>
          <a:lstStyle/>
          <a:p>
            <a:pPr/>
          </a:p>
        </p:txBody>
      </p:sp>
      <p:sp>
        <p:nvSpPr>
          <p:cNvPr id="91" name="Shape 91"/>
          <p:cNvSpPr/>
          <p:nvPr>
            <p:ph type="pic" sz="half" idx="15"/>
          </p:nvPr>
        </p:nvSpPr>
        <p:spPr>
          <a:xfrm>
            <a:off x="1155700" y="990600"/>
            <a:ext cx="5041900" cy="7772400"/>
          </a:xfrm>
          <a:prstGeom prst="rect">
            <a:avLst/>
          </a:prstGeom>
          <a:ln w="9525">
            <a:round/>
          </a:ln>
        </p:spPr>
        <p:txBody>
          <a:bodyPr lIns="91439" tIns="45719" rIns="91439" bIns="45719" anchor="t">
            <a:noAutofit/>
          </a:bodyPr>
          <a:lstStyle/>
          <a:p>
            <a:pPr/>
          </a:p>
        </p:txBody>
      </p:sp>
      <p:sp>
        <p:nvSpPr>
          <p:cNvPr id="92" name="Shape 92"/>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
        <p:nvSpPr>
          <p:cNvPr id="99" name="Shape 99"/>
          <p:cNvSpPr/>
          <p:nvPr>
            <p:ph type="body" sz="quarter" idx="13"/>
          </p:nvPr>
        </p:nvSpPr>
        <p:spPr>
          <a:xfrm>
            <a:off x="1270000" y="6362700"/>
            <a:ext cx="10464800" cy="609600"/>
          </a:xfrm>
          <a:prstGeom prst="rect">
            <a:avLst/>
          </a:prstGeom>
        </p:spPr>
        <p:txBody>
          <a:bodyPr anchor="t">
            <a:spAutoFit/>
          </a:bodyPr>
          <a:lstStyle>
            <a:lvl1pPr marL="0" indent="0" algn="ctr">
              <a:spcBef>
                <a:spcPts val="0"/>
              </a:spcBef>
              <a:buSzTx/>
              <a:buNone/>
              <a:defRPr i="1" sz="3300"/>
            </a:lvl1pPr>
          </a:lstStyle>
          <a:p>
            <a:pPr/>
            <a:r>
              <a:t>–Johnny Appleseed</a:t>
            </a:r>
          </a:p>
        </p:txBody>
      </p:sp>
      <p:sp>
        <p:nvSpPr>
          <p:cNvPr id="100" name="Shape 100"/>
          <p:cNvSpPr/>
          <p:nvPr>
            <p:ph type="body" sz="quarter" idx="14"/>
          </p:nvPr>
        </p:nvSpPr>
        <p:spPr>
          <a:xfrm>
            <a:off x="1270000" y="4305300"/>
            <a:ext cx="10464800" cy="609600"/>
          </a:xfrm>
          <a:prstGeom prst="rect">
            <a:avLst/>
          </a:prstGeom>
        </p:spPr>
        <p:txBody>
          <a:bodyPr>
            <a:spAutoFit/>
          </a:bodyPr>
          <a:lstStyle>
            <a:lvl1pPr marL="0" indent="0" algn="ctr">
              <a:spcBef>
                <a:spcPts val="3300"/>
              </a:spcBef>
              <a:buSzTx/>
              <a:buNone/>
              <a:defRPr sz="3300"/>
            </a:lvl1pPr>
          </a:lstStyle>
          <a:p>
            <a:pPr/>
            <a:r>
              <a:t>“Type a quote here.” </a:t>
            </a:r>
          </a:p>
        </p:txBody>
      </p:sp>
      <p:sp>
        <p:nvSpPr>
          <p:cNvPr id="101" name="Shape 10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292100" y="2438400"/>
            <a:ext cx="12420600" cy="129"/>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Shape 3"/>
          <p:cNvSpPr/>
          <p:nvPr>
            <p:ph type="title"/>
          </p:nvPr>
        </p:nvSpPr>
        <p:spPr>
          <a:xfrm>
            <a:off x="850900" y="838200"/>
            <a:ext cx="113030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body" idx="1"/>
          </p:nvPr>
        </p:nvSpPr>
        <p:spPr>
          <a:xfrm>
            <a:off x="850900" y="2755900"/>
            <a:ext cx="11303000" cy="635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sldNum" sz="quarter" idx="2"/>
          </p:nvPr>
        </p:nvSpPr>
        <p:spPr>
          <a:xfrm>
            <a:off x="6366789" y="9245600"/>
            <a:ext cx="283922" cy="381000"/>
          </a:xfrm>
          <a:prstGeom prst="rect">
            <a:avLst/>
          </a:prstGeom>
          <a:gradFill>
            <a:gsLst>
              <a:gs pos="0">
                <a:srgbClr val="FDEFE1"/>
              </a:gs>
              <a:gs pos="100000">
                <a:srgbClr val="FAECDB"/>
              </a:gs>
            </a:gsLst>
            <a:lin ang="5400000"/>
          </a:gradFill>
          <a:ln w="12700">
            <a:miter lim="400000"/>
          </a:ln>
        </p:spPr>
        <p:txBody>
          <a:bodyPr wrap="none" lIns="50800" tIns="50800" rIns="50800" bIns="50800">
            <a:spAutoFit/>
          </a:bodyPr>
          <a:lstStyle>
            <a:lvl1pPr>
              <a:defRPr sz="1800">
                <a:solidFill>
                  <a:srgbClr val="503B28"/>
                </a:solidFill>
                <a:latin typeface="Bodoni SvtyTwo OS ITC TT-BookIt"/>
                <a:ea typeface="Bodoni SvtyTwo OS ITC TT-BookIt"/>
                <a:cs typeface="Bodoni SvtyTwo OS ITC TT-BookIt"/>
                <a:sym typeface="Bodoni SvtyTwo OS ITC TT-BookI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ransition xmlns:p14="http://schemas.microsoft.com/office/powerpoint/2010/main" spd="med" advClick="1"/>
  <p:txStyles>
    <p:titleStyle>
      <a:lvl1pPr marL="0" marR="0" indent="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1pPr>
      <a:lvl2pPr marL="0" marR="0" indent="2286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2pPr>
      <a:lvl3pPr marL="0" marR="0" indent="4572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3pPr>
      <a:lvl4pPr marL="0" marR="0" indent="6858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4pPr>
      <a:lvl5pPr marL="0" marR="0" indent="9144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5pPr>
      <a:lvl6pPr marL="0" marR="0" indent="11430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6pPr>
      <a:lvl7pPr marL="0" marR="0" indent="13716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7pPr>
      <a:lvl8pPr marL="0" marR="0" indent="16002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8pPr>
      <a:lvl9pPr marL="0" marR="0" indent="18288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9pPr>
    </p:titleStyle>
    <p:bodyStyle>
      <a:lvl1pPr marL="444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1pPr>
      <a:lvl2pPr marL="889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2pPr>
      <a:lvl3pPr marL="1333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3pPr>
      <a:lvl4pPr marL="1778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4pPr>
      <a:lvl5pPr marL="2222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ctrTitle"/>
          </p:nvPr>
        </p:nvSpPr>
        <p:spPr>
          <a:xfrm>
            <a:off x="1117600" y="2136444"/>
            <a:ext cx="10769600" cy="1832174"/>
          </a:xfrm>
          <a:prstGeom prst="rect">
            <a:avLst/>
          </a:prstGeom>
        </p:spPr>
        <p:txBody>
          <a:bodyPr/>
          <a:lstStyle/>
          <a:p>
            <a:pPr/>
            <a:r>
              <a:t>Colosenses 1:21-29</a:t>
            </a:r>
          </a:p>
        </p:txBody>
      </p:sp>
      <p:sp>
        <p:nvSpPr>
          <p:cNvPr id="126" name="Shape 126"/>
          <p:cNvSpPr/>
          <p:nvPr>
            <p:ph type="subTitle" sz="half" idx="1"/>
          </p:nvPr>
        </p:nvSpPr>
        <p:spPr>
          <a:xfrm>
            <a:off x="1117600" y="4869524"/>
            <a:ext cx="10769601" cy="4014821"/>
          </a:xfrm>
          <a:prstGeom prst="rect">
            <a:avLst/>
          </a:prstGeom>
        </p:spPr>
        <p:txBody>
          <a:bodyPr/>
          <a:lstStyle/>
          <a:p>
            <a:pPr/>
            <a:r>
              <a:rPr u="sng"/>
              <a:t>Entendiendo el Llamado del Ministro/Pastor</a:t>
            </a:r>
            <a:r>
              <a:t> </a:t>
            </a:r>
          </a:p>
          <a:p>
            <a:pPr/>
            <a:r>
              <a:t>“ Si no entendemos Detalladamente cual es el trabajo de un Pastor en cuanto a sus Responsabilidades y Deberes, vamos a estar sometidos a neófitos y vamos a acarrear juicio para nuestras propias Familias,.. Nuestro deber es el saber que debemos de ver en nuestros Pastores y Líderes y así Orar por ellos Diferenciando las “Faltas y Debilidades”…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title"/>
          </p:nvPr>
        </p:nvSpPr>
        <p:spPr>
          <a:prstGeom prst="rect">
            <a:avLst/>
          </a:prstGeom>
        </p:spPr>
        <p:txBody>
          <a:bodyPr/>
          <a:lstStyle/>
          <a:p>
            <a:pPr defTabSz="338835">
              <a:defRPr sz="4059"/>
            </a:pPr>
            <a:r>
              <a:rPr u="sng">
                <a:solidFill>
                  <a:srgbClr val="FF2600"/>
                </a:solidFill>
              </a:rPr>
              <a:t>Punto 3.</a:t>
            </a:r>
            <a:r>
              <a:t> Como calificar a su pastor </a:t>
            </a:r>
          </a:p>
        </p:txBody>
      </p:sp>
      <p:sp>
        <p:nvSpPr>
          <p:cNvPr id="179" name="Shape 179"/>
          <p:cNvSpPr/>
          <p:nvPr>
            <p:ph type="body" idx="1"/>
          </p:nvPr>
        </p:nvSpPr>
        <p:spPr>
          <a:xfrm>
            <a:off x="850899" y="2755900"/>
            <a:ext cx="11513345" cy="6350000"/>
          </a:xfrm>
          <a:prstGeom prst="rect">
            <a:avLst/>
          </a:prstGeom>
        </p:spPr>
        <p:txBody>
          <a:bodyPr/>
          <a:lstStyle/>
          <a:p>
            <a:pPr marL="0" indent="0" defTabSz="566674">
              <a:spcBef>
                <a:spcPts val="5300"/>
              </a:spcBef>
              <a:buSzTx/>
              <a:buNone/>
              <a:defRPr sz="3686" u="sng">
                <a:latin typeface="Times New Roman"/>
                <a:ea typeface="Times New Roman"/>
                <a:cs typeface="Times New Roman"/>
                <a:sym typeface="Times New Roman"/>
              </a:defRPr>
            </a:pPr>
            <a:r>
              <a:t>1 Timoteo 3:1-7 ( Leamos lo que dice la Biblia como reglas de Calificación al Pastor )</a:t>
            </a:r>
          </a:p>
          <a:p>
            <a:pPr marL="0" indent="0" defTabSz="443484">
              <a:lnSpc>
                <a:spcPct val="100000"/>
              </a:lnSpc>
              <a:spcBef>
                <a:spcPts val="0"/>
              </a:spcBef>
              <a:buSzTx/>
              <a:buNone/>
              <a:defRPr sz="2231">
                <a:solidFill>
                  <a:srgbClr val="000000"/>
                </a:solidFill>
                <a:latin typeface="Helvetica Neue"/>
                <a:ea typeface="Helvetica Neue"/>
                <a:cs typeface="Helvetica Neue"/>
                <a:sym typeface="Helvetica Neue"/>
              </a:defRPr>
            </a:pPr>
          </a:p>
          <a:p>
            <a:pPr marL="0" indent="0" defTabSz="443484">
              <a:lnSpc>
                <a:spcPct val="100000"/>
              </a:lnSpc>
              <a:spcBef>
                <a:spcPts val="0"/>
              </a:spcBef>
              <a:buSzTx/>
              <a:buNone/>
              <a:defRPr b="1" sz="2231">
                <a:solidFill>
                  <a:srgbClr val="000000"/>
                </a:solidFill>
                <a:latin typeface="Helvetica Neue"/>
                <a:ea typeface="Helvetica Neue"/>
                <a:cs typeface="Helvetica Neue"/>
                <a:sym typeface="Helvetica Neue"/>
              </a:defRPr>
            </a:pPr>
            <a:r>
              <a:t>1Palabra fiel: Si alguno anhela  </a:t>
            </a:r>
            <a:r>
              <a:rPr sz="3395">
                <a:solidFill>
                  <a:srgbClr val="FF2600"/>
                </a:solidFill>
              </a:rPr>
              <a:t>obispado  </a:t>
            </a:r>
            <a:r>
              <a:t>,  buena obra desea.</a:t>
            </a:r>
          </a:p>
          <a:p>
            <a:pPr marL="0" indent="0" defTabSz="443484">
              <a:lnSpc>
                <a:spcPct val="100000"/>
              </a:lnSpc>
              <a:spcBef>
                <a:spcPts val="0"/>
              </a:spcBef>
              <a:buSzTx/>
              <a:buNone/>
              <a:defRPr b="1" sz="2231">
                <a:solidFill>
                  <a:srgbClr val="000000"/>
                </a:solidFill>
                <a:latin typeface="Helvetica Neue"/>
                <a:ea typeface="Helvetica Neue"/>
                <a:cs typeface="Helvetica Neue"/>
                <a:sym typeface="Helvetica Neue"/>
              </a:defRPr>
            </a:pPr>
            <a:r>
              <a:rPr>
                <a:latin typeface="Arial"/>
                <a:ea typeface="Arial"/>
                <a:cs typeface="Arial"/>
                <a:sym typeface="Arial"/>
              </a:rPr>
              <a:t>2 </a:t>
            </a:r>
            <a:r>
              <a:rPr sz="2522">
                <a:solidFill>
                  <a:srgbClr val="0433FF"/>
                </a:solidFill>
              </a:rPr>
              <a:t>Pero es necesario</a:t>
            </a:r>
            <a:r>
              <a:t> que el obispo sea irreprensible( , marido de una sola mujer, sobrio, prudente, decoroso, hospedador, apto para enseñar;</a:t>
            </a:r>
          </a:p>
          <a:p>
            <a:pPr marL="0" indent="0" defTabSz="443484">
              <a:lnSpc>
                <a:spcPct val="100000"/>
              </a:lnSpc>
              <a:spcBef>
                <a:spcPts val="0"/>
              </a:spcBef>
              <a:buSzTx/>
              <a:buNone/>
              <a:defRPr b="1" sz="2231">
                <a:solidFill>
                  <a:srgbClr val="000000"/>
                </a:solidFill>
                <a:latin typeface="Helvetica Neue"/>
                <a:ea typeface="Helvetica Neue"/>
                <a:cs typeface="Helvetica Neue"/>
                <a:sym typeface="Helvetica Neue"/>
              </a:defRPr>
            </a:pPr>
            <a:r>
              <a:rPr>
                <a:latin typeface="Arial"/>
                <a:ea typeface="Arial"/>
                <a:cs typeface="Arial"/>
                <a:sym typeface="Arial"/>
              </a:rPr>
              <a:t>3 </a:t>
            </a:r>
            <a:r>
              <a:t>no dado al vino, no pendenciero, no codicioso de ganancias deshonestas, sino amable, apacible, no avaro;</a:t>
            </a:r>
          </a:p>
          <a:p>
            <a:pPr marL="0" indent="0" defTabSz="443484">
              <a:lnSpc>
                <a:spcPct val="100000"/>
              </a:lnSpc>
              <a:spcBef>
                <a:spcPts val="0"/>
              </a:spcBef>
              <a:buSzTx/>
              <a:buNone/>
              <a:defRPr b="1" sz="2231">
                <a:solidFill>
                  <a:srgbClr val="000000"/>
                </a:solidFill>
                <a:latin typeface="Helvetica Neue"/>
                <a:ea typeface="Helvetica Neue"/>
                <a:cs typeface="Helvetica Neue"/>
                <a:sym typeface="Helvetica Neue"/>
              </a:defRPr>
            </a:pPr>
            <a:r>
              <a:rPr>
                <a:latin typeface="Arial"/>
                <a:ea typeface="Arial"/>
                <a:cs typeface="Arial"/>
                <a:sym typeface="Arial"/>
              </a:rPr>
              <a:t>4 </a:t>
            </a:r>
            <a:r>
              <a:t>que gobierne bien su casa, que tenga a sus hijos en sujeción con toda honestidad</a:t>
            </a:r>
          </a:p>
          <a:p>
            <a:pPr marL="0" indent="0" defTabSz="443484">
              <a:lnSpc>
                <a:spcPct val="100000"/>
              </a:lnSpc>
              <a:spcBef>
                <a:spcPts val="0"/>
              </a:spcBef>
              <a:buSzTx/>
              <a:buNone/>
              <a:defRPr b="1" sz="2231">
                <a:solidFill>
                  <a:srgbClr val="000000"/>
                </a:solidFill>
                <a:latin typeface="Helvetica Neue"/>
                <a:ea typeface="Helvetica Neue"/>
                <a:cs typeface="Helvetica Neue"/>
                <a:sym typeface="Helvetica Neue"/>
              </a:defRPr>
            </a:pPr>
            <a:r>
              <a:rPr>
                <a:latin typeface="Arial"/>
                <a:ea typeface="Arial"/>
                <a:cs typeface="Arial"/>
                <a:sym typeface="Arial"/>
              </a:rPr>
              <a:t>5 </a:t>
            </a:r>
            <a:r>
              <a:t>(pues el que no sabe gobernar su propia casa, ¿cómo cuidará de la iglesia de Dios?);</a:t>
            </a:r>
          </a:p>
          <a:p>
            <a:pPr marL="0" indent="0" defTabSz="443484">
              <a:lnSpc>
                <a:spcPct val="100000"/>
              </a:lnSpc>
              <a:spcBef>
                <a:spcPts val="0"/>
              </a:spcBef>
              <a:buSzTx/>
              <a:buNone/>
              <a:defRPr b="1" sz="2231">
                <a:solidFill>
                  <a:srgbClr val="000000"/>
                </a:solidFill>
                <a:latin typeface="Helvetica Neue"/>
                <a:ea typeface="Helvetica Neue"/>
                <a:cs typeface="Helvetica Neue"/>
                <a:sym typeface="Helvetica Neue"/>
              </a:defRPr>
            </a:pPr>
            <a:r>
              <a:rPr>
                <a:latin typeface="Arial"/>
                <a:ea typeface="Arial"/>
                <a:cs typeface="Arial"/>
                <a:sym typeface="Arial"/>
              </a:rPr>
              <a:t>6 </a:t>
            </a:r>
            <a:r>
              <a:t>no un neófito, no sea que envaneciéndose caiga en la condenación del diablo.</a:t>
            </a:r>
          </a:p>
          <a:p>
            <a:pPr marL="0" indent="0" defTabSz="443484">
              <a:lnSpc>
                <a:spcPct val="100000"/>
              </a:lnSpc>
              <a:spcBef>
                <a:spcPts val="0"/>
              </a:spcBef>
              <a:buSzTx/>
              <a:buNone/>
              <a:defRPr b="1" sz="2231">
                <a:solidFill>
                  <a:srgbClr val="000000"/>
                </a:solidFill>
                <a:latin typeface="Helvetica Neue"/>
                <a:ea typeface="Helvetica Neue"/>
                <a:cs typeface="Helvetica Neue"/>
                <a:sym typeface="Helvetica Neue"/>
              </a:defRPr>
            </a:pPr>
            <a:r>
              <a:rPr>
                <a:latin typeface="Arial"/>
                <a:ea typeface="Arial"/>
                <a:cs typeface="Arial"/>
                <a:sym typeface="Arial"/>
              </a:rPr>
              <a:t>7 </a:t>
            </a:r>
            <a:r>
              <a:t>También es necesario que tenga buen testimonio de los de afuera, para que no caiga en descrédito y en lazo del diablo.</a:t>
            </a:r>
          </a:p>
        </p:txBody>
      </p:sp>
      <p:sp>
        <p:nvSpPr>
          <p:cNvPr id="180" name="Shape 180"/>
          <p:cNvSpPr/>
          <p:nvPr/>
        </p:nvSpPr>
        <p:spPr>
          <a:xfrm>
            <a:off x="5069945" y="4430051"/>
            <a:ext cx="1979283" cy="675548"/>
          </a:xfrm>
          <a:prstGeom prst="ellipse">
            <a:avLst/>
          </a:prstGeom>
          <a:ln w="25400">
            <a:solidFill>
              <a:srgbClr val="000000"/>
            </a:solidFill>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a:solidFill>
                  <a:srgbClr val="FFFFFF"/>
                </a:solidFill>
              </a:defRPr>
            </a:pPr>
          </a:p>
        </p:txBody>
      </p:sp>
      <p:sp>
        <p:nvSpPr>
          <p:cNvPr id="181" name="Shape 181"/>
          <p:cNvSpPr/>
          <p:nvPr/>
        </p:nvSpPr>
        <p:spPr>
          <a:xfrm>
            <a:off x="10235967" y="3602566"/>
            <a:ext cx="2127847"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FF2600"/>
                </a:solidFill>
              </a:defRPr>
            </a:lvl1pPr>
          </a:lstStyle>
          <a:p>
            <a:pPr/>
            <a:r>
              <a:t>Tarea de Pastor </a:t>
            </a:r>
          </a:p>
        </p:txBody>
      </p:sp>
      <p:pic>
        <p:nvPicPr>
          <p:cNvPr id="182" name=""/>
          <p:cNvPicPr>
            <a:picLocks noChangeAspect="0"/>
          </p:cNvPicPr>
          <p:nvPr/>
        </p:nvPicPr>
        <p:blipFill>
          <a:blip r:embed="rId2">
            <a:alphaModFix amt="75000"/>
            <a:extLst/>
          </a:blip>
          <a:stretch>
            <a:fillRect/>
          </a:stretch>
        </p:blipFill>
        <p:spPr>
          <a:xfrm rot="21042367">
            <a:off x="6847174" y="3970189"/>
            <a:ext cx="3534790" cy="458555"/>
          </a:xfrm>
          <a:prstGeom prst="rect">
            <a:avLst/>
          </a:prstGeom>
        </p:spPr>
      </p:pic>
      <p:sp>
        <p:nvSpPr>
          <p:cNvPr id="184" name="Shape 184"/>
          <p:cNvSpPr/>
          <p:nvPr/>
        </p:nvSpPr>
        <p:spPr>
          <a:xfrm>
            <a:off x="1106553" y="4967022"/>
            <a:ext cx="2815366" cy="494574"/>
          </a:xfrm>
          <a:prstGeom prst="roundRect">
            <a:avLst>
              <a:gd name="adj" fmla="val 38518"/>
            </a:avLst>
          </a:prstGeom>
          <a:ln w="50800">
            <a:solidFill>
              <a:srgbClr val="000000"/>
            </a:solidFill>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a:solidFill>
                  <a:srgbClr val="FFFFFF"/>
                </a:solidFill>
              </a:defRPr>
            </a:pPr>
          </a:p>
        </p:txBody>
      </p:sp>
      <p:sp>
        <p:nvSpPr>
          <p:cNvPr id="185" name="Shape 185"/>
          <p:cNvSpPr/>
          <p:nvPr/>
        </p:nvSpPr>
        <p:spPr>
          <a:xfrm>
            <a:off x="7869534" y="8140700"/>
            <a:ext cx="4802056"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rPr b="1">
                <a:solidFill>
                  <a:srgbClr val="0433FF"/>
                </a:solidFill>
              </a:rPr>
              <a:t>No es una Negociación</a:t>
            </a:r>
            <a:r>
              <a:t> </a:t>
            </a:r>
          </a:p>
        </p:txBody>
      </p:sp>
      <p:sp>
        <p:nvSpPr>
          <p:cNvPr id="186" name="Shape 186"/>
          <p:cNvSpPr/>
          <p:nvPr/>
        </p:nvSpPr>
        <p:spPr>
          <a:xfrm>
            <a:off x="4034895" y="5405232"/>
            <a:ext cx="5145353" cy="3269596"/>
          </a:xfrm>
          <a:prstGeom prst="line">
            <a:avLst/>
          </a:prstGeom>
          <a:ln w="38100">
            <a:solidFill>
              <a:srgbClr val="000000">
                <a:alpha val="75000"/>
              </a:srgbClr>
            </a:solidFill>
            <a:custDash>
              <a:ds d="200000" sp="200000"/>
            </a:custDash>
            <a:miter lim="400000"/>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body" idx="1"/>
          </p:nvPr>
        </p:nvSpPr>
        <p:spPr>
          <a:xfrm>
            <a:off x="850900" y="327157"/>
            <a:ext cx="11303000" cy="9099285"/>
          </a:xfrm>
          <a:prstGeom prst="rect">
            <a:avLst/>
          </a:prstGeom>
        </p:spPr>
        <p:txBody>
          <a:bodyPr/>
          <a:lstStyle/>
          <a:p>
            <a:pPr marL="0" indent="0" defTabSz="457200">
              <a:lnSpc>
                <a:spcPct val="100000"/>
              </a:lnSpc>
              <a:spcBef>
                <a:spcPts val="0"/>
              </a:spcBef>
              <a:buSzTx/>
              <a:buNone/>
              <a:defRPr sz="2700">
                <a:solidFill>
                  <a:srgbClr val="000000"/>
                </a:solidFill>
                <a:latin typeface="Helvetica Neue"/>
                <a:ea typeface="Helvetica Neue"/>
                <a:cs typeface="Helvetica Neue"/>
                <a:sym typeface="Helvetica Neue"/>
              </a:defRPr>
            </a:pPr>
            <a:r>
              <a:rPr b="1"/>
              <a:t>1.</a:t>
            </a:r>
            <a:r>
              <a:t> </a:t>
            </a:r>
            <a:r>
              <a:rPr b="1">
                <a:solidFill>
                  <a:srgbClr val="FF2600"/>
                </a:solidFill>
              </a:rPr>
              <a:t>irreprensible = GUARDAR LA PALABRA</a:t>
            </a:r>
            <a:endParaRPr b="1">
              <a:solidFill>
                <a:srgbClr val="FF2600"/>
              </a:solidFill>
            </a:endParaRPr>
          </a:p>
          <a:p>
            <a:pPr marL="0" indent="0" defTabSz="457200">
              <a:lnSpc>
                <a:spcPct val="100000"/>
              </a:lnSpc>
              <a:spcBef>
                <a:spcPts val="0"/>
              </a:spcBef>
              <a:buSzTx/>
              <a:buNone/>
              <a:defRPr sz="2700">
                <a:solidFill>
                  <a:srgbClr val="000000"/>
                </a:solidFill>
                <a:latin typeface="Helvetica Neue"/>
                <a:ea typeface="Helvetica Neue"/>
                <a:cs typeface="Helvetica Neue"/>
                <a:sym typeface="Helvetica Neue"/>
              </a:defRPr>
            </a:pPr>
            <a:r>
              <a:rPr b="1"/>
              <a:t>2.</a:t>
            </a:r>
            <a:r>
              <a:rPr b="1">
                <a:solidFill>
                  <a:srgbClr val="FF2600"/>
                </a:solidFill>
              </a:rPr>
              <a:t> </a:t>
            </a:r>
            <a:r>
              <a:rPr b="1">
                <a:solidFill>
                  <a:srgbClr val="009051"/>
                </a:solidFill>
              </a:rPr>
              <a:t>una sola mujer = UNA MUJER </a:t>
            </a:r>
            <a:r>
              <a:t>,</a:t>
            </a:r>
          </a:p>
          <a:p>
            <a:pPr marL="0" indent="0" defTabSz="457200">
              <a:lnSpc>
                <a:spcPct val="100000"/>
              </a:lnSpc>
              <a:spcBef>
                <a:spcPts val="0"/>
              </a:spcBef>
              <a:buSzTx/>
              <a:buNone/>
              <a:defRPr sz="2700">
                <a:solidFill>
                  <a:srgbClr val="000000"/>
                </a:solidFill>
                <a:latin typeface="Helvetica Neue"/>
                <a:ea typeface="Helvetica Neue"/>
                <a:cs typeface="Helvetica Neue"/>
                <a:sym typeface="Helvetica Neue"/>
              </a:defRPr>
            </a:pPr>
            <a:r>
              <a:rPr b="1"/>
              <a:t>3.</a:t>
            </a:r>
            <a:r>
              <a:t> </a:t>
            </a:r>
            <a:r>
              <a:rPr b="1">
                <a:solidFill>
                  <a:srgbClr val="FF8AD8"/>
                </a:solidFill>
              </a:rPr>
              <a:t>sobrio = DISCRECION </a:t>
            </a:r>
            <a:r>
              <a:t>, </a:t>
            </a:r>
          </a:p>
          <a:p>
            <a:pPr marL="0" indent="0" defTabSz="457200">
              <a:lnSpc>
                <a:spcPct val="100000"/>
              </a:lnSpc>
              <a:spcBef>
                <a:spcPts val="0"/>
              </a:spcBef>
              <a:buSzTx/>
              <a:buNone/>
              <a:defRPr sz="2700">
                <a:solidFill>
                  <a:srgbClr val="000000"/>
                </a:solidFill>
                <a:latin typeface="Helvetica Neue"/>
                <a:ea typeface="Helvetica Neue"/>
                <a:cs typeface="Helvetica Neue"/>
                <a:sym typeface="Helvetica Neue"/>
              </a:defRPr>
            </a:pPr>
            <a:r>
              <a:rPr b="1"/>
              <a:t>4. </a:t>
            </a:r>
            <a:r>
              <a:rPr b="1">
                <a:solidFill>
                  <a:srgbClr val="0433FF"/>
                </a:solidFill>
              </a:rPr>
              <a:t>prudente = CONTROL</a:t>
            </a:r>
            <a:r>
              <a:t>, </a:t>
            </a:r>
          </a:p>
          <a:p>
            <a:pPr marL="0" indent="0" defTabSz="457200">
              <a:lnSpc>
                <a:spcPct val="100000"/>
              </a:lnSpc>
              <a:spcBef>
                <a:spcPts val="0"/>
              </a:spcBef>
              <a:buSzTx/>
              <a:buNone/>
              <a:defRPr sz="2700">
                <a:solidFill>
                  <a:srgbClr val="000000"/>
                </a:solidFill>
                <a:latin typeface="Helvetica Neue"/>
                <a:ea typeface="Helvetica Neue"/>
                <a:cs typeface="Helvetica Neue"/>
                <a:sym typeface="Helvetica Neue"/>
              </a:defRPr>
            </a:pPr>
            <a:r>
              <a:rPr b="1"/>
              <a:t>5.</a:t>
            </a:r>
            <a:r>
              <a:t> </a:t>
            </a:r>
            <a:r>
              <a:rPr b="1">
                <a:solidFill>
                  <a:srgbClr val="945200"/>
                </a:solidFill>
              </a:rPr>
              <a:t>decoroso = ANDAR EN EL SEÑOR</a:t>
            </a:r>
            <a:r>
              <a:t>,</a:t>
            </a:r>
          </a:p>
          <a:p>
            <a:pPr marL="0" indent="0" defTabSz="457200">
              <a:lnSpc>
                <a:spcPct val="100000"/>
              </a:lnSpc>
              <a:spcBef>
                <a:spcPts val="0"/>
              </a:spcBef>
              <a:buSzTx/>
              <a:buNone/>
              <a:defRPr sz="2700">
                <a:solidFill>
                  <a:srgbClr val="000000"/>
                </a:solidFill>
                <a:latin typeface="Helvetica Neue"/>
                <a:ea typeface="Helvetica Neue"/>
                <a:cs typeface="Helvetica Neue"/>
                <a:sym typeface="Helvetica Neue"/>
              </a:defRPr>
            </a:pPr>
            <a:r>
              <a:rPr b="1"/>
              <a:t>6.</a:t>
            </a:r>
            <a:r>
              <a:t> </a:t>
            </a:r>
            <a:r>
              <a:rPr b="1">
                <a:solidFill>
                  <a:srgbClr val="919191"/>
                </a:solidFill>
              </a:rPr>
              <a:t>hospedador = AMAR A LA GENTE </a:t>
            </a:r>
            <a:r>
              <a:t>,</a:t>
            </a:r>
          </a:p>
          <a:p>
            <a:pPr marL="0" indent="0" defTabSz="457200">
              <a:lnSpc>
                <a:spcPct val="100000"/>
              </a:lnSpc>
              <a:spcBef>
                <a:spcPts val="0"/>
              </a:spcBef>
              <a:buSzTx/>
              <a:buNone/>
              <a:defRPr sz="2700">
                <a:solidFill>
                  <a:srgbClr val="000000"/>
                </a:solidFill>
                <a:latin typeface="Helvetica Neue"/>
                <a:ea typeface="Helvetica Neue"/>
                <a:cs typeface="Helvetica Neue"/>
                <a:sym typeface="Helvetica Neue"/>
              </a:defRPr>
            </a:pPr>
            <a:r>
              <a:rPr b="1"/>
              <a:t>7.</a:t>
            </a:r>
            <a:r>
              <a:t> </a:t>
            </a:r>
            <a:r>
              <a:rPr b="1">
                <a:solidFill>
                  <a:srgbClr val="FF9300"/>
                </a:solidFill>
              </a:rPr>
              <a:t>apto para enseñar; = SABER INSTRUIR </a:t>
            </a:r>
          </a:p>
          <a:p>
            <a:pPr marL="0" indent="0" defTabSz="457200">
              <a:lnSpc>
                <a:spcPct val="100000"/>
              </a:lnSpc>
              <a:spcBef>
                <a:spcPts val="0"/>
              </a:spcBef>
              <a:buSzTx/>
              <a:buNone/>
              <a:defRPr sz="2700">
                <a:solidFill>
                  <a:srgbClr val="000000"/>
                </a:solidFill>
                <a:latin typeface="Helvetica Neue"/>
                <a:ea typeface="Helvetica Neue"/>
                <a:cs typeface="Helvetica Neue"/>
                <a:sym typeface="Helvetica Neue"/>
              </a:defRPr>
            </a:pPr>
            <a:r>
              <a:rPr b="1"/>
              <a:t>8.</a:t>
            </a:r>
            <a:r>
              <a:t> </a:t>
            </a:r>
            <a:r>
              <a:rPr b="1">
                <a:solidFill>
                  <a:srgbClr val="FF2F92"/>
                </a:solidFill>
              </a:rPr>
              <a:t>no dado al vino = NO ESTAR CERCA DEL VINO</a:t>
            </a:r>
            <a:r>
              <a:t>, </a:t>
            </a:r>
          </a:p>
          <a:p>
            <a:pPr marL="0" indent="0" defTabSz="457200">
              <a:lnSpc>
                <a:spcPct val="100000"/>
              </a:lnSpc>
              <a:spcBef>
                <a:spcPts val="0"/>
              </a:spcBef>
              <a:buSzTx/>
              <a:buNone/>
              <a:defRPr sz="2700">
                <a:solidFill>
                  <a:srgbClr val="000000"/>
                </a:solidFill>
                <a:latin typeface="Helvetica Neue"/>
                <a:ea typeface="Helvetica Neue"/>
                <a:cs typeface="Helvetica Neue"/>
                <a:sym typeface="Helvetica Neue"/>
              </a:defRPr>
            </a:pPr>
            <a:r>
              <a:rPr b="1"/>
              <a:t>9.</a:t>
            </a:r>
            <a:r>
              <a:t> </a:t>
            </a:r>
            <a:r>
              <a:rPr b="1">
                <a:solidFill>
                  <a:srgbClr val="005493"/>
                </a:solidFill>
              </a:rPr>
              <a:t>no pendenciero = PELEAR POR TODO</a:t>
            </a:r>
            <a:r>
              <a:t>, </a:t>
            </a:r>
          </a:p>
          <a:p>
            <a:pPr marL="0" indent="0" defTabSz="457200">
              <a:lnSpc>
                <a:spcPct val="100000"/>
              </a:lnSpc>
              <a:spcBef>
                <a:spcPts val="0"/>
              </a:spcBef>
              <a:buSzTx/>
              <a:buNone/>
              <a:defRPr sz="2700">
                <a:solidFill>
                  <a:srgbClr val="000000"/>
                </a:solidFill>
                <a:latin typeface="Helvetica Neue"/>
                <a:ea typeface="Helvetica Neue"/>
                <a:cs typeface="Helvetica Neue"/>
                <a:sym typeface="Helvetica Neue"/>
              </a:defRPr>
            </a:pPr>
            <a:r>
              <a:rPr b="1"/>
              <a:t>10.</a:t>
            </a:r>
            <a:r>
              <a:t> </a:t>
            </a:r>
            <a:r>
              <a:rPr b="1"/>
              <a:t>no codicioso de ganancias deshonestas = RIQUEZAS INJUSTAS</a:t>
            </a:r>
            <a:r>
              <a:t>,</a:t>
            </a:r>
          </a:p>
          <a:p>
            <a:pPr marL="0" indent="0" defTabSz="457200">
              <a:lnSpc>
                <a:spcPct val="100000"/>
              </a:lnSpc>
              <a:spcBef>
                <a:spcPts val="0"/>
              </a:spcBef>
              <a:buSzTx/>
              <a:buNone/>
              <a:defRPr sz="2700">
                <a:solidFill>
                  <a:srgbClr val="000000"/>
                </a:solidFill>
                <a:latin typeface="Helvetica Neue"/>
                <a:ea typeface="Helvetica Neue"/>
                <a:cs typeface="Helvetica Neue"/>
                <a:sym typeface="Helvetica Neue"/>
              </a:defRPr>
            </a:pPr>
            <a:r>
              <a:rPr b="1"/>
              <a:t>11.</a:t>
            </a:r>
            <a:r>
              <a:t> </a:t>
            </a:r>
            <a:r>
              <a:rPr b="1">
                <a:solidFill>
                  <a:srgbClr val="008F00"/>
                </a:solidFill>
              </a:rPr>
              <a:t>amable = GENTIL Y EQUIDAD</a:t>
            </a:r>
            <a:r>
              <a:t>, </a:t>
            </a:r>
          </a:p>
          <a:p>
            <a:pPr marL="0" indent="0" defTabSz="457200">
              <a:lnSpc>
                <a:spcPct val="100000"/>
              </a:lnSpc>
              <a:spcBef>
                <a:spcPts val="0"/>
              </a:spcBef>
              <a:buSzTx/>
              <a:buNone/>
              <a:defRPr sz="2700">
                <a:solidFill>
                  <a:srgbClr val="000000"/>
                </a:solidFill>
                <a:latin typeface="Helvetica Neue"/>
                <a:ea typeface="Helvetica Neue"/>
                <a:cs typeface="Helvetica Neue"/>
                <a:sym typeface="Helvetica Neue"/>
              </a:defRPr>
            </a:pPr>
            <a:r>
              <a:rPr b="1"/>
              <a:t>12.</a:t>
            </a:r>
            <a:r>
              <a:t> </a:t>
            </a:r>
            <a:r>
              <a:rPr b="1">
                <a:solidFill>
                  <a:srgbClr val="5E5E5E"/>
                </a:solidFill>
              </a:rPr>
              <a:t>apacible = EVITAR LA CONFRONTACION </a:t>
            </a:r>
            <a:r>
              <a:t>,</a:t>
            </a:r>
          </a:p>
          <a:p>
            <a:pPr marL="0" indent="0" defTabSz="457200">
              <a:lnSpc>
                <a:spcPct val="100000"/>
              </a:lnSpc>
              <a:spcBef>
                <a:spcPts val="0"/>
              </a:spcBef>
              <a:buSzTx/>
              <a:buNone/>
              <a:defRPr sz="2700">
                <a:solidFill>
                  <a:srgbClr val="000000"/>
                </a:solidFill>
                <a:latin typeface="Helvetica Neue"/>
                <a:ea typeface="Helvetica Neue"/>
                <a:cs typeface="Helvetica Neue"/>
                <a:sym typeface="Helvetica Neue"/>
              </a:defRPr>
            </a:pPr>
            <a:r>
              <a:rPr b="1"/>
              <a:t>13.</a:t>
            </a:r>
            <a:r>
              <a:t> </a:t>
            </a:r>
            <a:r>
              <a:rPr b="1">
                <a:solidFill>
                  <a:srgbClr val="7A81FF"/>
                </a:solidFill>
              </a:rPr>
              <a:t>no avaro = CONTENTO CON LO QUE TIENE</a:t>
            </a:r>
            <a:r>
              <a:t>;</a:t>
            </a:r>
          </a:p>
          <a:p>
            <a:pPr marL="0" indent="0" defTabSz="457200">
              <a:lnSpc>
                <a:spcPct val="100000"/>
              </a:lnSpc>
              <a:spcBef>
                <a:spcPts val="0"/>
              </a:spcBef>
              <a:buSzTx/>
              <a:buNone/>
              <a:defRPr sz="2700">
                <a:solidFill>
                  <a:srgbClr val="000000"/>
                </a:solidFill>
                <a:latin typeface="Helvetica Neue"/>
                <a:ea typeface="Helvetica Neue"/>
                <a:cs typeface="Helvetica Neue"/>
                <a:sym typeface="Helvetica Neue"/>
              </a:defRPr>
            </a:pPr>
            <a:r>
              <a:rPr b="1"/>
              <a:t>14.</a:t>
            </a:r>
            <a:r>
              <a:t> </a:t>
            </a:r>
            <a:r>
              <a:rPr b="1">
                <a:solidFill>
                  <a:srgbClr val="941751"/>
                </a:solidFill>
              </a:rPr>
              <a:t>que gobierne bien su casa = CASA EN SUJECION</a:t>
            </a:r>
            <a:r>
              <a:t>,</a:t>
            </a:r>
          </a:p>
          <a:p>
            <a:pPr marL="0" indent="0" defTabSz="457200">
              <a:lnSpc>
                <a:spcPct val="100000"/>
              </a:lnSpc>
              <a:spcBef>
                <a:spcPts val="0"/>
              </a:spcBef>
              <a:buSzTx/>
              <a:buNone/>
              <a:defRPr sz="2700">
                <a:solidFill>
                  <a:srgbClr val="000000"/>
                </a:solidFill>
                <a:latin typeface="Helvetica Neue"/>
                <a:ea typeface="Helvetica Neue"/>
                <a:cs typeface="Helvetica Neue"/>
                <a:sym typeface="Helvetica Neue"/>
              </a:defRPr>
            </a:pPr>
            <a:r>
              <a:rPr b="1"/>
              <a:t>15.</a:t>
            </a:r>
            <a:r>
              <a:t> </a:t>
            </a:r>
            <a:r>
              <a:rPr b="1">
                <a:solidFill>
                  <a:srgbClr val="011993"/>
                </a:solidFill>
              </a:rPr>
              <a:t>hijos en sujeción = HIJOS SUJETOS A LA AUTORIDAD</a:t>
            </a:r>
          </a:p>
          <a:p>
            <a:pPr marL="0" indent="0" defTabSz="457200">
              <a:lnSpc>
                <a:spcPct val="100000"/>
              </a:lnSpc>
              <a:spcBef>
                <a:spcPts val="0"/>
              </a:spcBef>
              <a:buSzTx/>
              <a:buNone/>
              <a:defRPr sz="2700">
                <a:solidFill>
                  <a:srgbClr val="000000"/>
                </a:solidFill>
                <a:latin typeface="Helvetica Neue"/>
                <a:ea typeface="Helvetica Neue"/>
                <a:cs typeface="Helvetica Neue"/>
                <a:sym typeface="Helvetica Neue"/>
              </a:defRPr>
            </a:pPr>
            <a:r>
              <a:rPr b="1"/>
              <a:t>16.</a:t>
            </a:r>
            <a:r>
              <a:t> </a:t>
            </a:r>
            <a:r>
              <a:rPr b="1">
                <a:solidFill>
                  <a:srgbClr val="945200"/>
                </a:solidFill>
              </a:rPr>
              <a:t>no un neófito = INMADURO</a:t>
            </a:r>
            <a:r>
              <a:t>, </a:t>
            </a:r>
          </a:p>
          <a:p>
            <a:pPr marL="0" indent="0" defTabSz="457200">
              <a:lnSpc>
                <a:spcPct val="100000"/>
              </a:lnSpc>
              <a:spcBef>
                <a:spcPts val="0"/>
              </a:spcBef>
              <a:buSzTx/>
              <a:buNone/>
              <a:defRPr sz="2700">
                <a:solidFill>
                  <a:srgbClr val="000000"/>
                </a:solidFill>
                <a:latin typeface="Helvetica Neue"/>
                <a:ea typeface="Helvetica Neue"/>
                <a:cs typeface="Helvetica Neue"/>
                <a:sym typeface="Helvetica Neue"/>
              </a:defRPr>
            </a:pPr>
            <a:r>
              <a:rPr b="1"/>
              <a:t>17.</a:t>
            </a:r>
            <a:r>
              <a:t> </a:t>
            </a:r>
            <a:r>
              <a:rPr b="1">
                <a:solidFill>
                  <a:srgbClr val="FF2600"/>
                </a:solidFill>
              </a:rPr>
              <a:t>que tenga buen testimonio de los de afuera = ANDAR SABIAMENTE</a:t>
            </a:r>
            <a:r>
              <a: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0" name=""/>
          <p:cNvPicPr>
            <a:picLocks noChangeAspect="0"/>
          </p:cNvPicPr>
          <p:nvPr>
            <p:ph type="pic" idx="13"/>
          </p:nvPr>
        </p:nvPicPr>
        <p:blipFill>
          <a:blip r:embed="rId2">
            <a:extLst/>
          </a:blip>
          <a:stretch>
            <a:fillRect/>
          </a:stretch>
        </p:blipFill>
        <p:spPr>
          <a:xfrm>
            <a:off x="6743700" y="2895600"/>
            <a:ext cx="5384800" cy="6159500"/>
          </a:xfrm>
          <a:prstGeom prst="rect">
            <a:avLst/>
          </a:prstGeom>
        </p:spPr>
      </p:pic>
      <p:sp>
        <p:nvSpPr>
          <p:cNvPr id="191" name="Shape 191"/>
          <p:cNvSpPr/>
          <p:nvPr>
            <p:ph type="title"/>
          </p:nvPr>
        </p:nvSpPr>
        <p:spPr>
          <a:prstGeom prst="rect">
            <a:avLst/>
          </a:prstGeom>
        </p:spPr>
        <p:txBody>
          <a:bodyPr/>
          <a:lstStyle>
            <a:lvl1pPr defTabSz="537463">
              <a:defRPr sz="6440"/>
            </a:lvl1pPr>
          </a:lstStyle>
          <a:p>
            <a:pPr/>
            <a:r>
              <a:t>2 CORINTIOS 5:17-21</a:t>
            </a:r>
          </a:p>
        </p:txBody>
      </p:sp>
      <p:sp>
        <p:nvSpPr>
          <p:cNvPr id="192" name="Shape 192"/>
          <p:cNvSpPr/>
          <p:nvPr>
            <p:ph type="body" sz="half" idx="1"/>
          </p:nvPr>
        </p:nvSpPr>
        <p:spPr>
          <a:prstGeom prst="rect">
            <a:avLst/>
          </a:prstGeom>
        </p:spPr>
        <p:txBody>
          <a:bodyPr/>
          <a:lstStyle/>
          <a:p>
            <a:pPr marL="0" indent="0" defTabSz="420623">
              <a:lnSpc>
                <a:spcPct val="100000"/>
              </a:lnSpc>
              <a:spcBef>
                <a:spcPts val="0"/>
              </a:spcBef>
              <a:buSzTx/>
              <a:buNone/>
              <a:defRPr b="1" sz="1472" u="sng">
                <a:solidFill>
                  <a:srgbClr val="000000"/>
                </a:solidFill>
                <a:latin typeface="Helvetica Neue"/>
                <a:ea typeface="Helvetica Neue"/>
                <a:cs typeface="Helvetica Neue"/>
                <a:sym typeface="Helvetica Neue"/>
              </a:defRPr>
            </a:pPr>
          </a:p>
          <a:p>
            <a:pPr marL="0" indent="0" defTabSz="420623">
              <a:lnSpc>
                <a:spcPct val="100000"/>
              </a:lnSpc>
              <a:spcBef>
                <a:spcPts val="0"/>
              </a:spcBef>
              <a:buSzTx/>
              <a:buNone/>
              <a:defRPr b="1" sz="2024">
                <a:solidFill>
                  <a:srgbClr val="000000"/>
                </a:solidFill>
                <a:latin typeface="Helvetica Neue"/>
                <a:ea typeface="Helvetica Neue"/>
                <a:cs typeface="Helvetica Neue"/>
                <a:sym typeface="Helvetica Neue"/>
              </a:defRPr>
            </a:pPr>
            <a:r>
              <a:rPr>
                <a:latin typeface="Arial"/>
                <a:ea typeface="Arial"/>
                <a:cs typeface="Arial"/>
                <a:sym typeface="Arial"/>
              </a:rPr>
              <a:t>17 </a:t>
            </a:r>
            <a:r>
              <a:t>De modo que si alguno está en Cristo, nueva criatura es; las cosas viejas pasaron; he aquí todas son hechas nuevas.</a:t>
            </a:r>
          </a:p>
          <a:p>
            <a:pPr marL="0" indent="0" defTabSz="420623">
              <a:lnSpc>
                <a:spcPct val="100000"/>
              </a:lnSpc>
              <a:spcBef>
                <a:spcPts val="0"/>
              </a:spcBef>
              <a:buSzTx/>
              <a:buNone/>
              <a:defRPr b="1" sz="2024">
                <a:solidFill>
                  <a:srgbClr val="000000"/>
                </a:solidFill>
                <a:latin typeface="Helvetica Neue"/>
                <a:ea typeface="Helvetica Neue"/>
                <a:cs typeface="Helvetica Neue"/>
                <a:sym typeface="Helvetica Neue"/>
              </a:defRPr>
            </a:pPr>
            <a:r>
              <a:rPr>
                <a:latin typeface="Arial"/>
                <a:ea typeface="Arial"/>
                <a:cs typeface="Arial"/>
                <a:sym typeface="Arial"/>
              </a:rPr>
              <a:t>18 </a:t>
            </a:r>
            <a:r>
              <a:t>Y todo esto proviene de Dios, quien nos reconcilió consigo mismo por Cristo, y nos dio el ministerio de la reconciliación;</a:t>
            </a:r>
          </a:p>
          <a:p>
            <a:pPr marL="0" indent="0" defTabSz="420623">
              <a:lnSpc>
                <a:spcPct val="100000"/>
              </a:lnSpc>
              <a:spcBef>
                <a:spcPts val="0"/>
              </a:spcBef>
              <a:buSzTx/>
              <a:buNone/>
              <a:defRPr b="1" sz="2024">
                <a:solidFill>
                  <a:srgbClr val="000000"/>
                </a:solidFill>
                <a:latin typeface="Helvetica Neue"/>
                <a:ea typeface="Helvetica Neue"/>
                <a:cs typeface="Helvetica Neue"/>
                <a:sym typeface="Helvetica Neue"/>
              </a:defRPr>
            </a:pPr>
            <a:r>
              <a:rPr>
                <a:latin typeface="Arial"/>
                <a:ea typeface="Arial"/>
                <a:cs typeface="Arial"/>
                <a:sym typeface="Arial"/>
              </a:rPr>
              <a:t>19 </a:t>
            </a:r>
            <a:r>
              <a:t>que Dios estaba en Cristo reconciliando consigo al mundo, no tomándoles en cuenta a los hombres sus pecados, y nos encargó a nosotros la palabra de la reconciliación.</a:t>
            </a:r>
          </a:p>
          <a:p>
            <a:pPr marL="0" indent="0" defTabSz="420623">
              <a:lnSpc>
                <a:spcPct val="100000"/>
              </a:lnSpc>
              <a:spcBef>
                <a:spcPts val="0"/>
              </a:spcBef>
              <a:buSzTx/>
              <a:buNone/>
              <a:defRPr b="1" sz="2024">
                <a:solidFill>
                  <a:srgbClr val="000000"/>
                </a:solidFill>
                <a:latin typeface="Helvetica Neue"/>
                <a:ea typeface="Helvetica Neue"/>
                <a:cs typeface="Helvetica Neue"/>
                <a:sym typeface="Helvetica Neue"/>
              </a:defRPr>
            </a:pPr>
            <a:r>
              <a:rPr>
                <a:latin typeface="Arial"/>
                <a:ea typeface="Arial"/>
                <a:cs typeface="Arial"/>
                <a:sym typeface="Arial"/>
              </a:rPr>
              <a:t>20 </a:t>
            </a:r>
            <a:r>
              <a:t>Así que, somos embajadores en nombre de Cristo, como si Dios rogase por medio de nosotros; os rogamos en nombre de Cristo: Reconciliaos con Dios.</a:t>
            </a:r>
          </a:p>
          <a:p>
            <a:pPr marL="0" indent="0" defTabSz="420623">
              <a:lnSpc>
                <a:spcPct val="100000"/>
              </a:lnSpc>
              <a:spcBef>
                <a:spcPts val="0"/>
              </a:spcBef>
              <a:buSzTx/>
              <a:buNone/>
              <a:defRPr b="1" sz="2024">
                <a:solidFill>
                  <a:srgbClr val="000000"/>
                </a:solidFill>
                <a:latin typeface="Helvetica Neue"/>
                <a:ea typeface="Helvetica Neue"/>
                <a:cs typeface="Helvetica Neue"/>
                <a:sym typeface="Helvetica Neue"/>
              </a:defRPr>
            </a:pPr>
            <a:r>
              <a:rPr>
                <a:latin typeface="Arial"/>
                <a:ea typeface="Arial"/>
                <a:cs typeface="Arial"/>
                <a:sym typeface="Arial"/>
              </a:rPr>
              <a:t>21 </a:t>
            </a:r>
            <a:r>
              <a:t>Al que no conoció pecado, por nosotros lo hizo pecado, para que nosotros fuésemos hechos justicia de Dios en él.</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body" idx="1"/>
          </p:nvPr>
        </p:nvSpPr>
        <p:spPr>
          <a:prstGeom prst="rect">
            <a:avLst/>
          </a:prstGeom>
        </p:spPr>
        <p:txBody>
          <a:bodyPr/>
          <a:lstStyle/>
          <a:p>
            <a:pPr marL="0" indent="0" defTabSz="531622">
              <a:spcBef>
                <a:spcPts val="5000"/>
              </a:spcBef>
              <a:buSzTx/>
              <a:buNone/>
              <a:defRPr b="1" sz="3640" u="sng"/>
            </a:pPr>
            <a:r>
              <a:t>NOTAS FINALES:</a:t>
            </a:r>
          </a:p>
          <a:p>
            <a:pPr marL="693420" indent="-693420" defTabSz="531622">
              <a:spcBef>
                <a:spcPts val="5000"/>
              </a:spcBef>
              <a:buSzPct val="100000"/>
              <a:buAutoNum type="arabicPeriod" startAt="1"/>
              <a:defRPr b="1" sz="3640"/>
            </a:pPr>
            <a:r>
              <a:t>La reconciliación que el Mundo Ofrece es solo temporal ( emocional, temporal, basada en programas, basada en libros y no el EL LIBRO / BIBLIA ).</a:t>
            </a:r>
          </a:p>
          <a:p>
            <a:pPr marL="693420" indent="-693420" defTabSz="531622">
              <a:spcBef>
                <a:spcPts val="5000"/>
              </a:spcBef>
              <a:buSzPct val="100000"/>
              <a:buAutoNum type="arabicPeriod" startAt="1"/>
              <a:defRPr b="1" sz="3640"/>
            </a:pPr>
            <a:r>
              <a:t>Para nosotros Cristo es la ÚNICA RECONCILIACIÓN y es eterna.</a:t>
            </a:r>
          </a:p>
          <a:p>
            <a:pPr marL="693420" indent="-693420" defTabSz="531622">
              <a:spcBef>
                <a:spcPts val="5000"/>
              </a:spcBef>
              <a:buSzPct val="100000"/>
              <a:buAutoNum type="arabicPeriod" startAt="1"/>
              <a:defRPr b="1" sz="3640"/>
            </a:pPr>
            <a:r>
              <a:t>Para que un ministerio sea Orgánico y Funcional, se necesita un Pastor Enfocado y una Congregación Unánime y no Dividida.</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prstGeom prst="rect">
            <a:avLst/>
          </a:prstGeom>
        </p:spPr>
        <p:txBody>
          <a:bodyPr/>
          <a:lstStyle>
            <a:lvl1pPr defTabSz="432308">
              <a:defRPr sz="5180"/>
            </a:lvl1pPr>
          </a:lstStyle>
          <a:p>
            <a:pPr/>
            <a:r>
              <a:t>puntos claves del contexto</a:t>
            </a:r>
          </a:p>
        </p:txBody>
      </p:sp>
      <p:sp>
        <p:nvSpPr>
          <p:cNvPr id="129" name="Shape 129"/>
          <p:cNvSpPr/>
          <p:nvPr>
            <p:ph type="body" idx="1"/>
          </p:nvPr>
        </p:nvSpPr>
        <p:spPr>
          <a:xfrm>
            <a:off x="850900" y="2437539"/>
            <a:ext cx="11303000" cy="6782661"/>
          </a:xfrm>
          <a:prstGeom prst="rect">
            <a:avLst/>
          </a:prstGeom>
        </p:spPr>
        <p:txBody>
          <a:bodyPr/>
          <a:lstStyle/>
          <a:p>
            <a:pPr marL="441959" indent="-441959" defTabSz="338835">
              <a:spcBef>
                <a:spcPts val="3100"/>
              </a:spcBef>
              <a:buSzPct val="100000"/>
              <a:buAutoNum type="arabicPeriod" startAt="1"/>
              <a:defRPr sz="2320">
                <a:solidFill>
                  <a:srgbClr val="000000"/>
                </a:solidFill>
              </a:defRPr>
            </a:pPr>
            <a:r>
              <a:t>Pablo ha estado hablando y aclarando todo el asunto en cuanto a la </a:t>
            </a:r>
            <a:r>
              <a:rPr b="1" u="sng"/>
              <a:t>Preeminencia / Superioridad</a:t>
            </a:r>
            <a:r>
              <a:t> de Dios, debido al reporte sus hermanos Epafras y Filemón ( fundadores de esta obra Col 1:7 ) y Tíquico es el que cumple la función de recibir la carta para llevarla a los Colosenses… </a:t>
            </a:r>
            <a:r>
              <a:rPr b="1"/>
              <a:t>Entendamos la importancia de tener hermanos fieles para que la obra avance.</a:t>
            </a:r>
            <a:endParaRPr b="1"/>
          </a:p>
          <a:p>
            <a:pPr marL="441959" indent="-441959" defTabSz="338835">
              <a:spcBef>
                <a:spcPts val="3100"/>
              </a:spcBef>
              <a:buSzPct val="100000"/>
              <a:buAutoNum type="arabicPeriod" startAt="1"/>
              <a:defRPr sz="2320">
                <a:solidFill>
                  <a:srgbClr val="000000"/>
                </a:solidFill>
              </a:defRPr>
            </a:pPr>
            <a:r>
              <a:t>La </a:t>
            </a:r>
            <a:r>
              <a:rPr b="1"/>
              <a:t>Herejía se había metido en la Iglesia</a:t>
            </a:r>
            <a:r>
              <a:t> y hay preocupación en cuanto al liderazgo, y es por esto que Pablo toma el tiempo para escribir acerca de este problema ( mala doctrina y malas prácticas ). </a:t>
            </a:r>
            <a:r>
              <a:rPr b="1"/>
              <a:t>Esto es igual en estos días</a:t>
            </a:r>
            <a:r>
              <a:t>.</a:t>
            </a:r>
          </a:p>
          <a:p>
            <a:pPr marL="0" indent="0" defTabSz="338835">
              <a:spcBef>
                <a:spcPts val="3100"/>
              </a:spcBef>
              <a:buSzTx/>
              <a:buNone/>
              <a:defRPr sz="2320">
                <a:solidFill>
                  <a:srgbClr val="000000"/>
                </a:solidFill>
              </a:defRPr>
            </a:pPr>
            <a:r>
              <a:rPr b="1"/>
              <a:t>NOTA:</a:t>
            </a:r>
            <a:r>
              <a:t> Recordemos que la redacción de esta carta esta ha sido desarrollado dentro de una </a:t>
            </a:r>
            <a:r>
              <a:rPr b="1" u="sng"/>
              <a:t>cárcel</a:t>
            </a:r>
            <a:r>
              <a:t> y les había retado al principio de este estudio el que hacer con nuestro Tiempo ( cual es tu cárcel y que haces tu con el Tiempo que Dios te ha dado ),.. estamos planeando el día para estar a TIEMPO ( Efesios 5:16  “</a:t>
            </a:r>
            <a:r>
              <a:rPr b="1"/>
              <a:t>aprovechando</a:t>
            </a:r>
            <a:r>
              <a:t> bien el tiempo, porque los días son malos”…) </a:t>
            </a:r>
          </a:p>
          <a:p>
            <a:pPr marL="0" indent="0" defTabSz="338835">
              <a:spcBef>
                <a:spcPts val="3100"/>
              </a:spcBef>
              <a:buSzTx/>
              <a:buNone/>
              <a:defRPr b="1" sz="2320">
                <a:solidFill>
                  <a:srgbClr val="000000"/>
                </a:solidFill>
              </a:defRPr>
            </a:pPr>
            <a:r>
              <a:t>Hoy vamos a cerrar el Capitulo 1 con unas notas muy interesantes.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1" name=""/>
          <p:cNvPicPr>
            <a:picLocks noChangeAspect="0"/>
          </p:cNvPicPr>
          <p:nvPr>
            <p:ph type="pic" idx="13"/>
          </p:nvPr>
        </p:nvPicPr>
        <p:blipFill>
          <a:blip r:embed="rId2">
            <a:extLst/>
          </a:blip>
          <a:stretch>
            <a:fillRect/>
          </a:stretch>
        </p:blipFill>
        <p:spPr>
          <a:xfrm>
            <a:off x="6743700" y="2895600"/>
            <a:ext cx="5384800" cy="6159500"/>
          </a:xfrm>
          <a:prstGeom prst="rect">
            <a:avLst/>
          </a:prstGeom>
        </p:spPr>
      </p:pic>
      <p:sp>
        <p:nvSpPr>
          <p:cNvPr id="132" name="Shape 132"/>
          <p:cNvSpPr/>
          <p:nvPr>
            <p:ph type="title"/>
          </p:nvPr>
        </p:nvSpPr>
        <p:spPr>
          <a:xfrm>
            <a:off x="850900" y="524668"/>
            <a:ext cx="11303000" cy="1897064"/>
          </a:xfrm>
          <a:prstGeom prst="rect">
            <a:avLst/>
          </a:prstGeom>
        </p:spPr>
        <p:txBody>
          <a:bodyPr/>
          <a:lstStyle/>
          <a:p>
            <a:pPr defTabSz="239522">
              <a:defRPr sz="2870" u="sng"/>
            </a:pPr>
            <a:r>
              <a:t>Colosenses 1:21-23</a:t>
            </a:r>
          </a:p>
          <a:p>
            <a:pPr defTabSz="239522">
              <a:defRPr sz="2870"/>
            </a:pPr>
            <a:r>
              <a:rPr u="sng">
                <a:solidFill>
                  <a:srgbClr val="FF2600"/>
                </a:solidFill>
              </a:rPr>
              <a:t>PUNTO 1.</a:t>
            </a:r>
            <a:r>
              <a:t> Entendamos la importancia de la  reconciliación para la iglesia por medio de CRISTO ( PERO RECUERDE EL TRABAJO DEL PASTOR ) </a:t>
            </a:r>
          </a:p>
        </p:txBody>
      </p:sp>
      <p:sp>
        <p:nvSpPr>
          <p:cNvPr id="133" name="Shape 133"/>
          <p:cNvSpPr/>
          <p:nvPr>
            <p:ph type="body" sz="half" idx="1"/>
          </p:nvPr>
        </p:nvSpPr>
        <p:spPr>
          <a:prstGeom prst="rect">
            <a:avLst/>
          </a:prstGeom>
        </p:spPr>
        <p:txBody>
          <a:bodyPr/>
          <a:lstStyle/>
          <a:p>
            <a:pPr marL="0" indent="0" defTabSz="448055">
              <a:lnSpc>
                <a:spcPct val="100000"/>
              </a:lnSpc>
              <a:spcBef>
                <a:spcPts val="0"/>
              </a:spcBef>
              <a:buSzTx/>
              <a:buNone/>
              <a:defRPr sz="2450">
                <a:solidFill>
                  <a:srgbClr val="000000"/>
                </a:solidFill>
                <a:latin typeface="Helvetica Neue"/>
                <a:ea typeface="Helvetica Neue"/>
                <a:cs typeface="Helvetica Neue"/>
                <a:sym typeface="Helvetica Neue"/>
              </a:defRPr>
            </a:pPr>
            <a:r>
              <a:rPr b="1">
                <a:latin typeface="Arial"/>
                <a:ea typeface="Arial"/>
                <a:cs typeface="Arial"/>
                <a:sym typeface="Arial"/>
              </a:rPr>
              <a:t>21 </a:t>
            </a:r>
            <a:r>
              <a:t>Y a vosotros también, que erais en otro tiempo extraños y enemigos en vuestra mente, haciendo malas obras, ahora os ha reconciliado</a:t>
            </a:r>
          </a:p>
          <a:p>
            <a:pPr marL="0" indent="0" defTabSz="448055">
              <a:lnSpc>
                <a:spcPct val="100000"/>
              </a:lnSpc>
              <a:spcBef>
                <a:spcPts val="0"/>
              </a:spcBef>
              <a:buSzTx/>
              <a:buNone/>
              <a:defRPr sz="2450">
                <a:solidFill>
                  <a:srgbClr val="000000"/>
                </a:solidFill>
                <a:latin typeface="Helvetica Neue"/>
                <a:ea typeface="Helvetica Neue"/>
                <a:cs typeface="Helvetica Neue"/>
                <a:sym typeface="Helvetica Neue"/>
              </a:defRPr>
            </a:pPr>
            <a:r>
              <a:rPr b="1">
                <a:latin typeface="Arial"/>
                <a:ea typeface="Arial"/>
                <a:cs typeface="Arial"/>
                <a:sym typeface="Arial"/>
              </a:rPr>
              <a:t>22 </a:t>
            </a:r>
            <a:r>
              <a:t>en su cuerpo de carne, por medio de la muerte, para presentaros santos y sin mancha e irreprensibles delante de él;</a:t>
            </a:r>
          </a:p>
          <a:p>
            <a:pPr marL="0" indent="0" defTabSz="448055">
              <a:lnSpc>
                <a:spcPct val="100000"/>
              </a:lnSpc>
              <a:spcBef>
                <a:spcPts val="0"/>
              </a:spcBef>
              <a:buSzTx/>
              <a:buNone/>
              <a:defRPr sz="2450">
                <a:solidFill>
                  <a:srgbClr val="000000"/>
                </a:solidFill>
                <a:latin typeface="Helvetica Neue"/>
                <a:ea typeface="Helvetica Neue"/>
                <a:cs typeface="Helvetica Neue"/>
                <a:sym typeface="Helvetica Neue"/>
              </a:defRPr>
            </a:pPr>
            <a:r>
              <a:rPr b="1">
                <a:latin typeface="Arial"/>
                <a:ea typeface="Arial"/>
                <a:cs typeface="Arial"/>
                <a:sym typeface="Arial"/>
              </a:rPr>
              <a:t>23 </a:t>
            </a:r>
            <a:r>
              <a:t>si en verdad permanecéis fundados y firmes en la fe, y sin moveros de la esperanza del evangelio que habéis oído, el cual se predica en toda la creación que está debajo del cielo; del cual yo Pablo fui hecho ministro.</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ctrTitle"/>
          </p:nvPr>
        </p:nvSpPr>
        <p:spPr>
          <a:xfrm>
            <a:off x="1117600" y="863666"/>
            <a:ext cx="10769601" cy="3886135"/>
          </a:xfrm>
          <a:prstGeom prst="rect">
            <a:avLst/>
          </a:prstGeom>
        </p:spPr>
        <p:txBody>
          <a:bodyPr/>
          <a:lstStyle/>
          <a:p>
            <a:pPr algn="l" defTabSz="182880">
              <a:lnSpc>
                <a:spcPct val="100000"/>
              </a:lnSpc>
              <a:defRPr cap="none" sz="2640">
                <a:latin typeface="Helvetica Neue"/>
                <a:ea typeface="Helvetica Neue"/>
                <a:cs typeface="Helvetica Neue"/>
                <a:sym typeface="Helvetica Neue"/>
              </a:defRPr>
            </a:pPr>
            <a:r>
              <a:rPr b="1">
                <a:latin typeface="Arial"/>
                <a:ea typeface="Arial"/>
                <a:cs typeface="Arial"/>
                <a:sym typeface="Arial"/>
              </a:rPr>
              <a:t>21 </a:t>
            </a:r>
            <a:r>
              <a:t>Y a vosotros también, que </a:t>
            </a:r>
            <a:r>
              <a:rPr b="1"/>
              <a:t>erais</a:t>
            </a:r>
            <a:r>
              <a:t> en</a:t>
            </a:r>
            <a:r>
              <a:rPr b="1"/>
              <a:t> </a:t>
            </a:r>
            <a:r>
              <a:t>otro tiempo </a:t>
            </a:r>
            <a:r>
              <a:rPr b="1">
                <a:solidFill>
                  <a:srgbClr val="0433FF"/>
                </a:solidFill>
              </a:rPr>
              <a:t>extraños (falta de Cristo)</a:t>
            </a:r>
            <a:r>
              <a:t> y </a:t>
            </a:r>
            <a:r>
              <a:rPr b="1">
                <a:solidFill>
                  <a:srgbClr val="941751"/>
                </a:solidFill>
              </a:rPr>
              <a:t>enemigos (falta de relaciones personales)</a:t>
            </a:r>
            <a:r>
              <a:t> en vuestra mente, haciendo </a:t>
            </a:r>
            <a:r>
              <a:rPr b="1">
                <a:solidFill>
                  <a:srgbClr val="009051"/>
                </a:solidFill>
              </a:rPr>
              <a:t>malas obras (andar en la carne)</a:t>
            </a:r>
            <a:r>
              <a:t>, </a:t>
            </a:r>
            <a:r>
              <a:rPr b="1"/>
              <a:t>ahora</a:t>
            </a:r>
            <a:r>
              <a:t> os ha reconciliado</a:t>
            </a:r>
          </a:p>
          <a:p>
            <a:pPr algn="l" defTabSz="182880">
              <a:lnSpc>
                <a:spcPct val="100000"/>
              </a:lnSpc>
              <a:defRPr cap="none" sz="2640">
                <a:latin typeface="Helvetica Neue"/>
                <a:ea typeface="Helvetica Neue"/>
                <a:cs typeface="Helvetica Neue"/>
                <a:sym typeface="Helvetica Neue"/>
              </a:defRPr>
            </a:pPr>
            <a:r>
              <a:rPr b="1">
                <a:latin typeface="Arial"/>
                <a:ea typeface="Arial"/>
                <a:cs typeface="Arial"/>
                <a:sym typeface="Arial"/>
              </a:rPr>
              <a:t>22 </a:t>
            </a:r>
            <a:r>
              <a:t>en su cuerpo de carne, por medio de la muerte, para presentaros santos y sin mancha e irreprensibles delante de él;</a:t>
            </a:r>
          </a:p>
          <a:p>
            <a:pPr algn="l" defTabSz="182880">
              <a:lnSpc>
                <a:spcPct val="100000"/>
              </a:lnSpc>
              <a:defRPr cap="none" sz="2640">
                <a:latin typeface="Helvetica Neue"/>
                <a:ea typeface="Helvetica Neue"/>
                <a:cs typeface="Helvetica Neue"/>
                <a:sym typeface="Helvetica Neue"/>
              </a:defRPr>
            </a:pPr>
            <a:r>
              <a:rPr b="1">
                <a:latin typeface="Arial"/>
                <a:ea typeface="Arial"/>
                <a:cs typeface="Arial"/>
                <a:sym typeface="Arial"/>
              </a:rPr>
              <a:t>23 </a:t>
            </a:r>
            <a:r>
              <a:t>si en verdad permanecéis fundados y firmes en la fe, y sin moveros de la esperanza del </a:t>
            </a:r>
            <a:r>
              <a:rPr b="1">
                <a:solidFill>
                  <a:srgbClr val="FF2600"/>
                </a:solidFill>
              </a:rPr>
              <a:t>evangelio que habéis oído</a:t>
            </a:r>
            <a:r>
              <a:t>, el cual se predica en toda la creación que está debajo del cielo; </a:t>
            </a:r>
            <a:r>
              <a:rPr b="1" sz="1920"/>
              <a:t>del cual yo Pablo fui hecho </a:t>
            </a:r>
            <a:r>
              <a:rPr b="1" sz="2000"/>
              <a:t>ministro ministro</a:t>
            </a:r>
            <a:r>
              <a:t>.</a:t>
            </a:r>
          </a:p>
        </p:txBody>
      </p:sp>
      <p:sp>
        <p:nvSpPr>
          <p:cNvPr id="136" name="Shape 136"/>
          <p:cNvSpPr/>
          <p:nvPr>
            <p:ph type="subTitle" sz="half" idx="1"/>
          </p:nvPr>
        </p:nvSpPr>
        <p:spPr>
          <a:xfrm>
            <a:off x="1117600" y="5041900"/>
            <a:ext cx="10769600" cy="3886134"/>
          </a:xfrm>
          <a:prstGeom prst="rect">
            <a:avLst/>
          </a:prstGeom>
        </p:spPr>
        <p:txBody>
          <a:bodyPr/>
          <a:lstStyle/>
          <a:p>
            <a:pPr marL="596645" indent="-596645" algn="l" defTabSz="508254">
              <a:spcBef>
                <a:spcPts val="1000"/>
              </a:spcBef>
              <a:buSzPct val="100000"/>
              <a:buAutoNum type="arabicPeriod" startAt="1"/>
              <a:defRPr sz="3132">
                <a:solidFill>
                  <a:srgbClr val="000000"/>
                </a:solidFill>
              </a:defRPr>
            </a:pPr>
            <a:r>
              <a:t>La esencia del mensaje/evangelio es el entender lo que </a:t>
            </a:r>
            <a:r>
              <a:rPr u="sng"/>
              <a:t>éramos</a:t>
            </a:r>
            <a:r>
              <a:t> nosotros sin CRISTO, (usemos el pasado para testimonio) y no para estancarnos pues Cristo nos compro.</a:t>
            </a:r>
          </a:p>
          <a:p>
            <a:pPr marL="596645" indent="-596645" algn="l" defTabSz="508254">
              <a:spcBef>
                <a:spcPts val="1000"/>
              </a:spcBef>
              <a:buSzPct val="100000"/>
              <a:buAutoNum type="arabicPeriod" startAt="1"/>
              <a:defRPr sz="3132">
                <a:solidFill>
                  <a:srgbClr val="000000"/>
                </a:solidFill>
              </a:defRPr>
            </a:pPr>
            <a:r>
              <a:t>Recuerde la diferencia entre el pasado y el presente  ( vemos como Pablo usa el AHORA ) osea que esto de la Reconciliación es el Puente de nuestra realidad ( tenemos un pasado que vive en cada uno de nosotros ) y ambos pueden ser alimentados (</a:t>
            </a:r>
            <a:r>
              <a:rPr u="sng"/>
              <a:t>cuidado</a:t>
            </a:r>
            <a:r>
              <a:t>)</a:t>
            </a:r>
          </a:p>
          <a:p>
            <a:pPr marL="596645" indent="-596645" algn="l" defTabSz="508254">
              <a:spcBef>
                <a:spcPts val="1000"/>
              </a:spcBef>
              <a:buSzPct val="100000"/>
              <a:buAutoNum type="arabicPeriod" startAt="1"/>
              <a:defRPr sz="3132">
                <a:solidFill>
                  <a:srgbClr val="000000"/>
                </a:solidFill>
              </a:defRPr>
            </a:pPr>
            <a:r>
              <a:t>Cuando no vemos hacia la </a:t>
            </a:r>
            <a:r>
              <a:rPr>
                <a:solidFill>
                  <a:srgbClr val="FF2600"/>
                </a:solidFill>
              </a:rPr>
              <a:t>CRUZ</a:t>
            </a:r>
            <a:r>
              <a:t>,..vemos hacia el mundo. </a:t>
            </a:r>
          </a:p>
        </p:txBody>
      </p:sp>
      <p:sp>
        <p:nvSpPr>
          <p:cNvPr id="137" name="Shape 137"/>
          <p:cNvSpPr/>
          <p:nvPr/>
        </p:nvSpPr>
        <p:spPr>
          <a:xfrm>
            <a:off x="5630399" y="950449"/>
            <a:ext cx="857449" cy="584995"/>
          </a:xfrm>
          <a:prstGeom prst="ellipse">
            <a:avLst/>
          </a:prstGeom>
          <a:ln w="12700">
            <a:solidFill>
              <a:srgbClr val="000000"/>
            </a:solidFill>
            <a:miter lim="400000"/>
          </a:ln>
          <a:effectLst>
            <a:outerShdw sx="100000" sy="100000" kx="0" ky="0" algn="b" rotWithShape="0" blurRad="50800" dist="12700" dir="0">
              <a:srgbClr val="000000">
                <a:alpha val="50000"/>
              </a:srgbClr>
            </a:outerShdw>
          </a:effectLst>
        </p:spPr>
        <p:txBody>
          <a:bodyPr lIns="50800" tIns="50800" rIns="50800" bIns="50800" anchor="ctr"/>
          <a:lstStyle/>
          <a:p>
            <a:pPr algn="l">
              <a:defRPr>
                <a:solidFill>
                  <a:srgbClr val="FF2600"/>
                </a:solidFill>
              </a:defRPr>
            </a:pPr>
          </a:p>
        </p:txBody>
      </p:sp>
      <p:sp>
        <p:nvSpPr>
          <p:cNvPr id="138" name="Shape 138"/>
          <p:cNvSpPr/>
          <p:nvPr/>
        </p:nvSpPr>
        <p:spPr>
          <a:xfrm>
            <a:off x="8937294" y="1891043"/>
            <a:ext cx="1022814" cy="416786"/>
          </a:xfrm>
          <a:prstGeom prst="rect">
            <a:avLst/>
          </a:prstGeom>
          <a:ln w="50800">
            <a:solidFill>
              <a:srgbClr val="000000"/>
            </a:solidFill>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a:solidFill>
                  <a:srgbClr val="FFFFFF"/>
                </a:solidFill>
              </a:defRPr>
            </a:pPr>
          </a:p>
        </p:txBody>
      </p:sp>
      <p:pic>
        <p:nvPicPr>
          <p:cNvPr id="139" name=""/>
          <p:cNvPicPr>
            <a:picLocks noChangeAspect="0"/>
          </p:cNvPicPr>
          <p:nvPr/>
        </p:nvPicPr>
        <p:blipFill>
          <a:blip r:embed="rId2">
            <a:extLst/>
          </a:blip>
          <a:stretch>
            <a:fillRect/>
          </a:stretch>
        </p:blipFill>
        <p:spPr>
          <a:xfrm>
            <a:off x="652806" y="2072535"/>
            <a:ext cx="2866139" cy="787822"/>
          </a:xfrm>
          <a:prstGeom prst="rect">
            <a:avLst/>
          </a:prstGeom>
          <a:effectLst>
            <a:outerShdw sx="100000" sy="100000" kx="0" ky="0" algn="b" rotWithShape="0" blurRad="50800" dist="12700" dir="0">
              <a:srgbClr val="000000">
                <a:alpha val="50000"/>
              </a:srgbClr>
            </a:outerShdw>
          </a:effectLst>
        </p:spPr>
      </p:pic>
      <p:sp>
        <p:nvSpPr>
          <p:cNvPr id="145" name="Shape 145"/>
          <p:cNvSpPr/>
          <p:nvPr/>
        </p:nvSpPr>
        <p:spPr>
          <a:xfrm>
            <a:off x="2410010" y="1158057"/>
            <a:ext cx="3222753" cy="1014054"/>
          </a:xfrm>
          <a:custGeom>
            <a:avLst/>
            <a:gdLst/>
            <a:ahLst/>
            <a:cxnLst>
              <a:cxn ang="0">
                <a:pos x="wd2" y="hd2"/>
              </a:cxn>
              <a:cxn ang="5400000">
                <a:pos x="wd2" y="hd2"/>
              </a:cxn>
              <a:cxn ang="10800000">
                <a:pos x="wd2" y="hd2"/>
              </a:cxn>
              <a:cxn ang="16200000">
                <a:pos x="wd2" y="hd2"/>
              </a:cxn>
            </a:cxnLst>
            <a:rect l="0" t="0" r="r" b="b"/>
            <a:pathLst>
              <a:path w="21600" h="19713" fill="norm" stroke="1" extrusionOk="0">
                <a:moveTo>
                  <a:pt x="0" y="19713"/>
                </a:moveTo>
                <a:cubicBezTo>
                  <a:pt x="6268" y="4525"/>
                  <a:pt x="13468" y="-1887"/>
                  <a:pt x="21600" y="478"/>
                </a:cubicBezTo>
              </a:path>
            </a:pathLst>
          </a:custGeom>
          <a:ln w="25400">
            <a:solidFill>
              <a:srgbClr val="000000">
                <a:alpha val="75000"/>
              </a:srgbClr>
            </a:solidFill>
            <a:miter lim="400000"/>
          </a:ln>
        </p:spPr>
        <p:txBody>
          <a:bodyPr/>
          <a:lstStyle/>
          <a:p>
            <a:pPr/>
          </a:p>
        </p:txBody>
      </p:sp>
      <p:cxnSp>
        <p:nvCxnSpPr>
          <p:cNvPr id="141" name="Connector 141"/>
          <p:cNvCxnSpPr>
            <a:stCxn id="138" idx="0"/>
            <a:endCxn id="135" idx="0"/>
          </p:cNvCxnSpPr>
          <p:nvPr/>
        </p:nvCxnSpPr>
        <p:spPr>
          <a:xfrm flipH="1">
            <a:off x="6502400" y="2099435"/>
            <a:ext cx="2946301" cy="707299"/>
          </a:xfrm>
          <a:prstGeom prst="straightConnector1">
            <a:avLst/>
          </a:prstGeom>
          <a:ln w="25400">
            <a:solidFill>
              <a:schemeClr val="accent4">
                <a:hueOff val="-150089"/>
                <a:satOff val="3212"/>
                <a:lumOff val="-17555"/>
              </a:schemeClr>
            </a:solidFill>
            <a:miter lim="400000"/>
          </a:ln>
        </p:spPr>
      </p:cxnSp>
      <p:cxnSp>
        <p:nvCxnSpPr>
          <p:cNvPr id="142" name="Connector 142"/>
          <p:cNvCxnSpPr>
            <a:stCxn id="138" idx="0"/>
            <a:endCxn id="135" idx="0"/>
          </p:cNvCxnSpPr>
          <p:nvPr/>
        </p:nvCxnSpPr>
        <p:spPr>
          <a:xfrm flipH="1">
            <a:off x="6502400" y="2099435"/>
            <a:ext cx="2946301" cy="707299"/>
          </a:xfrm>
          <a:prstGeom prst="straightConnector1">
            <a:avLst/>
          </a:prstGeom>
          <a:ln w="25400">
            <a:solidFill>
              <a:schemeClr val="accent4">
                <a:hueOff val="-150089"/>
                <a:satOff val="3212"/>
                <a:lumOff val="-17555"/>
              </a:schemeClr>
            </a:solidFill>
            <a:miter lim="400000"/>
          </a:ln>
        </p:spPr>
      </p:cxnSp>
      <p:cxnSp>
        <p:nvCxnSpPr>
          <p:cNvPr id="143" name="Connector 143"/>
          <p:cNvCxnSpPr>
            <a:stCxn id="135" idx="0"/>
            <a:endCxn id="138" idx="0"/>
          </p:cNvCxnSpPr>
          <p:nvPr/>
        </p:nvCxnSpPr>
        <p:spPr>
          <a:xfrm flipV="1">
            <a:off x="6502400" y="2099435"/>
            <a:ext cx="2946301" cy="707299"/>
          </a:xfrm>
          <a:prstGeom prst="straightConnector1">
            <a:avLst/>
          </a:prstGeom>
          <a:ln w="25400">
            <a:solidFill>
              <a:schemeClr val="accent4">
                <a:hueOff val="-150089"/>
                <a:satOff val="3212"/>
                <a:lumOff val="-17555"/>
              </a:schemeClr>
            </a:solidFill>
            <a:miter lim="400000"/>
          </a:ln>
        </p:spPr>
      </p:cxnSp>
      <p:sp>
        <p:nvSpPr>
          <p:cNvPr id="146" name="Shape 146"/>
          <p:cNvSpPr/>
          <p:nvPr/>
        </p:nvSpPr>
        <p:spPr>
          <a:xfrm>
            <a:off x="3301617" y="2205272"/>
            <a:ext cx="5610304" cy="336891"/>
          </a:xfrm>
          <a:custGeom>
            <a:avLst/>
            <a:gdLst/>
            <a:ahLst/>
            <a:cxnLst>
              <a:cxn ang="0">
                <a:pos x="wd2" y="hd2"/>
              </a:cxn>
              <a:cxn ang="5400000">
                <a:pos x="wd2" y="hd2"/>
              </a:cxn>
              <a:cxn ang="10800000">
                <a:pos x="wd2" y="hd2"/>
              </a:cxn>
              <a:cxn ang="16200000">
                <a:pos x="wd2" y="hd2"/>
              </a:cxn>
            </a:cxnLst>
            <a:rect l="0" t="0" r="r" b="b"/>
            <a:pathLst>
              <a:path w="21600" h="18869" fill="norm" stroke="1" extrusionOk="0">
                <a:moveTo>
                  <a:pt x="0" y="17711"/>
                </a:moveTo>
                <a:cubicBezTo>
                  <a:pt x="8388" y="21600"/>
                  <a:pt x="15588" y="15696"/>
                  <a:pt x="21600" y="0"/>
                </a:cubicBezTo>
              </a:path>
            </a:pathLst>
          </a:custGeom>
          <a:ln w="25400">
            <a:solidFill>
              <a:srgbClr val="000000">
                <a:alpha val="75000"/>
              </a:srgbClr>
            </a:solidFill>
            <a:miter lim="400000"/>
          </a:ln>
        </p:spPr>
        <p:txBody>
          <a:bodyPr/>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body" idx="1"/>
          </p:nvPr>
        </p:nvSpPr>
        <p:spPr>
          <a:prstGeom prst="rect">
            <a:avLst/>
          </a:prstGeom>
        </p:spPr>
        <p:txBody>
          <a:bodyPr/>
          <a:lstStyle/>
          <a:p>
            <a:pPr marL="0" indent="0" defTabSz="214884">
              <a:lnSpc>
                <a:spcPct val="100000"/>
              </a:lnSpc>
              <a:spcBef>
                <a:spcPts val="0"/>
              </a:spcBef>
              <a:buSzTx/>
              <a:buNone/>
              <a:defRPr sz="1081">
                <a:solidFill>
                  <a:srgbClr val="000000"/>
                </a:solidFill>
                <a:latin typeface="Helvetica Neue"/>
                <a:ea typeface="Helvetica Neue"/>
                <a:cs typeface="Helvetica Neue"/>
                <a:sym typeface="Helvetica Neue"/>
              </a:defRPr>
            </a:pPr>
          </a:p>
          <a:p>
            <a:pPr marL="0" indent="0" defTabSz="214884">
              <a:lnSpc>
                <a:spcPct val="100000"/>
              </a:lnSpc>
              <a:spcBef>
                <a:spcPts val="0"/>
              </a:spcBef>
              <a:buSzTx/>
              <a:buNone/>
              <a:defRPr sz="1879">
                <a:solidFill>
                  <a:srgbClr val="000000"/>
                </a:solidFill>
                <a:latin typeface="Helvetica Neue"/>
                <a:ea typeface="Helvetica Neue"/>
                <a:cs typeface="Helvetica Neue"/>
                <a:sym typeface="Helvetica Neue"/>
              </a:defRPr>
            </a:pPr>
          </a:p>
          <a:p>
            <a:pPr marL="0" indent="0" defTabSz="214884">
              <a:lnSpc>
                <a:spcPct val="100000"/>
              </a:lnSpc>
              <a:spcBef>
                <a:spcPts val="0"/>
              </a:spcBef>
              <a:buSzTx/>
              <a:buNone/>
              <a:defRPr b="1" sz="1879" u="sng">
                <a:solidFill>
                  <a:srgbClr val="000000"/>
                </a:solidFill>
                <a:latin typeface="Helvetica Neue"/>
                <a:ea typeface="Helvetica Neue"/>
                <a:cs typeface="Helvetica Neue"/>
                <a:sym typeface="Helvetica Neue"/>
              </a:defRPr>
            </a:pPr>
            <a:r>
              <a:t>EFESIOS 4</a:t>
            </a:r>
          </a:p>
          <a:p>
            <a:pPr marL="0" indent="0" defTabSz="214884">
              <a:lnSpc>
                <a:spcPct val="100000"/>
              </a:lnSpc>
              <a:spcBef>
                <a:spcPts val="0"/>
              </a:spcBef>
              <a:buSzTx/>
              <a:buNone/>
              <a:defRPr sz="1879">
                <a:solidFill>
                  <a:srgbClr val="000000"/>
                </a:solidFill>
                <a:latin typeface="Helvetica Neue"/>
                <a:ea typeface="Helvetica Neue"/>
                <a:cs typeface="Helvetica Neue"/>
                <a:sym typeface="Helvetica Neue"/>
              </a:defRPr>
            </a:pPr>
            <a:r>
              <a:rPr b="1">
                <a:latin typeface="Arial"/>
                <a:ea typeface="Arial"/>
                <a:cs typeface="Arial"/>
                <a:sym typeface="Arial"/>
              </a:rPr>
              <a:t>22 </a:t>
            </a:r>
            <a:r>
              <a:rPr b="1"/>
              <a:t>En cuanto a la pasada manera de vivir, despojaos del viejo hombre, que está viciado conforme a los deseos engañosos,</a:t>
            </a:r>
            <a:endParaRPr b="1"/>
          </a:p>
          <a:p>
            <a:pPr marL="0" indent="0" defTabSz="214884">
              <a:lnSpc>
                <a:spcPct val="100000"/>
              </a:lnSpc>
              <a:spcBef>
                <a:spcPts val="0"/>
              </a:spcBef>
              <a:buSzTx/>
              <a:buNone/>
              <a:defRPr b="1" sz="1879">
                <a:solidFill>
                  <a:srgbClr val="000000"/>
                </a:solidFill>
                <a:latin typeface="Helvetica Neue"/>
                <a:ea typeface="Helvetica Neue"/>
                <a:cs typeface="Helvetica Neue"/>
                <a:sym typeface="Helvetica Neue"/>
              </a:defRPr>
            </a:pPr>
            <a:r>
              <a:rPr>
                <a:latin typeface="Arial"/>
                <a:ea typeface="Arial"/>
                <a:cs typeface="Arial"/>
                <a:sym typeface="Arial"/>
              </a:rPr>
              <a:t>23 </a:t>
            </a:r>
            <a:r>
              <a:t>y renovaos en el espíritu de vuestra mente,</a:t>
            </a:r>
          </a:p>
          <a:p>
            <a:pPr marL="0" indent="0" defTabSz="214884">
              <a:lnSpc>
                <a:spcPct val="100000"/>
              </a:lnSpc>
              <a:spcBef>
                <a:spcPts val="0"/>
              </a:spcBef>
              <a:buSzTx/>
              <a:buNone/>
              <a:defRPr b="1" sz="1879">
                <a:solidFill>
                  <a:srgbClr val="000000"/>
                </a:solidFill>
                <a:latin typeface="Helvetica Neue"/>
                <a:ea typeface="Helvetica Neue"/>
                <a:cs typeface="Helvetica Neue"/>
                <a:sym typeface="Helvetica Neue"/>
              </a:defRPr>
            </a:pPr>
            <a:r>
              <a:rPr>
                <a:latin typeface="Arial"/>
                <a:ea typeface="Arial"/>
                <a:cs typeface="Arial"/>
                <a:sym typeface="Arial"/>
              </a:rPr>
              <a:t>24 </a:t>
            </a:r>
            <a:r>
              <a:t>y vestíos del nuevo hombre, creado según Dios en la justicia y santidad de la verdad.</a:t>
            </a:r>
          </a:p>
          <a:p>
            <a:pPr marL="0" indent="0" defTabSz="214884">
              <a:lnSpc>
                <a:spcPct val="100000"/>
              </a:lnSpc>
              <a:spcBef>
                <a:spcPts val="0"/>
              </a:spcBef>
              <a:buSzTx/>
              <a:buNone/>
              <a:defRPr sz="1879">
                <a:solidFill>
                  <a:srgbClr val="000000"/>
                </a:solidFill>
                <a:latin typeface="Helvetica Neue"/>
                <a:ea typeface="Helvetica Neue"/>
                <a:cs typeface="Helvetica Neue"/>
                <a:sym typeface="Helvetica Neue"/>
              </a:defRPr>
            </a:pPr>
          </a:p>
          <a:p>
            <a:pPr marL="0" indent="0" defTabSz="214884">
              <a:lnSpc>
                <a:spcPct val="100000"/>
              </a:lnSpc>
              <a:spcBef>
                <a:spcPts val="0"/>
              </a:spcBef>
              <a:buSzTx/>
              <a:buNone/>
              <a:defRPr sz="1879">
                <a:solidFill>
                  <a:srgbClr val="000000"/>
                </a:solidFill>
                <a:latin typeface="Helvetica Neue"/>
                <a:ea typeface="Helvetica Neue"/>
                <a:cs typeface="Helvetica Neue"/>
                <a:sym typeface="Helvetica Neue"/>
              </a:defRPr>
            </a:pPr>
          </a:p>
          <a:p>
            <a:pPr marL="0" indent="0" defTabSz="214884">
              <a:lnSpc>
                <a:spcPct val="100000"/>
              </a:lnSpc>
              <a:spcBef>
                <a:spcPts val="0"/>
              </a:spcBef>
              <a:buSzTx/>
              <a:buNone/>
              <a:defRPr b="1" sz="1879" u="sng">
                <a:solidFill>
                  <a:srgbClr val="000000"/>
                </a:solidFill>
                <a:latin typeface="Helvetica Neue"/>
                <a:ea typeface="Helvetica Neue"/>
                <a:cs typeface="Helvetica Neue"/>
                <a:sym typeface="Helvetica Neue"/>
              </a:defRPr>
            </a:pPr>
            <a:r>
              <a:t>ROMANOS 6</a:t>
            </a:r>
          </a:p>
          <a:p>
            <a:pPr marL="0" indent="0" defTabSz="214884">
              <a:lnSpc>
                <a:spcPct val="100000"/>
              </a:lnSpc>
              <a:spcBef>
                <a:spcPts val="0"/>
              </a:spcBef>
              <a:buSzTx/>
              <a:buNone/>
              <a:defRPr b="1" sz="1879">
                <a:solidFill>
                  <a:srgbClr val="000000"/>
                </a:solidFill>
                <a:latin typeface="Helvetica Neue"/>
                <a:ea typeface="Helvetica Neue"/>
                <a:cs typeface="Helvetica Neue"/>
                <a:sym typeface="Helvetica Neue"/>
              </a:defRPr>
            </a:pPr>
          </a:p>
          <a:p>
            <a:pPr marL="0" indent="0" defTabSz="214884">
              <a:lnSpc>
                <a:spcPct val="100000"/>
              </a:lnSpc>
              <a:spcBef>
                <a:spcPts val="0"/>
              </a:spcBef>
              <a:buSzTx/>
              <a:buNone/>
              <a:defRPr b="1" sz="1879">
                <a:solidFill>
                  <a:srgbClr val="000000"/>
                </a:solidFill>
                <a:latin typeface="Helvetica Neue"/>
                <a:ea typeface="Helvetica Neue"/>
                <a:cs typeface="Helvetica Neue"/>
                <a:sym typeface="Helvetica Neue"/>
              </a:defRPr>
            </a:pPr>
            <a:r>
              <a:t>1¿Qué, pues, diremos? ¿Perseveraremos en el pecado para que la gracia abunde?</a:t>
            </a:r>
          </a:p>
          <a:p>
            <a:pPr marL="0" indent="0" defTabSz="214884">
              <a:lnSpc>
                <a:spcPct val="100000"/>
              </a:lnSpc>
              <a:spcBef>
                <a:spcPts val="0"/>
              </a:spcBef>
              <a:buSzTx/>
              <a:buNone/>
              <a:defRPr b="1" sz="1879">
                <a:solidFill>
                  <a:srgbClr val="000000"/>
                </a:solidFill>
                <a:latin typeface="Helvetica Neue"/>
                <a:ea typeface="Helvetica Neue"/>
                <a:cs typeface="Helvetica Neue"/>
                <a:sym typeface="Helvetica Neue"/>
              </a:defRPr>
            </a:pPr>
            <a:r>
              <a:rPr>
                <a:latin typeface="Arial"/>
                <a:ea typeface="Arial"/>
                <a:cs typeface="Arial"/>
                <a:sym typeface="Arial"/>
              </a:rPr>
              <a:t>2 </a:t>
            </a:r>
            <a:r>
              <a:t>En ninguna manera. Porque los que hemos muerto al pecado, ¿cómo viviremos aún en él?</a:t>
            </a:r>
          </a:p>
          <a:p>
            <a:pPr marL="0" indent="0" defTabSz="214884">
              <a:lnSpc>
                <a:spcPct val="100000"/>
              </a:lnSpc>
              <a:spcBef>
                <a:spcPts val="0"/>
              </a:spcBef>
              <a:buSzTx/>
              <a:buNone/>
              <a:defRPr b="1" sz="1879">
                <a:solidFill>
                  <a:srgbClr val="000000"/>
                </a:solidFill>
                <a:latin typeface="Helvetica Neue"/>
                <a:ea typeface="Helvetica Neue"/>
                <a:cs typeface="Helvetica Neue"/>
                <a:sym typeface="Helvetica Neue"/>
              </a:defRPr>
            </a:pPr>
            <a:r>
              <a:rPr>
                <a:latin typeface="Arial"/>
                <a:ea typeface="Arial"/>
                <a:cs typeface="Arial"/>
                <a:sym typeface="Arial"/>
              </a:rPr>
              <a:t>3 </a:t>
            </a:r>
            <a:r>
              <a:t>¿O no sabéis que todos los que hemos sido bautizados en Cristo Jesús, hemos sido bautizados en su muerte?</a:t>
            </a:r>
          </a:p>
          <a:p>
            <a:pPr marL="0" indent="0" defTabSz="214884">
              <a:lnSpc>
                <a:spcPct val="100000"/>
              </a:lnSpc>
              <a:spcBef>
                <a:spcPts val="0"/>
              </a:spcBef>
              <a:buSzTx/>
              <a:buNone/>
              <a:defRPr b="1" sz="1879">
                <a:solidFill>
                  <a:srgbClr val="000000"/>
                </a:solidFill>
                <a:latin typeface="Helvetica Neue"/>
                <a:ea typeface="Helvetica Neue"/>
                <a:cs typeface="Helvetica Neue"/>
                <a:sym typeface="Helvetica Neue"/>
              </a:defRPr>
            </a:pPr>
            <a:r>
              <a:rPr>
                <a:latin typeface="Arial"/>
                <a:ea typeface="Arial"/>
                <a:cs typeface="Arial"/>
                <a:sym typeface="Arial"/>
              </a:rPr>
              <a:t>4 </a:t>
            </a:r>
            <a:r>
              <a:t>Porque somos sepultados juntamente con él para muerte por el bautismo, a fin de que como Cristo resucitó de los muertos por la gloria del Padre, así también nosotros andemos en vida nueva.</a:t>
            </a:r>
          </a:p>
          <a:p>
            <a:pPr marL="0" indent="0" defTabSz="214884">
              <a:lnSpc>
                <a:spcPct val="100000"/>
              </a:lnSpc>
              <a:spcBef>
                <a:spcPts val="0"/>
              </a:spcBef>
              <a:buSzTx/>
              <a:buNone/>
              <a:defRPr b="1" sz="1879">
                <a:solidFill>
                  <a:srgbClr val="000000"/>
                </a:solidFill>
                <a:latin typeface="Helvetica Neue"/>
                <a:ea typeface="Helvetica Neue"/>
                <a:cs typeface="Helvetica Neue"/>
                <a:sym typeface="Helvetica Neue"/>
              </a:defRPr>
            </a:pPr>
          </a:p>
          <a:p>
            <a:pPr marL="0" indent="0" defTabSz="214884">
              <a:lnSpc>
                <a:spcPct val="100000"/>
              </a:lnSpc>
              <a:spcBef>
                <a:spcPts val="0"/>
              </a:spcBef>
              <a:buSzTx/>
              <a:buNone/>
              <a:defRPr b="1" sz="1879">
                <a:solidFill>
                  <a:srgbClr val="000000"/>
                </a:solidFill>
                <a:latin typeface="Helvetica Neue"/>
                <a:ea typeface="Helvetica Neue"/>
                <a:cs typeface="Helvetica Neue"/>
                <a:sym typeface="Helvetica Neue"/>
              </a:defRPr>
            </a:pPr>
            <a:r>
              <a:t>SANTIAGO 1</a:t>
            </a:r>
          </a:p>
          <a:p>
            <a:pPr marL="0" indent="0" defTabSz="214884">
              <a:lnSpc>
                <a:spcPct val="100000"/>
              </a:lnSpc>
              <a:spcBef>
                <a:spcPts val="0"/>
              </a:spcBef>
              <a:buSzTx/>
              <a:buNone/>
              <a:defRPr b="1" sz="1879">
                <a:solidFill>
                  <a:srgbClr val="000000"/>
                </a:solidFill>
                <a:latin typeface="Helvetica Neue"/>
                <a:ea typeface="Helvetica Neue"/>
                <a:cs typeface="Helvetica Neue"/>
                <a:sym typeface="Helvetica Neue"/>
              </a:defRPr>
            </a:pPr>
            <a:r>
              <a:rPr>
                <a:latin typeface="Arial"/>
                <a:ea typeface="Arial"/>
                <a:cs typeface="Arial"/>
                <a:sym typeface="Arial"/>
              </a:rPr>
              <a:t>22 </a:t>
            </a:r>
            <a:r>
              <a:t>Pero sed hacedores de la palabra, y no tan solamente oidores, engañándoos a vosotros mismos.</a:t>
            </a:r>
          </a:p>
          <a:p>
            <a:pPr marL="0" indent="0" defTabSz="214884">
              <a:lnSpc>
                <a:spcPct val="100000"/>
              </a:lnSpc>
              <a:spcBef>
                <a:spcPts val="0"/>
              </a:spcBef>
              <a:buSzTx/>
              <a:buNone/>
              <a:defRPr b="1" sz="1879">
                <a:solidFill>
                  <a:srgbClr val="000000"/>
                </a:solidFill>
                <a:latin typeface="Helvetica Neue"/>
                <a:ea typeface="Helvetica Neue"/>
                <a:cs typeface="Helvetica Neue"/>
                <a:sym typeface="Helvetica Neue"/>
              </a:defRPr>
            </a:pPr>
            <a:r>
              <a:rPr>
                <a:latin typeface="Arial"/>
                <a:ea typeface="Arial"/>
                <a:cs typeface="Arial"/>
                <a:sym typeface="Arial"/>
              </a:rPr>
              <a:t>23 </a:t>
            </a:r>
            <a:r>
              <a:t>Porque si alguno es oidor de la palabra pero no hacedor de ella, éste es semejante al hombre que considera en un espejo su rostro natural.</a:t>
            </a:r>
          </a:p>
          <a:p>
            <a:pPr marL="0" indent="0" defTabSz="214884">
              <a:lnSpc>
                <a:spcPct val="100000"/>
              </a:lnSpc>
              <a:spcBef>
                <a:spcPts val="0"/>
              </a:spcBef>
              <a:buSzTx/>
              <a:buNone/>
              <a:defRPr sz="1879">
                <a:solidFill>
                  <a:srgbClr val="000000"/>
                </a:solidFill>
                <a:latin typeface="Helvetica Neue"/>
                <a:ea typeface="Helvetica Neue"/>
                <a:cs typeface="Helvetica Neue"/>
                <a:sym typeface="Helvetica Neue"/>
              </a:defRPr>
            </a:pPr>
          </a:p>
          <a:p>
            <a:pPr marL="0" indent="0" defTabSz="214884">
              <a:lnSpc>
                <a:spcPct val="100000"/>
              </a:lnSpc>
              <a:spcBef>
                <a:spcPts val="0"/>
              </a:spcBef>
              <a:buSzTx/>
              <a:buNone/>
              <a:defRPr b="1" sz="1879">
                <a:solidFill>
                  <a:srgbClr val="000000"/>
                </a:solidFill>
                <a:latin typeface="Helvetica Neue"/>
                <a:ea typeface="Helvetica Neue"/>
                <a:cs typeface="Helvetica Neue"/>
                <a:sym typeface="Helvetica Neue"/>
              </a:defRPr>
            </a:pPr>
          </a:p>
          <a:p>
            <a:pPr marL="0" indent="0" defTabSz="214884">
              <a:lnSpc>
                <a:spcPct val="100000"/>
              </a:lnSpc>
              <a:spcBef>
                <a:spcPts val="0"/>
              </a:spcBef>
              <a:buSzTx/>
              <a:buNone/>
              <a:defRPr b="1" sz="1128">
                <a:solidFill>
                  <a:srgbClr val="000000"/>
                </a:solidFill>
                <a:latin typeface="Helvetica Neue"/>
                <a:ea typeface="Helvetica Neue"/>
                <a:cs typeface="Helvetica Neue"/>
                <a:sym typeface="Helvetica Neue"/>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ctrTitle"/>
          </p:nvPr>
        </p:nvSpPr>
        <p:spPr>
          <a:xfrm>
            <a:off x="1117600" y="902030"/>
            <a:ext cx="10769601" cy="1667471"/>
          </a:xfrm>
          <a:prstGeom prst="rect">
            <a:avLst/>
          </a:prstGeom>
        </p:spPr>
        <p:txBody>
          <a:bodyPr/>
          <a:lstStyle/>
          <a:p>
            <a:pPr defTabSz="245363">
              <a:defRPr sz="2940" u="sng"/>
            </a:pPr>
            <a:r>
              <a:t>COLOSENSES 1:24-29</a:t>
            </a:r>
          </a:p>
          <a:p>
            <a:pPr defTabSz="245363">
              <a:defRPr sz="2940"/>
            </a:pPr>
            <a:r>
              <a:rPr u="sng">
                <a:solidFill>
                  <a:srgbClr val="FF2600"/>
                </a:solidFill>
              </a:rPr>
              <a:t>PUNTO 2</a:t>
            </a:r>
            <a:r>
              <a:rPr>
                <a:solidFill>
                  <a:srgbClr val="FF2600"/>
                </a:solidFill>
              </a:rPr>
              <a:t>.</a:t>
            </a:r>
            <a:r>
              <a:t> Entendamos laS RESPONSABILIDADES DEL pASTOR Y CONSIDEREMOS SU COMPORTAMIENTO  </a:t>
            </a:r>
          </a:p>
        </p:txBody>
      </p:sp>
      <p:sp>
        <p:nvSpPr>
          <p:cNvPr id="151" name="Shape 151"/>
          <p:cNvSpPr/>
          <p:nvPr>
            <p:ph type="subTitle" idx="1"/>
          </p:nvPr>
        </p:nvSpPr>
        <p:spPr>
          <a:xfrm>
            <a:off x="1117600" y="3419607"/>
            <a:ext cx="10769600" cy="5554399"/>
          </a:xfrm>
          <a:prstGeom prst="rect">
            <a:avLst/>
          </a:prstGeom>
        </p:spPr>
        <p:txBody>
          <a:bodyPr/>
          <a:lstStyle/>
          <a:p>
            <a:pPr algn="l" defTabSz="411479">
              <a:lnSpc>
                <a:spcPct val="100000"/>
              </a:lnSpc>
              <a:spcBef>
                <a:spcPts val="0"/>
              </a:spcBef>
              <a:defRPr b="1" sz="2159" u="sng">
                <a:solidFill>
                  <a:srgbClr val="011993"/>
                </a:solidFill>
                <a:latin typeface="Helvetica Neue"/>
                <a:ea typeface="Helvetica Neue"/>
                <a:cs typeface="Helvetica Neue"/>
                <a:sym typeface="Helvetica Neue"/>
              </a:defRPr>
            </a:pPr>
            <a:r>
              <a:t>NOTEMOS COMO PABLO INTRODUCE SU FUNCIÓN ( muy cuidadosamente ) PERO AL MISMO TIEMPO MANTIENE EL MENSAJE QUE ES CRISTO JESÚS</a:t>
            </a:r>
          </a:p>
          <a:p>
            <a:pPr algn="l" defTabSz="411479">
              <a:lnSpc>
                <a:spcPct val="100000"/>
              </a:lnSpc>
              <a:spcBef>
                <a:spcPts val="0"/>
              </a:spcBef>
              <a:defRPr sz="2159">
                <a:solidFill>
                  <a:srgbClr val="000000"/>
                </a:solidFill>
                <a:latin typeface="Helvetica Neue"/>
                <a:ea typeface="Helvetica Neue"/>
                <a:cs typeface="Helvetica Neue"/>
                <a:sym typeface="Helvetica Neue"/>
              </a:defRPr>
            </a:pPr>
          </a:p>
          <a:p>
            <a:pPr algn="l" defTabSz="411479">
              <a:lnSpc>
                <a:spcPct val="100000"/>
              </a:lnSpc>
              <a:spcBef>
                <a:spcPts val="0"/>
              </a:spcBef>
              <a:defRPr sz="2159">
                <a:solidFill>
                  <a:srgbClr val="000000"/>
                </a:solidFill>
                <a:latin typeface="Helvetica Neue"/>
                <a:ea typeface="Helvetica Neue"/>
                <a:cs typeface="Helvetica Neue"/>
                <a:sym typeface="Helvetica Neue"/>
              </a:defRPr>
            </a:pPr>
            <a:r>
              <a:rPr b="1">
                <a:latin typeface="Arial"/>
                <a:ea typeface="Arial"/>
                <a:cs typeface="Arial"/>
                <a:sym typeface="Arial"/>
              </a:rPr>
              <a:t>24 </a:t>
            </a:r>
            <a:r>
              <a:t>Ahora me gozo en lo que padezco por vosotros, y cumplo en mi carne lo que falta de las </a:t>
            </a:r>
            <a:r>
              <a:rPr b="1">
                <a:solidFill>
                  <a:srgbClr val="FF2600"/>
                </a:solidFill>
              </a:rPr>
              <a:t>aflicciones de Cristo</a:t>
            </a:r>
            <a:r>
              <a:t> por su cuerpo, que es la iglesia;</a:t>
            </a:r>
          </a:p>
          <a:p>
            <a:pPr algn="l" defTabSz="411479">
              <a:lnSpc>
                <a:spcPct val="100000"/>
              </a:lnSpc>
              <a:spcBef>
                <a:spcPts val="0"/>
              </a:spcBef>
              <a:defRPr sz="2159">
                <a:solidFill>
                  <a:srgbClr val="000000"/>
                </a:solidFill>
                <a:latin typeface="Helvetica Neue"/>
                <a:ea typeface="Helvetica Neue"/>
                <a:cs typeface="Helvetica Neue"/>
                <a:sym typeface="Helvetica Neue"/>
              </a:defRPr>
            </a:pPr>
            <a:r>
              <a:rPr b="1">
                <a:latin typeface="Arial"/>
                <a:ea typeface="Arial"/>
                <a:cs typeface="Arial"/>
                <a:sym typeface="Arial"/>
              </a:rPr>
              <a:t>25 </a:t>
            </a:r>
            <a:r>
              <a:rPr b="1" sz="3239"/>
              <a:t>de la cual fui hecho ministro</a:t>
            </a:r>
            <a:r>
              <a:t>, según la administración de Dios que me fue dada para con vosotros, para que </a:t>
            </a:r>
            <a:r>
              <a:rPr b="1">
                <a:solidFill>
                  <a:srgbClr val="FF2600"/>
                </a:solidFill>
              </a:rPr>
              <a:t>anuncie cumplidamente</a:t>
            </a:r>
            <a:r>
              <a:t> la palabra de Dios,</a:t>
            </a:r>
          </a:p>
          <a:p>
            <a:pPr algn="l" defTabSz="411479">
              <a:lnSpc>
                <a:spcPct val="100000"/>
              </a:lnSpc>
              <a:spcBef>
                <a:spcPts val="0"/>
              </a:spcBef>
              <a:defRPr sz="2159">
                <a:solidFill>
                  <a:srgbClr val="000000"/>
                </a:solidFill>
                <a:latin typeface="Helvetica Neue"/>
                <a:ea typeface="Helvetica Neue"/>
                <a:cs typeface="Helvetica Neue"/>
                <a:sym typeface="Helvetica Neue"/>
              </a:defRPr>
            </a:pPr>
            <a:r>
              <a:rPr b="1">
                <a:latin typeface="Arial"/>
                <a:ea typeface="Arial"/>
                <a:cs typeface="Arial"/>
                <a:sym typeface="Arial"/>
              </a:rPr>
              <a:t>26 </a:t>
            </a:r>
            <a:r>
              <a:t>el misterio que había estado oculto desde los siglos y edades, pero que ahora ha sido manifestado a sus santos,</a:t>
            </a:r>
          </a:p>
          <a:p>
            <a:pPr algn="l" defTabSz="411479">
              <a:lnSpc>
                <a:spcPct val="100000"/>
              </a:lnSpc>
              <a:spcBef>
                <a:spcPts val="0"/>
              </a:spcBef>
              <a:defRPr sz="2159">
                <a:solidFill>
                  <a:srgbClr val="000000"/>
                </a:solidFill>
                <a:latin typeface="Helvetica Neue"/>
                <a:ea typeface="Helvetica Neue"/>
                <a:cs typeface="Helvetica Neue"/>
                <a:sym typeface="Helvetica Neue"/>
              </a:defRPr>
            </a:pPr>
            <a:r>
              <a:rPr b="1">
                <a:latin typeface="Arial"/>
                <a:ea typeface="Arial"/>
                <a:cs typeface="Arial"/>
                <a:sym typeface="Arial"/>
              </a:rPr>
              <a:t>27 </a:t>
            </a:r>
            <a:r>
              <a:t>a quienes Dios quiso dar a conocer las riquezas de la gloria de este misterio entre los gentiles; que es Cristo en vosotros, la esperanza de gloria,</a:t>
            </a:r>
          </a:p>
          <a:p>
            <a:pPr algn="l" defTabSz="411479">
              <a:lnSpc>
                <a:spcPct val="100000"/>
              </a:lnSpc>
              <a:spcBef>
                <a:spcPts val="0"/>
              </a:spcBef>
              <a:defRPr sz="2159">
                <a:solidFill>
                  <a:srgbClr val="000000"/>
                </a:solidFill>
                <a:latin typeface="Helvetica Neue"/>
                <a:ea typeface="Helvetica Neue"/>
                <a:cs typeface="Helvetica Neue"/>
                <a:sym typeface="Helvetica Neue"/>
              </a:defRPr>
            </a:pPr>
            <a:r>
              <a:rPr b="1">
                <a:latin typeface="Arial"/>
                <a:ea typeface="Arial"/>
                <a:cs typeface="Arial"/>
                <a:sym typeface="Arial"/>
              </a:rPr>
              <a:t>28 </a:t>
            </a:r>
            <a:r>
              <a:t>a quien anunciamos, amonestando a todo hombre, y enseñando a todo hombre en toda sabiduría, </a:t>
            </a:r>
            <a:r>
              <a:rPr b="1">
                <a:solidFill>
                  <a:srgbClr val="FF2600"/>
                </a:solidFill>
              </a:rPr>
              <a:t>a fin de presentar perfecto en Cristo Jesús</a:t>
            </a:r>
            <a:r>
              <a:t> a todo hombre;</a:t>
            </a:r>
          </a:p>
          <a:p>
            <a:pPr algn="l" defTabSz="411479">
              <a:lnSpc>
                <a:spcPct val="100000"/>
              </a:lnSpc>
              <a:spcBef>
                <a:spcPts val="0"/>
              </a:spcBef>
              <a:defRPr sz="2159">
                <a:solidFill>
                  <a:srgbClr val="000000"/>
                </a:solidFill>
                <a:latin typeface="Helvetica Neue"/>
                <a:ea typeface="Helvetica Neue"/>
                <a:cs typeface="Helvetica Neue"/>
                <a:sym typeface="Helvetica Neue"/>
              </a:defRPr>
            </a:pPr>
            <a:r>
              <a:rPr b="1">
                <a:latin typeface="Arial"/>
                <a:ea typeface="Arial"/>
                <a:cs typeface="Arial"/>
                <a:sym typeface="Arial"/>
              </a:rPr>
              <a:t>29 </a:t>
            </a:r>
            <a:r>
              <a:t>para lo cual también trabajo, luchando según la potencia de él, la cual actúa poderosamente en mí.</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p:nvPr>
        </p:nvSpPr>
        <p:spPr>
          <a:xfrm>
            <a:off x="1117600" y="790470"/>
            <a:ext cx="10769601" cy="8477937"/>
          </a:xfrm>
          <a:prstGeom prst="rect">
            <a:avLst/>
          </a:prstGeom>
        </p:spPr>
        <p:txBody>
          <a:bodyPr/>
          <a:lstStyle/>
          <a:p>
            <a:pPr algn="l" defTabSz="457200">
              <a:lnSpc>
                <a:spcPct val="100000"/>
              </a:lnSpc>
              <a:defRPr cap="none" sz="2800">
                <a:latin typeface="Helvetica Neue"/>
                <a:ea typeface="Helvetica Neue"/>
                <a:cs typeface="Helvetica Neue"/>
                <a:sym typeface="Helvetica Neue"/>
              </a:defRPr>
            </a:pPr>
            <a:r>
              <a:rPr b="1">
                <a:latin typeface="Arial"/>
                <a:ea typeface="Arial"/>
                <a:cs typeface="Arial"/>
                <a:sym typeface="Arial"/>
              </a:rPr>
              <a:t>24 </a:t>
            </a:r>
            <a:r>
              <a:t>Ahora me </a:t>
            </a:r>
            <a:r>
              <a:rPr b="1">
                <a:solidFill>
                  <a:srgbClr val="FF2600"/>
                </a:solidFill>
              </a:rPr>
              <a:t>gozo</a:t>
            </a:r>
            <a:r>
              <a:t> en lo que </a:t>
            </a:r>
            <a:r>
              <a:rPr b="1">
                <a:solidFill>
                  <a:srgbClr val="0433FF"/>
                </a:solidFill>
              </a:rPr>
              <a:t>padezco por vosotros</a:t>
            </a:r>
            <a:r>
              <a:t>, y cumplo en mi carne lo que falta de las aflicciones de Cristo por su cuerpo, que es la</a:t>
            </a:r>
            <a:r>
              <a:rPr b="1">
                <a:solidFill>
                  <a:srgbClr val="0433FF"/>
                </a:solidFill>
              </a:rPr>
              <a:t> iglesia</a:t>
            </a:r>
            <a:r>
              <a:t>;</a:t>
            </a:r>
          </a:p>
          <a:p>
            <a:pPr algn="l" defTabSz="457200">
              <a:lnSpc>
                <a:spcPct val="100000"/>
              </a:lnSpc>
              <a:defRPr cap="none" sz="2800">
                <a:latin typeface="Helvetica Neue"/>
                <a:ea typeface="Helvetica Neue"/>
                <a:cs typeface="Helvetica Neue"/>
                <a:sym typeface="Helvetica Neue"/>
              </a:defRPr>
            </a:pPr>
            <a:r>
              <a:rPr b="1">
                <a:latin typeface="Arial"/>
                <a:ea typeface="Arial"/>
                <a:cs typeface="Arial"/>
                <a:sym typeface="Arial"/>
              </a:rPr>
              <a:t>25 </a:t>
            </a:r>
            <a:r>
              <a:t>de la cual fui hecho </a:t>
            </a:r>
            <a:r>
              <a:rPr b="1"/>
              <a:t>ministro</a:t>
            </a:r>
            <a:r>
              <a:t>, según la </a:t>
            </a:r>
            <a:r>
              <a:rPr b="1"/>
              <a:t>administración</a:t>
            </a:r>
            <a:r>
              <a:t> de Dios que me fue dada para con vosotros, para que anuncie </a:t>
            </a:r>
            <a:r>
              <a:rPr b="1">
                <a:solidFill>
                  <a:srgbClr val="009051"/>
                </a:solidFill>
              </a:rPr>
              <a:t>cumplidamente</a:t>
            </a:r>
            <a:r>
              <a:t> la </a:t>
            </a:r>
            <a:r>
              <a:rPr b="1"/>
              <a:t>palabra de Dios</a:t>
            </a:r>
            <a:r>
              <a:t>,</a:t>
            </a:r>
          </a:p>
          <a:p>
            <a:pPr algn="l" defTabSz="457200">
              <a:lnSpc>
                <a:spcPct val="100000"/>
              </a:lnSpc>
              <a:defRPr cap="none" sz="2800">
                <a:latin typeface="Helvetica Neue"/>
                <a:ea typeface="Helvetica Neue"/>
                <a:cs typeface="Helvetica Neue"/>
                <a:sym typeface="Helvetica Neue"/>
              </a:defRPr>
            </a:pPr>
            <a:r>
              <a:rPr b="1">
                <a:latin typeface="Arial"/>
                <a:ea typeface="Arial"/>
                <a:cs typeface="Arial"/>
                <a:sym typeface="Arial"/>
              </a:rPr>
              <a:t>26 </a:t>
            </a:r>
            <a:r>
              <a:t>el misterio que había estado oculto desde los siglos y edades, pero que ahora ha sido manifestado a sus santos,</a:t>
            </a:r>
          </a:p>
          <a:p>
            <a:pPr algn="l" defTabSz="457200">
              <a:lnSpc>
                <a:spcPct val="100000"/>
              </a:lnSpc>
              <a:defRPr cap="none" sz="2800">
                <a:latin typeface="Helvetica Neue"/>
                <a:ea typeface="Helvetica Neue"/>
                <a:cs typeface="Helvetica Neue"/>
                <a:sym typeface="Helvetica Neue"/>
              </a:defRPr>
            </a:pPr>
            <a:r>
              <a:rPr b="1">
                <a:latin typeface="Arial"/>
                <a:ea typeface="Arial"/>
                <a:cs typeface="Arial"/>
                <a:sym typeface="Arial"/>
              </a:rPr>
              <a:t>27 </a:t>
            </a:r>
            <a:r>
              <a:t>a quienes Dios quiso dar a conocer las riquezas de la gloria de este misterio entre los gentiles; que es Cristo en vosotros, la esperanza de gloria,</a:t>
            </a:r>
          </a:p>
          <a:p>
            <a:pPr algn="l" defTabSz="457200">
              <a:lnSpc>
                <a:spcPct val="100000"/>
              </a:lnSpc>
              <a:defRPr cap="none" sz="2800">
                <a:latin typeface="Helvetica Neue"/>
                <a:ea typeface="Helvetica Neue"/>
                <a:cs typeface="Helvetica Neue"/>
                <a:sym typeface="Helvetica Neue"/>
              </a:defRPr>
            </a:pPr>
            <a:r>
              <a:rPr b="1">
                <a:latin typeface="Arial"/>
                <a:ea typeface="Arial"/>
                <a:cs typeface="Arial"/>
                <a:sym typeface="Arial"/>
              </a:rPr>
              <a:t>28 </a:t>
            </a:r>
            <a:r>
              <a:t>a quien </a:t>
            </a:r>
            <a:r>
              <a:rPr b="1"/>
              <a:t>anunciamos</a:t>
            </a:r>
            <a:r>
              <a:t>, </a:t>
            </a:r>
            <a:r>
              <a:rPr b="1"/>
              <a:t>amonestando</a:t>
            </a:r>
            <a:r>
              <a:t> a todo hombre, y </a:t>
            </a:r>
            <a:r>
              <a:rPr b="1"/>
              <a:t>enseñando</a:t>
            </a:r>
            <a:r>
              <a:t> a todo hombre en toda </a:t>
            </a:r>
            <a:r>
              <a:rPr b="1"/>
              <a:t>sabiduría</a:t>
            </a:r>
            <a:r>
              <a:t>, a fin de presentar perfecto en Cristo Jesús a todo hombre;</a:t>
            </a:r>
          </a:p>
          <a:p>
            <a:pPr algn="l" defTabSz="457200">
              <a:lnSpc>
                <a:spcPct val="100000"/>
              </a:lnSpc>
              <a:defRPr cap="none" sz="2800">
                <a:latin typeface="Helvetica Neue"/>
                <a:ea typeface="Helvetica Neue"/>
                <a:cs typeface="Helvetica Neue"/>
                <a:sym typeface="Helvetica Neue"/>
              </a:defRPr>
            </a:pPr>
            <a:r>
              <a:rPr b="1">
                <a:latin typeface="Arial"/>
                <a:ea typeface="Arial"/>
                <a:cs typeface="Arial"/>
                <a:sym typeface="Arial"/>
              </a:rPr>
              <a:t>29 </a:t>
            </a:r>
            <a:r>
              <a:t>para lo cual </a:t>
            </a:r>
            <a:r>
              <a:rPr b="1">
                <a:solidFill>
                  <a:srgbClr val="0433FF"/>
                </a:solidFill>
              </a:rPr>
              <a:t>también trabajo</a:t>
            </a:r>
            <a:r>
              <a:t>, </a:t>
            </a:r>
            <a:r>
              <a:rPr b="1">
                <a:solidFill>
                  <a:srgbClr val="FF2600"/>
                </a:solidFill>
              </a:rPr>
              <a:t>luchando según la potencia de él, la cual actúa poderosamente en mí</a:t>
            </a:r>
            <a:r>
              <a:t>.</a:t>
            </a:r>
          </a:p>
        </p:txBody>
      </p:sp>
      <p:sp>
        <p:nvSpPr>
          <p:cNvPr id="154" name="Shape 154"/>
          <p:cNvSpPr/>
          <p:nvPr/>
        </p:nvSpPr>
        <p:spPr>
          <a:xfrm flipV="1">
            <a:off x="3867120" y="2023748"/>
            <a:ext cx="2229596" cy="630135"/>
          </a:xfrm>
          <a:prstGeom prst="line">
            <a:avLst/>
          </a:prstGeom>
          <a:ln w="25400">
            <a:solidFill>
              <a:srgbClr val="0433FF">
                <a:alpha val="75000"/>
              </a:srgbClr>
            </a:solidFill>
            <a:miter lim="400000"/>
            <a:headEnd type="triangle"/>
            <a:tailEnd type="triangle"/>
          </a:ln>
        </p:spPr>
        <p:txBody>
          <a:bodyPr lIns="50800" tIns="50800" rIns="50800" bIns="50800" anchor="ctr"/>
          <a:lstStyle/>
          <a:p>
            <a:pPr/>
          </a:p>
        </p:txBody>
      </p:sp>
      <p:sp>
        <p:nvSpPr>
          <p:cNvPr id="155" name="Shape 155"/>
          <p:cNvSpPr/>
          <p:nvPr/>
        </p:nvSpPr>
        <p:spPr>
          <a:xfrm>
            <a:off x="4740021" y="2853087"/>
            <a:ext cx="1648080" cy="565143"/>
          </a:xfrm>
          <a:prstGeom prst="ellipse">
            <a:avLst/>
          </a:prstGeom>
          <a:ln w="25400">
            <a:solidFill>
              <a:srgbClr val="FF2600"/>
            </a:solidFill>
            <a:miter lim="400000"/>
          </a:ln>
        </p:spPr>
        <p:txBody>
          <a:bodyPr lIns="50800" tIns="50800" rIns="50800" bIns="50800" anchor="ctr"/>
          <a:lstStyle/>
          <a:p>
            <a:pPr/>
          </a:p>
        </p:txBody>
      </p:sp>
      <p:sp>
        <p:nvSpPr>
          <p:cNvPr id="156" name="Shape 156"/>
          <p:cNvSpPr/>
          <p:nvPr/>
        </p:nvSpPr>
        <p:spPr>
          <a:xfrm>
            <a:off x="7825585" y="2763591"/>
            <a:ext cx="2677778" cy="643527"/>
          </a:xfrm>
          <a:prstGeom prst="ellipse">
            <a:avLst/>
          </a:prstGeom>
          <a:ln w="25400">
            <a:solidFill>
              <a:srgbClr val="FF2600"/>
            </a:solidFill>
            <a:miter lim="400000"/>
          </a:ln>
        </p:spPr>
        <p:txBody>
          <a:bodyPr lIns="50800" tIns="50800" rIns="50800" bIns="50800" anchor="ctr"/>
          <a:lstStyle/>
          <a:p>
            <a:pPr/>
          </a:p>
        </p:txBody>
      </p:sp>
      <p:sp>
        <p:nvSpPr>
          <p:cNvPr id="157" name="Shape 157"/>
          <p:cNvSpPr/>
          <p:nvPr/>
        </p:nvSpPr>
        <p:spPr>
          <a:xfrm>
            <a:off x="4161158" y="3714123"/>
            <a:ext cx="2805806" cy="565143"/>
          </a:xfrm>
          <a:prstGeom prst="ellipse">
            <a:avLst/>
          </a:prstGeom>
          <a:ln w="25400">
            <a:solidFill>
              <a:srgbClr val="FF2600"/>
            </a:solidFill>
            <a:miter lim="400000"/>
          </a:ln>
        </p:spPr>
        <p:txBody>
          <a:bodyPr lIns="50800" tIns="50800" rIns="50800" bIns="50800" anchor="ctr"/>
          <a:lstStyle/>
          <a:p>
            <a:pPr/>
          </a:p>
        </p:txBody>
      </p:sp>
      <p:cxnSp>
        <p:nvCxnSpPr>
          <p:cNvPr id="158" name="Connector 158"/>
          <p:cNvCxnSpPr>
            <a:stCxn id="157" idx="0"/>
            <a:endCxn id="156" idx="0"/>
          </p:cNvCxnSpPr>
          <p:nvPr/>
        </p:nvCxnSpPr>
        <p:spPr>
          <a:xfrm flipV="1">
            <a:off x="5564061" y="3085354"/>
            <a:ext cx="3600413" cy="911341"/>
          </a:xfrm>
          <a:prstGeom prst="straightConnector1">
            <a:avLst/>
          </a:prstGeom>
          <a:ln w="25400">
            <a:solidFill>
              <a:srgbClr val="FF2600"/>
            </a:solidFill>
            <a:miter lim="400000"/>
          </a:ln>
        </p:spPr>
      </p:cxnSp>
      <p:cxnSp>
        <p:nvCxnSpPr>
          <p:cNvPr id="159" name="Connector 159"/>
          <p:cNvCxnSpPr>
            <a:stCxn id="155" idx="0"/>
            <a:endCxn id="153" idx="0"/>
          </p:cNvCxnSpPr>
          <p:nvPr/>
        </p:nvCxnSpPr>
        <p:spPr>
          <a:xfrm>
            <a:off x="5564060" y="3135658"/>
            <a:ext cx="938341" cy="1893781"/>
          </a:xfrm>
          <a:prstGeom prst="straightConnector1">
            <a:avLst/>
          </a:prstGeom>
          <a:ln w="25400">
            <a:solidFill>
              <a:schemeClr val="accent4">
                <a:hueOff val="-150089"/>
                <a:satOff val="3212"/>
                <a:lumOff val="-17555"/>
              </a:schemeClr>
            </a:solidFill>
            <a:miter lim="400000"/>
          </a:ln>
        </p:spPr>
      </p:cxnSp>
      <p:cxnSp>
        <p:nvCxnSpPr>
          <p:cNvPr id="160" name="Connector 160"/>
          <p:cNvCxnSpPr>
            <a:stCxn id="155" idx="0"/>
            <a:endCxn id="156" idx="0"/>
          </p:cNvCxnSpPr>
          <p:nvPr/>
        </p:nvCxnSpPr>
        <p:spPr>
          <a:xfrm flipV="1">
            <a:off x="5564060" y="3085354"/>
            <a:ext cx="3600414" cy="50305"/>
          </a:xfrm>
          <a:prstGeom prst="straightConnector1">
            <a:avLst/>
          </a:prstGeom>
          <a:ln w="25400">
            <a:solidFill>
              <a:srgbClr val="FF2600"/>
            </a:solidFill>
            <a:miter lim="400000"/>
          </a:ln>
        </p:spPr>
      </p:cxnSp>
      <p:sp>
        <p:nvSpPr>
          <p:cNvPr id="161" name="Shape 161"/>
          <p:cNvSpPr/>
          <p:nvPr/>
        </p:nvSpPr>
        <p:spPr>
          <a:xfrm flipH="1" flipV="1">
            <a:off x="3281139" y="2771581"/>
            <a:ext cx="1733036" cy="4945965"/>
          </a:xfrm>
          <a:prstGeom prst="line">
            <a:avLst/>
          </a:prstGeom>
          <a:ln w="25400">
            <a:solidFill>
              <a:srgbClr val="0433FF">
                <a:alpha val="75000"/>
              </a:srgbClr>
            </a:solidFill>
            <a:miter lim="400000"/>
            <a:headEnd type="triangle"/>
            <a:tailEnd type="triangle"/>
          </a:ln>
        </p:spPr>
        <p:txBody>
          <a:bodyPr lIns="50800" tIns="50800" rIns="50800" bIns="50800" anchor="ctr"/>
          <a:lstStyle/>
          <a:p>
            <a:pPr/>
          </a:p>
        </p:txBody>
      </p:sp>
      <p:cxnSp>
        <p:nvCxnSpPr>
          <p:cNvPr id="162" name="Connector 162"/>
          <p:cNvCxnSpPr>
            <a:stCxn id="153" idx="0"/>
            <a:endCxn id="157" idx="0"/>
          </p:cNvCxnSpPr>
          <p:nvPr/>
        </p:nvCxnSpPr>
        <p:spPr>
          <a:xfrm flipH="1" flipV="1">
            <a:off x="5564061" y="3996694"/>
            <a:ext cx="938340" cy="1032745"/>
          </a:xfrm>
          <a:prstGeom prst="straightConnector1">
            <a:avLst/>
          </a:prstGeom>
          <a:ln w="25400">
            <a:solidFill>
              <a:schemeClr val="accent4">
                <a:hueOff val="-150089"/>
                <a:satOff val="3212"/>
                <a:lumOff val="-17555"/>
              </a:schemeClr>
            </a:solidFill>
            <a:miter lim="400000"/>
          </a:ln>
        </p:spPr>
      </p:cxnSp>
      <p:sp>
        <p:nvSpPr>
          <p:cNvPr id="168" name="Shape 168"/>
          <p:cNvSpPr/>
          <p:nvPr/>
        </p:nvSpPr>
        <p:spPr>
          <a:xfrm>
            <a:off x="5671143" y="4291160"/>
            <a:ext cx="782306" cy="21512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200" y="7200"/>
                  <a:pt x="14400" y="14400"/>
                  <a:pt x="21600" y="21600"/>
                </a:cubicBezTo>
              </a:path>
            </a:pathLst>
          </a:custGeom>
          <a:ln w="25400">
            <a:solidFill>
              <a:srgbClr val="FF2600">
                <a:alpha val="75000"/>
              </a:srgbClr>
            </a:solidFill>
            <a:miter lim="400000"/>
          </a:ln>
        </p:spPr>
        <p:txBody>
          <a:bodyPr/>
          <a:lstStyle/>
          <a:p>
            <a:pPr/>
          </a:p>
        </p:txBody>
      </p:sp>
      <p:sp>
        <p:nvSpPr>
          <p:cNvPr id="169" name="Shape 169"/>
          <p:cNvSpPr/>
          <p:nvPr/>
        </p:nvSpPr>
        <p:spPr>
          <a:xfrm>
            <a:off x="4257242" y="4290233"/>
            <a:ext cx="1150488" cy="21602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4400" y="7200"/>
                  <a:pt x="7200" y="14400"/>
                  <a:pt x="0" y="21600"/>
                </a:cubicBezTo>
              </a:path>
            </a:pathLst>
          </a:custGeom>
          <a:ln w="25400">
            <a:solidFill>
              <a:srgbClr val="FF2600">
                <a:alpha val="75000"/>
              </a:srgbClr>
            </a:solidFill>
            <a:miter lim="400000"/>
          </a:ln>
        </p:spPr>
        <p:txBody>
          <a:bodyPr/>
          <a:lstStyle/>
          <a:p>
            <a:pPr/>
          </a:p>
        </p:txBody>
      </p:sp>
      <p:sp>
        <p:nvSpPr>
          <p:cNvPr id="170" name="Shape 170"/>
          <p:cNvSpPr/>
          <p:nvPr/>
        </p:nvSpPr>
        <p:spPr>
          <a:xfrm>
            <a:off x="1782054" y="4281715"/>
            <a:ext cx="3405704" cy="25795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7200" y="14400"/>
                  <a:pt x="14400" y="7200"/>
                  <a:pt x="21600" y="0"/>
                </a:cubicBezTo>
              </a:path>
            </a:pathLst>
          </a:custGeom>
          <a:ln w="25400">
            <a:solidFill>
              <a:srgbClr val="FF2600">
                <a:alpha val="75000"/>
              </a:srgbClr>
            </a:solidFill>
            <a:miter lim="400000"/>
          </a:ln>
        </p:spPr>
        <p:txBody>
          <a:bodyPr/>
          <a:lstStyle/>
          <a:p>
            <a:pPr/>
          </a:p>
        </p:txBody>
      </p:sp>
      <p:sp>
        <p:nvSpPr>
          <p:cNvPr id="171" name="Shape 171"/>
          <p:cNvSpPr/>
          <p:nvPr/>
        </p:nvSpPr>
        <p:spPr>
          <a:xfrm>
            <a:off x="4222805" y="808755"/>
            <a:ext cx="7426175" cy="6886655"/>
          </a:xfrm>
          <a:custGeom>
            <a:avLst/>
            <a:gdLst/>
            <a:ahLst/>
            <a:cxnLst>
              <a:cxn ang="0">
                <a:pos x="wd2" y="hd2"/>
              </a:cxn>
              <a:cxn ang="5400000">
                <a:pos x="wd2" y="hd2"/>
              </a:cxn>
              <a:cxn ang="10800000">
                <a:pos x="wd2" y="hd2"/>
              </a:cxn>
              <a:cxn ang="16200000">
                <a:pos x="wd2" y="hd2"/>
              </a:cxn>
            </a:cxnLst>
            <a:rect l="0" t="0" r="r" b="b"/>
            <a:pathLst>
              <a:path w="18446" h="18181" fill="norm" stroke="1" extrusionOk="0">
                <a:moveTo>
                  <a:pt x="0" y="2099"/>
                </a:moveTo>
                <a:cubicBezTo>
                  <a:pt x="16012" y="-3419"/>
                  <a:pt x="21600" y="1942"/>
                  <a:pt x="16763" y="18181"/>
                </a:cubicBezTo>
              </a:path>
            </a:pathLst>
          </a:custGeom>
          <a:ln w="25400">
            <a:solidFill>
              <a:schemeClr val="accent4">
                <a:hueOff val="-150089"/>
                <a:satOff val="3212"/>
                <a:lumOff val="-17555"/>
                <a:alpha val="75000"/>
              </a:schemeClr>
            </a:solidFill>
            <a:miter lim="400000"/>
          </a:ln>
        </p:spPr>
        <p:txBody>
          <a:bodyPr/>
          <a:lstStyle/>
          <a:p>
            <a:pPr/>
          </a:p>
        </p:txBody>
      </p:sp>
      <p:sp>
        <p:nvSpPr>
          <p:cNvPr id="167" name="Shape 167"/>
          <p:cNvSpPr/>
          <p:nvPr/>
        </p:nvSpPr>
        <p:spPr>
          <a:xfrm>
            <a:off x="3176218" y="1447263"/>
            <a:ext cx="1106843" cy="643527"/>
          </a:xfrm>
          <a:prstGeom prst="ellipse">
            <a:avLst/>
          </a:prstGeom>
          <a:ln w="25400">
            <a:solidFill>
              <a:srgbClr val="898579"/>
            </a:solidFill>
            <a:miter lim="400000"/>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body" idx="1"/>
          </p:nvPr>
        </p:nvSpPr>
        <p:spPr>
          <a:prstGeom prst="rect">
            <a:avLst/>
          </a:prstGeom>
        </p:spPr>
        <p:txBody>
          <a:bodyPr/>
          <a:lstStyle/>
          <a:p>
            <a:pPr marL="548640" indent="-548640" defTabSz="420624">
              <a:spcBef>
                <a:spcPts val="3900"/>
              </a:spcBef>
              <a:buSzPct val="100000"/>
              <a:buAutoNum type="alphaUcPeriod" startAt="1"/>
              <a:defRPr b="1" sz="2880">
                <a:solidFill>
                  <a:srgbClr val="000000"/>
                </a:solidFill>
                <a:latin typeface="Times New Roman"/>
                <a:ea typeface="Times New Roman"/>
                <a:cs typeface="Times New Roman"/>
                <a:sym typeface="Times New Roman"/>
              </a:defRPr>
            </a:pPr>
            <a:r>
              <a:t>Esto del GOZO se convierte en una lucha (en la cual Dios nos ayuda como Pastores/Líderes, pues ÉL siempre va a honorar a los suyos y los que hacen su obra,..) pero aun así es bien difícil y hay que considerar a los Pastores/Líderes.</a:t>
            </a:r>
          </a:p>
          <a:p>
            <a:pPr marL="548640" indent="-548640" defTabSz="420624">
              <a:spcBef>
                <a:spcPts val="3900"/>
              </a:spcBef>
              <a:buSzPct val="100000"/>
              <a:buAutoNum type="alphaUcPeriod" startAt="1"/>
              <a:defRPr b="1" sz="2880">
                <a:solidFill>
                  <a:srgbClr val="000000"/>
                </a:solidFill>
                <a:latin typeface="Times New Roman"/>
                <a:ea typeface="Times New Roman"/>
                <a:cs typeface="Times New Roman"/>
                <a:sym typeface="Times New Roman"/>
              </a:defRPr>
            </a:pPr>
            <a:r>
              <a:t> Cuando la Biblia habla padecer, se esta refiriendo a la Iglesia,..( pero no olvide que la mayoría de Pastores tenemos un trabajo secular para proveer a nuestras casas ) y son muy contados los que pueden tener un salario de la iglesia.. (en este contexto Pablo habla del trabajo en la obra, pero recuerde que el tenia su trabajo haciendo tiendas). ( 1 TIMOTEO 5:1 ) existe una preocupación.</a:t>
            </a:r>
          </a:p>
          <a:p>
            <a:pPr marL="548640" indent="-548640" defTabSz="420624">
              <a:spcBef>
                <a:spcPts val="3900"/>
              </a:spcBef>
              <a:buSzPct val="100000"/>
              <a:buAutoNum type="alphaUcPeriod" startAt="1"/>
              <a:defRPr b="1" sz="2880">
                <a:solidFill>
                  <a:srgbClr val="000000"/>
                </a:solidFill>
                <a:latin typeface="Times New Roman"/>
                <a:ea typeface="Times New Roman"/>
                <a:cs typeface="Times New Roman"/>
                <a:sym typeface="Times New Roman"/>
              </a:defRPr>
            </a:pPr>
            <a:r>
              <a:t>Recuerde que el ministro + administra bajo la administración de Dios pues le ha sido dada  + en cuanto a la palabra de Dios ( cumplidamente ) BIEN HECHO Y CON BUENA DOCTRINA.</a:t>
            </a:r>
          </a:p>
          <a:p>
            <a:pPr marL="548640" indent="-548640" defTabSz="420624">
              <a:spcBef>
                <a:spcPts val="3900"/>
              </a:spcBef>
              <a:buSzPct val="100000"/>
              <a:buAutoNum type="alphaUcPeriod" startAt="1"/>
              <a:defRPr b="1" sz="2880">
                <a:solidFill>
                  <a:srgbClr val="000000"/>
                </a:solidFill>
                <a:latin typeface="Times New Roman"/>
                <a:ea typeface="Times New Roman"/>
                <a:cs typeface="Times New Roman"/>
                <a:sym typeface="Times New Roman"/>
              </a:defRPr>
            </a:pPr>
            <a:r>
              <a:t>El Ministro, anuncia, amonesta, enseña y esto debe ser en sabiduría.</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xfrm>
            <a:off x="850900" y="838200"/>
            <a:ext cx="11303000" cy="1048610"/>
          </a:xfrm>
          <a:prstGeom prst="rect">
            <a:avLst/>
          </a:prstGeom>
        </p:spPr>
        <p:txBody>
          <a:bodyPr/>
          <a:lstStyle/>
          <a:p>
            <a:pPr defTabSz="338835">
              <a:defRPr sz="4059"/>
            </a:pPr>
            <a:r>
              <a:rPr u="sng">
                <a:solidFill>
                  <a:srgbClr val="FF2600"/>
                </a:solidFill>
              </a:rPr>
              <a:t>Punto 3.</a:t>
            </a:r>
            <a:r>
              <a:t> Como calificar a su pastor </a:t>
            </a:r>
          </a:p>
        </p:txBody>
      </p:sp>
      <p:sp>
        <p:nvSpPr>
          <p:cNvPr id="176" name="Shape 176"/>
          <p:cNvSpPr/>
          <p:nvPr>
            <p:ph type="body" idx="1"/>
          </p:nvPr>
        </p:nvSpPr>
        <p:spPr>
          <a:prstGeom prst="rect">
            <a:avLst/>
          </a:prstGeom>
        </p:spPr>
        <p:txBody>
          <a:bodyPr/>
          <a:lstStyle/>
          <a:p>
            <a:pPr marL="0" indent="0" defTabSz="429768">
              <a:lnSpc>
                <a:spcPct val="100000"/>
              </a:lnSpc>
              <a:spcBef>
                <a:spcPts val="0"/>
              </a:spcBef>
              <a:buSzTx/>
              <a:buNone/>
              <a:defRPr b="1" sz="2820" u="sng">
                <a:solidFill>
                  <a:srgbClr val="000000"/>
                </a:solidFill>
                <a:latin typeface="Helvetica Neue"/>
                <a:ea typeface="Helvetica Neue"/>
                <a:cs typeface="Helvetica Neue"/>
                <a:sym typeface="Helvetica Neue"/>
              </a:defRPr>
            </a:pPr>
            <a:r>
              <a:t>COLOSENSES 1</a:t>
            </a:r>
          </a:p>
          <a:p>
            <a:pPr marL="0" indent="0" defTabSz="429768">
              <a:lnSpc>
                <a:spcPct val="100000"/>
              </a:lnSpc>
              <a:spcBef>
                <a:spcPts val="0"/>
              </a:spcBef>
              <a:buSzTx/>
              <a:buNone/>
              <a:defRPr sz="2256">
                <a:solidFill>
                  <a:srgbClr val="000000"/>
                </a:solidFill>
                <a:latin typeface="Helvetica Neue"/>
                <a:ea typeface="Helvetica Neue"/>
                <a:cs typeface="Helvetica Neue"/>
                <a:sym typeface="Helvetica Neue"/>
              </a:defRPr>
            </a:pPr>
          </a:p>
          <a:p>
            <a:pPr marL="0" indent="0" defTabSz="429768">
              <a:lnSpc>
                <a:spcPct val="100000"/>
              </a:lnSpc>
              <a:spcBef>
                <a:spcPts val="0"/>
              </a:spcBef>
              <a:buSzTx/>
              <a:buNone/>
              <a:defRPr sz="2256">
                <a:solidFill>
                  <a:srgbClr val="000000"/>
                </a:solidFill>
                <a:latin typeface="Helvetica Neue"/>
                <a:ea typeface="Helvetica Neue"/>
                <a:cs typeface="Helvetica Neue"/>
                <a:sym typeface="Helvetica Neue"/>
              </a:defRPr>
            </a:pPr>
            <a:r>
              <a:rPr b="1">
                <a:latin typeface="Arial"/>
                <a:ea typeface="Arial"/>
                <a:cs typeface="Arial"/>
                <a:sym typeface="Arial"/>
              </a:rPr>
              <a:t>24 </a:t>
            </a:r>
            <a:r>
              <a:t>Ahora me gozo en lo que padezco por vosotros, y cumplo en mi carne lo que falta de las aflicciones de Cristo por su cuerpo, que es la iglesia;</a:t>
            </a:r>
          </a:p>
          <a:p>
            <a:pPr marL="0" indent="0" defTabSz="429768">
              <a:lnSpc>
                <a:spcPct val="100000"/>
              </a:lnSpc>
              <a:spcBef>
                <a:spcPts val="0"/>
              </a:spcBef>
              <a:buSzTx/>
              <a:buNone/>
              <a:defRPr sz="2256">
                <a:solidFill>
                  <a:srgbClr val="000000"/>
                </a:solidFill>
                <a:latin typeface="Helvetica Neue"/>
                <a:ea typeface="Helvetica Neue"/>
                <a:cs typeface="Helvetica Neue"/>
                <a:sym typeface="Helvetica Neue"/>
              </a:defRPr>
            </a:pPr>
            <a:r>
              <a:rPr b="1">
                <a:latin typeface="Arial"/>
                <a:ea typeface="Arial"/>
                <a:cs typeface="Arial"/>
                <a:sym typeface="Arial"/>
              </a:rPr>
              <a:t>25 </a:t>
            </a:r>
            <a:r>
              <a:rPr b="1" sz="3384"/>
              <a:t>de la cual fui hecho ministro</a:t>
            </a:r>
            <a:r>
              <a:t>, según la administración de Dios que me fue dada para con vosotros, para que anuncie cumplidamente la palabra de Dios,</a:t>
            </a:r>
          </a:p>
          <a:p>
            <a:pPr marL="0" indent="0" defTabSz="429768">
              <a:lnSpc>
                <a:spcPct val="100000"/>
              </a:lnSpc>
              <a:spcBef>
                <a:spcPts val="0"/>
              </a:spcBef>
              <a:buSzTx/>
              <a:buNone/>
              <a:defRPr sz="2256">
                <a:solidFill>
                  <a:srgbClr val="000000"/>
                </a:solidFill>
                <a:latin typeface="Helvetica Neue"/>
                <a:ea typeface="Helvetica Neue"/>
                <a:cs typeface="Helvetica Neue"/>
                <a:sym typeface="Helvetica Neue"/>
              </a:defRPr>
            </a:pPr>
          </a:p>
          <a:p>
            <a:pPr marL="429768" indent="-429768" defTabSz="429768">
              <a:lnSpc>
                <a:spcPct val="100000"/>
              </a:lnSpc>
              <a:spcBef>
                <a:spcPts val="0"/>
              </a:spcBef>
              <a:buSzPct val="100000"/>
              <a:buAutoNum type="alphaUcPeriod" startAt="1"/>
              <a:defRPr sz="2256">
                <a:solidFill>
                  <a:srgbClr val="000000"/>
                </a:solidFill>
                <a:latin typeface="Helvetica Neue"/>
                <a:ea typeface="Helvetica Neue"/>
                <a:cs typeface="Helvetica Neue"/>
                <a:sym typeface="Helvetica Neue"/>
              </a:defRPr>
            </a:pPr>
            <a:r>
              <a:t>Entendamos que Pablo ha sido hecho Ministro ( pero por medio de la Administración y Autoridad de Dios ) y no de sus propias creencias.</a:t>
            </a:r>
          </a:p>
          <a:p>
            <a:pPr marL="429768" indent="-429768" defTabSz="429768">
              <a:lnSpc>
                <a:spcPct val="100000"/>
              </a:lnSpc>
              <a:spcBef>
                <a:spcPts val="0"/>
              </a:spcBef>
              <a:buSzPct val="100000"/>
              <a:buAutoNum type="alphaUcPeriod" startAt="1"/>
              <a:defRPr sz="2256">
                <a:solidFill>
                  <a:srgbClr val="000000"/>
                </a:solidFill>
                <a:latin typeface="Helvetica Neue"/>
                <a:ea typeface="Helvetica Neue"/>
                <a:cs typeface="Helvetica Neue"/>
                <a:sym typeface="Helvetica Neue"/>
              </a:defRPr>
            </a:pPr>
            <a:r>
              <a:t>En nuestros días es la Iglesia la que unánimemente Ordena y Establece a los Pastores ( en sumisión a Dios y con la dirección del liderazgo ).</a:t>
            </a:r>
          </a:p>
          <a:p>
            <a:pPr marL="429768" indent="-429768" defTabSz="429768">
              <a:lnSpc>
                <a:spcPct val="100000"/>
              </a:lnSpc>
              <a:spcBef>
                <a:spcPts val="0"/>
              </a:spcBef>
              <a:buSzPct val="100000"/>
              <a:buAutoNum type="alphaUcPeriod" startAt="1"/>
              <a:defRPr sz="2256">
                <a:solidFill>
                  <a:srgbClr val="000000"/>
                </a:solidFill>
                <a:latin typeface="Helvetica Neue"/>
                <a:ea typeface="Helvetica Neue"/>
                <a:cs typeface="Helvetica Neue"/>
                <a:sym typeface="Helvetica Neue"/>
              </a:defRPr>
            </a:pPr>
            <a:r>
              <a:t>Pablo esta reconociendo esta Autoridad que le ha puesto a el en esta situación pero al mismo tiempo aclara el porque ha sido hecho ministro ( para que anuncie cumplidamente la palabra de Dios ).</a:t>
            </a:r>
          </a:p>
          <a:p>
            <a:pPr marL="429768" indent="-429768" defTabSz="429768">
              <a:lnSpc>
                <a:spcPct val="100000"/>
              </a:lnSpc>
              <a:spcBef>
                <a:spcPts val="0"/>
              </a:spcBef>
              <a:buSzPct val="100000"/>
              <a:buAutoNum type="alphaUcPeriod" startAt="1"/>
              <a:defRPr sz="2256">
                <a:solidFill>
                  <a:srgbClr val="000000"/>
                </a:solidFill>
                <a:latin typeface="Helvetica Neue"/>
                <a:ea typeface="Helvetica Neue"/>
                <a:cs typeface="Helvetica Neue"/>
                <a:sym typeface="Helvetica Neue"/>
              </a:defRPr>
            </a:pPr>
            <a:r>
              <a:t>Los Pastores se meten en Problemas por estar en lo que no les toca. </a:t>
            </a:r>
          </a:p>
          <a:p>
            <a:pPr marL="429768" indent="-429768" defTabSz="429768">
              <a:lnSpc>
                <a:spcPct val="100000"/>
              </a:lnSpc>
              <a:spcBef>
                <a:spcPts val="0"/>
              </a:spcBef>
              <a:buSzPct val="100000"/>
              <a:buAutoNum type="alphaUcPeriod" startAt="1"/>
              <a:defRPr sz="2256">
                <a:solidFill>
                  <a:srgbClr val="000000"/>
                </a:solidFill>
                <a:latin typeface="Helvetica Neue"/>
                <a:ea typeface="Helvetica Neue"/>
                <a:cs typeface="Helvetica Neue"/>
                <a:sym typeface="Helvetica Neue"/>
              </a:defRPr>
            </a:pPr>
            <a:r>
              <a:t>Si todas las personas se involucraran en consejería, apoyo, llamadas etc,.. el trabajo del Pastor va a ser mas eficiente y la enseñanza mejor.</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Typeset">
  <a:themeElements>
    <a:clrScheme name="Typeset">
      <a:dk1>
        <a:srgbClr val="57554B"/>
      </a:dk1>
      <a:lt1>
        <a:srgbClr val="0C1557"/>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ypeset">
  <a:themeElements>
    <a:clrScheme name="Typeset">
      <a:dk1>
        <a:srgbClr val="000000"/>
      </a:dk1>
      <a:lt1>
        <a:srgbClr val="FFFFFF"/>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