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Title Text</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Shape 107"/>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Shape 108"/>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Title Text</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Title Text</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Shape 70"/>
          <p:cNvSpPr/>
          <p:nvPr>
            <p:ph type="title"/>
          </p:nvPr>
        </p:nvSpPr>
        <p:spPr>
          <a:prstGeom prst="rect">
            <a:avLst/>
          </a:prstGeom>
        </p:spPr>
        <p:txBody>
          <a:bodyPr/>
          <a:lstStyle/>
          <a:p>
            <a:pPr/>
            <a:r>
              <a:t>Title Text</a:t>
            </a:r>
          </a:p>
        </p:txBody>
      </p:sp>
      <p:sp>
        <p:nvSpPr>
          <p:cNvPr id="71" name="Shape 7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Shape 79"/>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Shape 89"/>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ctrTitle"/>
          </p:nvPr>
        </p:nvSpPr>
        <p:spPr>
          <a:prstGeom prst="rect">
            <a:avLst/>
          </a:prstGeom>
        </p:spPr>
        <p:txBody>
          <a:bodyPr/>
          <a:lstStyle/>
          <a:p>
            <a:pPr/>
            <a:r>
              <a:t>Colosenses </a:t>
            </a:r>
          </a:p>
        </p:txBody>
      </p:sp>
      <p:sp>
        <p:nvSpPr>
          <p:cNvPr id="134" name="Shape 134"/>
          <p:cNvSpPr/>
          <p:nvPr>
            <p:ph type="subTitle" sz="quarter" idx="1"/>
          </p:nvPr>
        </p:nvSpPr>
        <p:spPr>
          <a:prstGeom prst="rect">
            <a:avLst/>
          </a:prstGeom>
        </p:spPr>
        <p:txBody>
          <a:bodyPr/>
          <a:lstStyle/>
          <a:p>
            <a:pPr/>
            <a:r>
              <a:rPr sz="4800"/>
              <a:t>Pablo Ora Por Sabiduría</a:t>
            </a: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62" name="Shape 162"/>
          <p:cNvSpPr/>
          <p:nvPr>
            <p:ph type="title"/>
          </p:nvPr>
        </p:nvSpPr>
        <p:spPr>
          <a:prstGeom prst="rect">
            <a:avLst/>
          </a:prstGeom>
        </p:spPr>
        <p:txBody>
          <a:bodyPr/>
          <a:lstStyle>
            <a:lvl1pPr defTabSz="537462">
              <a:defRPr sz="6400"/>
            </a:lvl1pPr>
          </a:lstStyle>
          <a:p>
            <a:pPr/>
            <a:r>
              <a:t>MIDTOWN PARA CRISTO</a:t>
            </a:r>
          </a:p>
        </p:txBody>
      </p:sp>
      <p:sp>
        <p:nvSpPr>
          <p:cNvPr id="163" name="Shape 163"/>
          <p:cNvSpPr/>
          <p:nvPr>
            <p:ph type="body" sz="half" idx="1"/>
          </p:nvPr>
        </p:nvSpPr>
        <p:spPr>
          <a:xfrm>
            <a:off x="850900" y="2180927"/>
            <a:ext cx="5410200" cy="7165976"/>
          </a:xfrm>
          <a:prstGeom prst="rect">
            <a:avLst/>
          </a:prstGeom>
        </p:spPr>
        <p:txBody>
          <a:bodyPr/>
          <a:lstStyle/>
          <a:p>
            <a:pPr marL="0" indent="0" defTabSz="251206">
              <a:spcBef>
                <a:spcPts val="1400"/>
              </a:spcBef>
              <a:buSzTx/>
              <a:buNone/>
              <a:defRPr b="1" sz="1700">
                <a:solidFill>
                  <a:srgbClr val="000000"/>
                </a:solidFill>
              </a:defRPr>
            </a:pPr>
          </a:p>
          <a:p>
            <a:pPr marL="0" indent="0" defTabSz="196595">
              <a:lnSpc>
                <a:spcPct val="100000"/>
              </a:lnSpc>
              <a:spcBef>
                <a:spcPts val="0"/>
              </a:spcBef>
              <a:buSzTx/>
              <a:buNone/>
              <a:defRPr b="1" sz="1900">
                <a:solidFill>
                  <a:srgbClr val="000000"/>
                </a:solidFill>
                <a:latin typeface="Helvetica Neue"/>
                <a:ea typeface="Helvetica Neue"/>
                <a:cs typeface="Helvetica Neue"/>
                <a:sym typeface="Helvetica Neue"/>
              </a:defRPr>
            </a:pPr>
            <a:r>
              <a:t>HEBREOS 12</a:t>
            </a:r>
          </a:p>
          <a:p>
            <a:pPr marL="0" indent="0" defTabSz="196595">
              <a:lnSpc>
                <a:spcPct val="100000"/>
              </a:lnSpc>
              <a:spcBef>
                <a:spcPts val="0"/>
              </a:spcBef>
              <a:buSzTx/>
              <a:buNone/>
              <a:defRPr b="1" sz="1900">
                <a:solidFill>
                  <a:srgbClr val="000000"/>
                </a:solidFill>
                <a:latin typeface="Helvetica Neue"/>
                <a:ea typeface="Helvetica Neue"/>
                <a:cs typeface="Helvetica Neue"/>
                <a:sym typeface="Helvetica Neue"/>
              </a:defRPr>
            </a:pPr>
          </a:p>
          <a:p>
            <a:pPr marL="0" indent="0" defTabSz="196595">
              <a:lnSpc>
                <a:spcPct val="100000"/>
              </a:lnSpc>
              <a:spcBef>
                <a:spcPts val="0"/>
              </a:spcBef>
              <a:buSzTx/>
              <a:buNone/>
              <a:defRPr b="1" sz="1900">
                <a:solidFill>
                  <a:srgbClr val="000000"/>
                </a:solidFill>
                <a:latin typeface="Arial"/>
                <a:ea typeface="Arial"/>
                <a:cs typeface="Arial"/>
                <a:sym typeface="Arial"/>
              </a:defRPr>
            </a:pPr>
            <a:r>
              <a:t>12 </a:t>
            </a:r>
            <a:r>
              <a:rPr>
                <a:latin typeface="Helvetica Neue"/>
                <a:ea typeface="Helvetica Neue"/>
                <a:cs typeface="Helvetica Neue"/>
                <a:sym typeface="Helvetica Neue"/>
              </a:rPr>
              <a:t>Por lo cual, levantad las manos caídas y las rodillas paralizadas;</a:t>
            </a:r>
            <a:endParaRPr>
              <a:latin typeface="Helvetica Neue"/>
              <a:ea typeface="Helvetica Neue"/>
              <a:cs typeface="Helvetica Neue"/>
              <a:sym typeface="Helvetica Neue"/>
            </a:endParaRPr>
          </a:p>
          <a:p>
            <a:pPr marL="0" indent="0" defTabSz="196595">
              <a:lnSpc>
                <a:spcPct val="100000"/>
              </a:lnSpc>
              <a:spcBef>
                <a:spcPts val="0"/>
              </a:spcBef>
              <a:buSzTx/>
              <a:buNone/>
              <a:defRPr b="1" sz="1900">
                <a:solidFill>
                  <a:srgbClr val="000000"/>
                </a:solidFill>
                <a:latin typeface="Arial"/>
                <a:ea typeface="Arial"/>
                <a:cs typeface="Arial"/>
                <a:sym typeface="Arial"/>
              </a:defRPr>
            </a:pPr>
            <a:r>
              <a:t>13 </a:t>
            </a:r>
            <a:r>
              <a:rPr>
                <a:latin typeface="Helvetica Neue"/>
                <a:ea typeface="Helvetica Neue"/>
                <a:cs typeface="Helvetica Neue"/>
                <a:sym typeface="Helvetica Neue"/>
              </a:rPr>
              <a:t>y haced sendas derechas para vuestros pies, para que lo cojo no se salga del camino, sino que sea sanado.</a:t>
            </a:r>
            <a:endParaRPr>
              <a:latin typeface="Helvetica Neue"/>
              <a:ea typeface="Helvetica Neue"/>
              <a:cs typeface="Helvetica Neue"/>
              <a:sym typeface="Helvetica Neue"/>
            </a:endParaRPr>
          </a:p>
          <a:p>
            <a:pPr marL="0" indent="0" defTabSz="196595">
              <a:lnSpc>
                <a:spcPct val="100000"/>
              </a:lnSpc>
              <a:spcBef>
                <a:spcPts val="0"/>
              </a:spcBef>
              <a:buSzTx/>
              <a:buNone/>
              <a:defRPr b="1" sz="1900">
                <a:solidFill>
                  <a:srgbClr val="0433FF"/>
                </a:solidFill>
                <a:latin typeface="Arial"/>
                <a:ea typeface="Arial"/>
                <a:cs typeface="Arial"/>
                <a:sym typeface="Arial"/>
              </a:defRPr>
            </a:pPr>
            <a:r>
              <a:t>14 </a:t>
            </a:r>
            <a:r>
              <a:rPr>
                <a:latin typeface="Helvetica Neue"/>
                <a:ea typeface="Helvetica Neue"/>
                <a:cs typeface="Helvetica Neue"/>
                <a:sym typeface="Helvetica Neue"/>
              </a:rPr>
              <a:t>Seguid la paz con todos, y la santidad, sin la cual nadie verá al Señor.</a:t>
            </a:r>
            <a:endParaRPr>
              <a:latin typeface="Helvetica Neue"/>
              <a:ea typeface="Helvetica Neue"/>
              <a:cs typeface="Helvetica Neue"/>
              <a:sym typeface="Helvetica Neue"/>
            </a:endParaRPr>
          </a:p>
          <a:p>
            <a:pPr marL="0" indent="0" defTabSz="196595">
              <a:lnSpc>
                <a:spcPct val="100000"/>
              </a:lnSpc>
              <a:spcBef>
                <a:spcPts val="0"/>
              </a:spcBef>
              <a:buSzTx/>
              <a:buNone/>
              <a:defRPr b="1" sz="1900">
                <a:solidFill>
                  <a:srgbClr val="FF2600"/>
                </a:solidFill>
                <a:latin typeface="Arial"/>
                <a:ea typeface="Arial"/>
                <a:cs typeface="Arial"/>
                <a:sym typeface="Arial"/>
              </a:defRPr>
            </a:pPr>
            <a:r>
              <a:t>15 </a:t>
            </a:r>
            <a:r>
              <a:rPr>
                <a:latin typeface="Helvetica Neue"/>
                <a:ea typeface="Helvetica Neue"/>
                <a:cs typeface="Helvetica Neue"/>
                <a:sym typeface="Helvetica Neue"/>
              </a:rPr>
              <a:t>Mirad bien, no sea que alguno deje de alcanzar la gracia de Dios; que brotando alguna raíz de amargura, os estorbe, y por ella muchos sean contaminados;</a:t>
            </a:r>
            <a:endParaRPr>
              <a:latin typeface="Helvetica Neue"/>
              <a:ea typeface="Helvetica Neue"/>
              <a:cs typeface="Helvetica Neue"/>
              <a:sym typeface="Helvetica Neue"/>
            </a:endParaRPr>
          </a:p>
          <a:p>
            <a:pPr marL="0" indent="0" defTabSz="196595">
              <a:lnSpc>
                <a:spcPct val="100000"/>
              </a:lnSpc>
              <a:spcBef>
                <a:spcPts val="0"/>
              </a:spcBef>
              <a:buSzTx/>
              <a:buNone/>
              <a:defRPr b="1" sz="1900">
                <a:solidFill>
                  <a:srgbClr val="000000"/>
                </a:solidFill>
                <a:latin typeface="Arial"/>
                <a:ea typeface="Arial"/>
                <a:cs typeface="Arial"/>
                <a:sym typeface="Arial"/>
              </a:defRPr>
            </a:pPr>
            <a:r>
              <a:t>16 </a:t>
            </a:r>
            <a:r>
              <a:rPr>
                <a:latin typeface="Helvetica Neue"/>
                <a:ea typeface="Helvetica Neue"/>
                <a:cs typeface="Helvetica Neue"/>
                <a:sym typeface="Helvetica Neue"/>
              </a:rPr>
              <a:t>no sea que haya algún fornicario, o profano, como Esaú, que por una sola comida vendió su primogenitura.</a:t>
            </a:r>
            <a:endParaRPr>
              <a:latin typeface="Helvetica Neue"/>
              <a:ea typeface="Helvetica Neue"/>
              <a:cs typeface="Helvetica Neue"/>
              <a:sym typeface="Helvetica Neue"/>
            </a:endParaRPr>
          </a:p>
          <a:p>
            <a:pPr marL="0" indent="0" defTabSz="196595">
              <a:lnSpc>
                <a:spcPct val="100000"/>
              </a:lnSpc>
              <a:spcBef>
                <a:spcPts val="0"/>
              </a:spcBef>
              <a:buSzTx/>
              <a:buNone/>
              <a:defRPr b="1" sz="1900">
                <a:solidFill>
                  <a:srgbClr val="000000"/>
                </a:solidFill>
                <a:latin typeface="Arial"/>
                <a:ea typeface="Arial"/>
                <a:cs typeface="Arial"/>
                <a:sym typeface="Arial"/>
              </a:defRPr>
            </a:pPr>
            <a:r>
              <a:t>17 </a:t>
            </a:r>
            <a:r>
              <a:rPr>
                <a:latin typeface="Helvetica Neue"/>
                <a:ea typeface="Helvetica Neue"/>
                <a:cs typeface="Helvetica Neue"/>
                <a:sym typeface="Helvetica Neue"/>
              </a:rPr>
              <a:t>Porque ya sabéis que aun después, deseando heredar la bendición, fue desechado, y no hubo oportunidad para el arrepentimiento, aunque la procuró con lágrimas.</a:t>
            </a:r>
            <a:endParaRPr>
              <a:latin typeface="Helvetica Neue"/>
              <a:ea typeface="Helvetica Neue"/>
              <a:cs typeface="Helvetica Neue"/>
              <a:sym typeface="Helvetica Neue"/>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p>
            <a:pPr/>
            <a:r>
              <a:t>CONCLUCIÓN PRÁCTICA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body" idx="1"/>
          </p:nvPr>
        </p:nvSpPr>
        <p:spPr>
          <a:prstGeom prst="rect">
            <a:avLst/>
          </a:prstGeom>
        </p:spPr>
        <p:txBody>
          <a:bodyPr numCol="2" spcCol="565150"/>
          <a:lstStyle/>
          <a:p>
            <a:pPr marL="0" indent="0" defTabSz="373887">
              <a:spcBef>
                <a:spcPts val="3500"/>
              </a:spcBef>
              <a:buSzTx/>
              <a:buNone/>
              <a:defRPr b="1" sz="3648"/>
            </a:pPr>
            <a:r>
              <a:t>V1. Separados</a:t>
            </a:r>
          </a:p>
          <a:p>
            <a:pPr marL="0" indent="0" defTabSz="373887">
              <a:spcBef>
                <a:spcPts val="3500"/>
              </a:spcBef>
              <a:buSzTx/>
              <a:buNone/>
              <a:defRPr b="1" sz="3648"/>
            </a:pPr>
            <a:r>
              <a:t>V2. Hermanos</a:t>
            </a:r>
          </a:p>
          <a:p>
            <a:pPr marL="0" indent="0" defTabSz="373887">
              <a:spcBef>
                <a:spcPts val="3500"/>
              </a:spcBef>
              <a:buSzTx/>
              <a:buNone/>
              <a:defRPr b="1" sz="3648"/>
            </a:pPr>
            <a:r>
              <a:t>V3. Orando</a:t>
            </a:r>
          </a:p>
          <a:p>
            <a:pPr marL="0" indent="0" defTabSz="373887">
              <a:spcBef>
                <a:spcPts val="3500"/>
              </a:spcBef>
              <a:buSzTx/>
              <a:buNone/>
              <a:defRPr b="1" sz="3648"/>
            </a:pPr>
            <a:r>
              <a:t>V4. Fe </a:t>
            </a:r>
          </a:p>
          <a:p>
            <a:pPr marL="0" indent="0" defTabSz="373887">
              <a:spcBef>
                <a:spcPts val="3500"/>
              </a:spcBef>
              <a:buSzTx/>
              <a:buNone/>
              <a:defRPr b="1" sz="3648"/>
            </a:pPr>
            <a:r>
              <a:t>V5. Oido </a:t>
            </a:r>
          </a:p>
          <a:p>
            <a:pPr marL="0" indent="0" defTabSz="373887">
              <a:spcBef>
                <a:spcPts val="3500"/>
              </a:spcBef>
              <a:buSzTx/>
              <a:buNone/>
              <a:defRPr b="1" sz="3648"/>
            </a:pPr>
            <a:r>
              <a:t>V6. Fruto</a:t>
            </a:r>
          </a:p>
          <a:p>
            <a:pPr marL="0" indent="0" defTabSz="373887">
              <a:spcBef>
                <a:spcPts val="3500"/>
              </a:spcBef>
              <a:buSzTx/>
              <a:buNone/>
              <a:defRPr b="1" sz="3648"/>
            </a:pPr>
            <a:r>
              <a:t>V7. Fieles</a:t>
            </a:r>
          </a:p>
          <a:p>
            <a:pPr marL="0" indent="0" defTabSz="373887">
              <a:spcBef>
                <a:spcPts val="3500"/>
              </a:spcBef>
              <a:buSzTx/>
              <a:buNone/>
              <a:defRPr b="1" sz="3648"/>
            </a:pPr>
          </a:p>
          <a:p>
            <a:pPr marL="0" indent="0" defTabSz="373887">
              <a:spcBef>
                <a:spcPts val="3500"/>
              </a:spcBef>
              <a:buSzTx/>
              <a:buNone/>
              <a:defRPr b="1" sz="3648"/>
            </a:pPr>
            <a:r>
              <a:t>V8. Amor </a:t>
            </a:r>
          </a:p>
          <a:p>
            <a:pPr marL="0" indent="0" defTabSz="373887">
              <a:spcBef>
                <a:spcPts val="3500"/>
              </a:spcBef>
              <a:buSzTx/>
              <a:buNone/>
              <a:defRPr b="1" sz="3648"/>
            </a:pPr>
            <a:r>
              <a:t>V9. Conocimiento </a:t>
            </a:r>
          </a:p>
          <a:p>
            <a:pPr marL="0" indent="0" defTabSz="373887">
              <a:spcBef>
                <a:spcPts val="3500"/>
              </a:spcBef>
              <a:buSzTx/>
              <a:buNone/>
              <a:defRPr b="1" sz="3648"/>
            </a:pPr>
            <a:r>
              <a:t>V10. Andando</a:t>
            </a:r>
          </a:p>
          <a:p>
            <a:pPr marL="0" indent="0" defTabSz="373887">
              <a:spcBef>
                <a:spcPts val="3500"/>
              </a:spcBef>
              <a:buSzTx/>
              <a:buNone/>
              <a:defRPr b="1" sz="3648"/>
            </a:pPr>
            <a:r>
              <a:t>V11. Fortalecidos </a:t>
            </a:r>
          </a:p>
          <a:p>
            <a:pPr marL="0" indent="0" defTabSz="373887">
              <a:spcBef>
                <a:spcPts val="3500"/>
              </a:spcBef>
              <a:buSzTx/>
              <a:buNone/>
              <a:defRPr b="1" sz="3648"/>
            </a:pPr>
            <a:r>
              <a:t>V12. Aptos</a:t>
            </a:r>
          </a:p>
          <a:p>
            <a:pPr marL="0" indent="0" defTabSz="373887">
              <a:spcBef>
                <a:spcPts val="3500"/>
              </a:spcBef>
              <a:buSzTx/>
              <a:buNone/>
              <a:defRPr b="1" sz="3648"/>
            </a:pPr>
            <a:r>
              <a:t>V13. Reino</a:t>
            </a:r>
          </a:p>
          <a:p>
            <a:pPr marL="0" indent="0" defTabSz="373887">
              <a:spcBef>
                <a:spcPts val="3500"/>
              </a:spcBef>
              <a:buSzTx/>
              <a:buNone/>
              <a:defRPr b="1" sz="3648"/>
            </a:pPr>
            <a:r>
              <a:t>V14. Redención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
          <p:cNvPicPr>
            <a:picLocks noChangeAspect="0"/>
          </p:cNvPicPr>
          <p:nvPr>
            <p:ph type="pic" idx="13"/>
          </p:nvPr>
        </p:nvPicPr>
        <p:blipFill>
          <a:blip r:embed="rId2">
            <a:extLst/>
          </a:blip>
          <a:stretch>
            <a:fillRect/>
          </a:stretch>
        </p:blipFill>
        <p:spPr>
          <a:xfrm>
            <a:off x="6723062" y="1492250"/>
            <a:ext cx="5181601" cy="6781800"/>
          </a:xfrm>
          <a:prstGeom prst="rect">
            <a:avLst/>
          </a:prstGeom>
        </p:spPr>
      </p:pic>
      <p:sp>
        <p:nvSpPr>
          <p:cNvPr id="137" name="Shape 137"/>
          <p:cNvSpPr/>
          <p:nvPr>
            <p:ph type="title"/>
          </p:nvPr>
        </p:nvSpPr>
        <p:spPr>
          <a:prstGeom prst="rect">
            <a:avLst/>
          </a:prstGeom>
        </p:spPr>
        <p:txBody>
          <a:bodyPr/>
          <a:lstStyle/>
          <a:p>
            <a:pPr defTabSz="531622">
              <a:defRPr sz="5096" u="sng"/>
            </a:pPr>
            <a:r>
              <a:t>Colosenses 1:9-14</a:t>
            </a:r>
          </a:p>
          <a:p>
            <a:pPr defTabSz="531622">
              <a:defRPr sz="5096"/>
            </a:pPr>
            <a:r>
              <a:t>Midtown para cristo</a:t>
            </a:r>
          </a:p>
        </p:txBody>
      </p:sp>
      <p:sp>
        <p:nvSpPr>
          <p:cNvPr id="138" name="Shape 138"/>
          <p:cNvSpPr/>
          <p:nvPr>
            <p:ph type="body" sz="quarter" idx="1"/>
          </p:nvPr>
        </p:nvSpPr>
        <p:spPr>
          <a:xfrm>
            <a:off x="1054099" y="4995068"/>
            <a:ext cx="5397501" cy="4009629"/>
          </a:xfrm>
          <a:prstGeom prst="rect">
            <a:avLst/>
          </a:prstGeom>
        </p:spPr>
        <p:txBody>
          <a:bodyPr/>
          <a:lstStyle/>
          <a:p>
            <a:pPr algn="l" defTabSz="329184">
              <a:lnSpc>
                <a:spcPct val="100000"/>
              </a:lnSpc>
              <a:spcBef>
                <a:spcPts val="0"/>
              </a:spcBef>
              <a:defRPr sz="1656">
                <a:solidFill>
                  <a:srgbClr val="000000"/>
                </a:solidFill>
                <a:latin typeface="Helvetica Neue"/>
                <a:ea typeface="Helvetica Neue"/>
                <a:cs typeface="Helvetica Neue"/>
                <a:sym typeface="Helvetica Neue"/>
              </a:defRPr>
            </a:pPr>
            <a:r>
              <a:rPr b="1">
                <a:latin typeface="Arial"/>
                <a:ea typeface="Arial"/>
                <a:cs typeface="Arial"/>
                <a:sym typeface="Arial"/>
              </a:rPr>
              <a:t>9 </a:t>
            </a:r>
            <a:r>
              <a:t>Por lo cual también nosotros, desde el día que lo oímos, no cesamos de orar por vosotros, y de pedir que seáis llenos del conocimiento de su voluntad en toda sabiduría e inteligencia espiritual,</a:t>
            </a:r>
          </a:p>
          <a:p>
            <a:pPr algn="l" defTabSz="329184">
              <a:lnSpc>
                <a:spcPct val="100000"/>
              </a:lnSpc>
              <a:spcBef>
                <a:spcPts val="0"/>
              </a:spcBef>
              <a:defRPr sz="1656">
                <a:solidFill>
                  <a:srgbClr val="000000"/>
                </a:solidFill>
                <a:latin typeface="Helvetica Neue"/>
                <a:ea typeface="Helvetica Neue"/>
                <a:cs typeface="Helvetica Neue"/>
                <a:sym typeface="Helvetica Neue"/>
              </a:defRPr>
            </a:pPr>
            <a:r>
              <a:rPr b="1">
                <a:latin typeface="Arial"/>
                <a:ea typeface="Arial"/>
                <a:cs typeface="Arial"/>
                <a:sym typeface="Arial"/>
              </a:rPr>
              <a:t>10 </a:t>
            </a:r>
            <a:r>
              <a:t>para que andéis como es digno del Señor, agradándole en todo, llevando fruto en toda buena obra, y creciendo en el conocimiento de Dios;</a:t>
            </a:r>
          </a:p>
          <a:p>
            <a:pPr algn="l" defTabSz="329184">
              <a:lnSpc>
                <a:spcPct val="100000"/>
              </a:lnSpc>
              <a:spcBef>
                <a:spcPts val="0"/>
              </a:spcBef>
              <a:defRPr sz="1656">
                <a:solidFill>
                  <a:srgbClr val="000000"/>
                </a:solidFill>
                <a:latin typeface="Helvetica Neue"/>
                <a:ea typeface="Helvetica Neue"/>
                <a:cs typeface="Helvetica Neue"/>
                <a:sym typeface="Helvetica Neue"/>
              </a:defRPr>
            </a:pPr>
            <a:r>
              <a:rPr b="1">
                <a:latin typeface="Arial"/>
                <a:ea typeface="Arial"/>
                <a:cs typeface="Arial"/>
                <a:sym typeface="Arial"/>
              </a:rPr>
              <a:t>11 </a:t>
            </a:r>
            <a:r>
              <a:t>fortalecidos con todo poder, conforme a la potencia de su gloria, para toda paciencia y longanimidad;</a:t>
            </a:r>
          </a:p>
          <a:p>
            <a:pPr algn="l" defTabSz="329184">
              <a:lnSpc>
                <a:spcPct val="100000"/>
              </a:lnSpc>
              <a:spcBef>
                <a:spcPts val="0"/>
              </a:spcBef>
              <a:defRPr sz="1656">
                <a:solidFill>
                  <a:srgbClr val="000000"/>
                </a:solidFill>
                <a:latin typeface="Helvetica Neue"/>
                <a:ea typeface="Helvetica Neue"/>
                <a:cs typeface="Helvetica Neue"/>
                <a:sym typeface="Helvetica Neue"/>
              </a:defRPr>
            </a:pPr>
            <a:r>
              <a:rPr b="1">
                <a:latin typeface="Arial"/>
                <a:ea typeface="Arial"/>
                <a:cs typeface="Arial"/>
                <a:sym typeface="Arial"/>
              </a:rPr>
              <a:t>12 </a:t>
            </a:r>
            <a:r>
              <a:t>con gozo dando gracias al Padre que nos hizo aptos para participar de la herencia de los santos en luz;</a:t>
            </a:r>
          </a:p>
          <a:p>
            <a:pPr algn="l" defTabSz="329184">
              <a:lnSpc>
                <a:spcPct val="100000"/>
              </a:lnSpc>
              <a:spcBef>
                <a:spcPts val="0"/>
              </a:spcBef>
              <a:defRPr sz="1656">
                <a:solidFill>
                  <a:srgbClr val="000000"/>
                </a:solidFill>
                <a:latin typeface="Helvetica Neue"/>
                <a:ea typeface="Helvetica Neue"/>
                <a:cs typeface="Helvetica Neue"/>
                <a:sym typeface="Helvetica Neue"/>
              </a:defRPr>
            </a:pPr>
            <a:r>
              <a:rPr b="1">
                <a:latin typeface="Arial"/>
                <a:ea typeface="Arial"/>
                <a:cs typeface="Arial"/>
                <a:sym typeface="Arial"/>
              </a:rPr>
              <a:t>13 </a:t>
            </a:r>
            <a:r>
              <a:t>el cual nos ha librado de la potestad de las tinieblas, y trasladado al reino de su amado Hijo,</a:t>
            </a:r>
          </a:p>
          <a:p>
            <a:pPr algn="l" defTabSz="329184">
              <a:lnSpc>
                <a:spcPct val="100000"/>
              </a:lnSpc>
              <a:spcBef>
                <a:spcPts val="0"/>
              </a:spcBef>
              <a:defRPr sz="1656">
                <a:solidFill>
                  <a:srgbClr val="000000"/>
                </a:solidFill>
                <a:latin typeface="Helvetica Neue"/>
                <a:ea typeface="Helvetica Neue"/>
                <a:cs typeface="Helvetica Neue"/>
                <a:sym typeface="Helvetica Neue"/>
              </a:defRPr>
            </a:pPr>
            <a:r>
              <a:rPr b="1">
                <a:latin typeface="Arial"/>
                <a:ea typeface="Arial"/>
                <a:cs typeface="Arial"/>
                <a:sym typeface="Arial"/>
              </a:rPr>
              <a:t>14 </a:t>
            </a:r>
            <a:r>
              <a:t>en quien tenemos redención por su sangre, el perdón de pecados.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lvl1pPr defTabSz="537463">
              <a:defRPr sz="6440"/>
            </a:lvl1pPr>
          </a:lstStyle>
          <a:p>
            <a:pPr/>
            <a:r>
              <a:t>Contexto</a:t>
            </a:r>
          </a:p>
        </p:txBody>
      </p:sp>
      <p:sp>
        <p:nvSpPr>
          <p:cNvPr id="141" name="Shape 141"/>
          <p:cNvSpPr/>
          <p:nvPr>
            <p:ph type="body" idx="1"/>
          </p:nvPr>
        </p:nvSpPr>
        <p:spPr>
          <a:prstGeom prst="rect">
            <a:avLst/>
          </a:prstGeom>
        </p:spPr>
        <p:txBody>
          <a:bodyPr/>
          <a:lstStyle/>
          <a:p>
            <a:pPr marL="586739" indent="-586739" defTabSz="449833">
              <a:spcBef>
                <a:spcPts val="4200"/>
              </a:spcBef>
              <a:buSzPct val="100000"/>
              <a:buAutoNum type="alphaUcPeriod" startAt="1"/>
              <a:defRPr sz="3080">
                <a:solidFill>
                  <a:srgbClr val="000000"/>
                </a:solidFill>
              </a:defRPr>
            </a:pPr>
            <a:r>
              <a:t>Estudiamos en el primer mensaje un poco de la ubicación de la Carta y de la situación de Pablo en aquel momento ( estaba en la cárcel ) y vimos como Dios usa esta situación para poder ministrar a los Colosenses aun sabiendo de las cosas que pueden pasar allí encarcelado.</a:t>
            </a:r>
          </a:p>
          <a:p>
            <a:pPr marL="586739" indent="-586739" defTabSz="449833">
              <a:spcBef>
                <a:spcPts val="4200"/>
              </a:spcBef>
              <a:buSzPct val="100000"/>
              <a:buAutoNum type="alphaUcPeriod" startAt="1"/>
              <a:defRPr sz="3080">
                <a:solidFill>
                  <a:srgbClr val="000000"/>
                </a:solidFill>
              </a:defRPr>
            </a:pPr>
            <a:r>
              <a:t>Pudimos estudiar el propósito de la carta ( corregir la mala doctrina que tenia esta iglesia ) pues se habían introducido gentes con malas enseñanzas y herejías que iban en contra de la preeminencia o supremacía de Dios, para tratar de traer abajo el nombre de Dios ( y poner las malas practicas como principios de la iglesia en aquellos días ). Igual que en nuestros días.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1117600" y="1244897"/>
            <a:ext cx="10769600" cy="6756996"/>
          </a:xfrm>
          <a:prstGeom prst="rect">
            <a:avLst/>
          </a:prstGeom>
        </p:spPr>
        <p:txBody>
          <a:bodyPr/>
          <a:lstStyle/>
          <a:p>
            <a:pPr algn="l" defTabSz="416052">
              <a:lnSpc>
                <a:spcPct val="100000"/>
              </a:lnSpc>
              <a:defRPr b="1" cap="none" sz="2548" u="sng">
                <a:latin typeface="Helvetica Neue"/>
                <a:ea typeface="Helvetica Neue"/>
                <a:cs typeface="Helvetica Neue"/>
                <a:sym typeface="Helvetica Neue"/>
              </a:defRPr>
            </a:pPr>
            <a:r>
              <a:t>PUNTO 1: LA ORACIÓN DE UN PRICIONERO </a:t>
            </a:r>
          </a:p>
          <a:p>
            <a:pPr algn="l" defTabSz="416052">
              <a:lnSpc>
                <a:spcPct val="100000"/>
              </a:lnSpc>
              <a:defRPr cap="none" sz="2093">
                <a:latin typeface="Helvetica Neue"/>
                <a:ea typeface="Helvetica Neue"/>
                <a:cs typeface="Helvetica Neue"/>
                <a:sym typeface="Helvetica Neue"/>
              </a:defRPr>
            </a:pPr>
          </a:p>
          <a:p>
            <a:pPr algn="l" defTabSz="416052">
              <a:lnSpc>
                <a:spcPct val="100000"/>
              </a:lnSpc>
              <a:defRPr cap="none" sz="2093">
                <a:latin typeface="Helvetica Neue"/>
                <a:ea typeface="Helvetica Neue"/>
                <a:cs typeface="Helvetica Neue"/>
                <a:sym typeface="Helvetica Neue"/>
              </a:defRPr>
            </a:pPr>
          </a:p>
          <a:p>
            <a:pPr algn="l" defTabSz="416052">
              <a:lnSpc>
                <a:spcPct val="100000"/>
              </a:lnSpc>
              <a:defRPr cap="none" sz="2093">
                <a:latin typeface="Helvetica Neue"/>
                <a:ea typeface="Helvetica Neue"/>
                <a:cs typeface="Helvetica Neue"/>
                <a:sym typeface="Helvetica Neue"/>
              </a:defRPr>
            </a:pPr>
            <a:r>
              <a:rPr b="1">
                <a:latin typeface="Arial"/>
                <a:ea typeface="Arial"/>
                <a:cs typeface="Arial"/>
                <a:sym typeface="Arial"/>
              </a:rPr>
              <a:t>9 </a:t>
            </a:r>
            <a:r>
              <a:t>Por lo cual también nosotros, desde el día que lo oímos, </a:t>
            </a:r>
            <a:r>
              <a:rPr b="1" sz="2548"/>
              <a:t>no cesamos de orar por vosotros</a:t>
            </a:r>
            <a:r>
              <a:t>,</a:t>
            </a:r>
            <a:r>
              <a:rPr b="1" sz="2548"/>
              <a:t> y de pedir que seáis</a:t>
            </a:r>
            <a:r>
              <a:t> </a:t>
            </a:r>
            <a:r>
              <a:rPr b="1" sz="2548"/>
              <a:t>llenos del conocimiento de su voluntad en toda sabiduría </a:t>
            </a:r>
            <a:r>
              <a:t>e </a:t>
            </a:r>
            <a:r>
              <a:rPr b="1" sz="2548">
                <a:solidFill>
                  <a:srgbClr val="FF2600"/>
                </a:solidFill>
              </a:rPr>
              <a:t>inteligencia espiritual</a:t>
            </a:r>
            <a:r>
              <a:t>,</a:t>
            </a:r>
          </a:p>
          <a:p>
            <a:pPr algn="l" defTabSz="416052">
              <a:lnSpc>
                <a:spcPct val="100000"/>
              </a:lnSpc>
              <a:defRPr cap="none" sz="2093">
                <a:latin typeface="Helvetica Neue"/>
                <a:ea typeface="Helvetica Neue"/>
                <a:cs typeface="Helvetica Neue"/>
                <a:sym typeface="Helvetica Neue"/>
              </a:defRPr>
            </a:pPr>
            <a:r>
              <a:rPr b="1">
                <a:latin typeface="Arial"/>
                <a:ea typeface="Arial"/>
                <a:cs typeface="Arial"/>
                <a:sym typeface="Arial"/>
              </a:rPr>
              <a:t>10 </a:t>
            </a:r>
            <a:r>
              <a:t>para que </a:t>
            </a:r>
            <a:r>
              <a:rPr b="1" sz="2548">
                <a:solidFill>
                  <a:srgbClr val="0433FF"/>
                </a:solidFill>
              </a:rPr>
              <a:t>andéis como es digno del Señor</a:t>
            </a:r>
            <a:r>
              <a:t>, agradándole en todo, llevando fruto en toda buena obra, y creciendo en el conocimiento de Dios;</a:t>
            </a:r>
          </a:p>
          <a:p>
            <a:pPr algn="l" defTabSz="416052">
              <a:lnSpc>
                <a:spcPct val="100000"/>
              </a:lnSpc>
              <a:defRPr cap="none" sz="2093">
                <a:latin typeface="Helvetica Neue"/>
                <a:ea typeface="Helvetica Neue"/>
                <a:cs typeface="Helvetica Neue"/>
                <a:sym typeface="Helvetica Neue"/>
              </a:defRPr>
            </a:pPr>
            <a:r>
              <a:rPr b="1">
                <a:latin typeface="Arial"/>
                <a:ea typeface="Arial"/>
                <a:cs typeface="Arial"/>
                <a:sym typeface="Arial"/>
              </a:rPr>
              <a:t>11 </a:t>
            </a:r>
            <a:r>
              <a:t>fortalecidos con todo poder, conforme a la potencia de su gloria, para toda paciencia y longanimidad;</a:t>
            </a:r>
          </a:p>
          <a:p>
            <a:pPr algn="l" defTabSz="416052">
              <a:lnSpc>
                <a:spcPct val="100000"/>
              </a:lnSpc>
              <a:defRPr cap="none" sz="2093">
                <a:latin typeface="Helvetica Neue"/>
                <a:ea typeface="Helvetica Neue"/>
                <a:cs typeface="Helvetica Neue"/>
                <a:sym typeface="Helvetica Neue"/>
              </a:defRPr>
            </a:pPr>
            <a:r>
              <a:rPr b="1">
                <a:latin typeface="Arial"/>
                <a:ea typeface="Arial"/>
                <a:cs typeface="Arial"/>
                <a:sym typeface="Arial"/>
              </a:rPr>
              <a:t>12 </a:t>
            </a:r>
            <a:r>
              <a:t>con gozo dando gracias al Padre que </a:t>
            </a:r>
            <a:r>
              <a:rPr b="1" sz="2548">
                <a:solidFill>
                  <a:srgbClr val="009051"/>
                </a:solidFill>
              </a:rPr>
              <a:t>nos hizo aptos</a:t>
            </a:r>
            <a:r>
              <a:t> para participar de la herencia de los santos en luz;</a:t>
            </a:r>
          </a:p>
          <a:p>
            <a:pPr algn="l" defTabSz="416052">
              <a:lnSpc>
                <a:spcPct val="100000"/>
              </a:lnSpc>
              <a:defRPr cap="none" sz="2093">
                <a:latin typeface="Helvetica Neue"/>
                <a:ea typeface="Helvetica Neue"/>
                <a:cs typeface="Helvetica Neue"/>
                <a:sym typeface="Helvetica Neue"/>
              </a:defRPr>
            </a:pPr>
          </a:p>
          <a:p>
            <a:pPr algn="l" defTabSz="416052">
              <a:lnSpc>
                <a:spcPct val="100000"/>
              </a:lnSpc>
              <a:defRPr cap="none" sz="2093">
                <a:latin typeface="Helvetica Neue"/>
                <a:ea typeface="Helvetica Neue"/>
                <a:cs typeface="Helvetica Neue"/>
                <a:sym typeface="Helvetica Neue"/>
              </a:defRPr>
            </a:pPr>
          </a:p>
          <a:p>
            <a:pPr algn="l" defTabSz="416052">
              <a:lnSpc>
                <a:spcPct val="100000"/>
              </a:lnSpc>
              <a:defRPr cap="none" sz="2093">
                <a:latin typeface="Helvetica Neue"/>
                <a:ea typeface="Helvetica Neue"/>
                <a:cs typeface="Helvetica Neue"/>
                <a:sym typeface="Helvetica Neue"/>
              </a:defRPr>
            </a:pPr>
          </a:p>
          <a:p>
            <a:pPr marL="398716" indent="-398716" algn="l" defTabSz="416052">
              <a:lnSpc>
                <a:spcPct val="100000"/>
              </a:lnSpc>
              <a:buSzPct val="100000"/>
              <a:defRPr b="1" cap="none" sz="2730">
                <a:latin typeface="Helvetica Neue"/>
                <a:ea typeface="Helvetica Neue"/>
                <a:cs typeface="Helvetica Neue"/>
                <a:sym typeface="Helvetica Neue"/>
              </a:defRPr>
            </a:pPr>
            <a:r>
              <a:t>V.9             Pablo ora por Inteligencia Espiritual.</a:t>
            </a:r>
          </a:p>
          <a:p>
            <a:pPr marL="398716" indent="-398716" algn="l" defTabSz="416052">
              <a:lnSpc>
                <a:spcPct val="100000"/>
              </a:lnSpc>
              <a:buSzPct val="100000"/>
              <a:defRPr b="1" cap="none" sz="2730">
                <a:latin typeface="Helvetica Neue"/>
                <a:ea typeface="Helvetica Neue"/>
                <a:cs typeface="Helvetica Neue"/>
                <a:sym typeface="Helvetica Neue"/>
              </a:defRPr>
            </a:pPr>
            <a:r>
              <a:t>V.10           Pablo ora por Obediencia Practica.</a:t>
            </a:r>
          </a:p>
          <a:p>
            <a:pPr marL="398716" indent="-398716" algn="l" defTabSz="416052">
              <a:lnSpc>
                <a:spcPct val="100000"/>
              </a:lnSpc>
              <a:buSzPct val="100000"/>
              <a:defRPr b="1" cap="none" sz="2730">
                <a:latin typeface="Helvetica Neue"/>
                <a:ea typeface="Helvetica Neue"/>
                <a:cs typeface="Helvetica Neue"/>
                <a:sym typeface="Helvetica Neue"/>
              </a:defRPr>
            </a:pPr>
            <a:r>
              <a:t>V11-12      Pablo ora por Excelencia Moral.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850900" y="653157"/>
            <a:ext cx="11303000" cy="1796158"/>
          </a:xfrm>
          <a:prstGeom prst="rect">
            <a:avLst/>
          </a:prstGeom>
        </p:spPr>
        <p:txBody>
          <a:bodyPr/>
          <a:lstStyle/>
          <a:p>
            <a:pPr algn="l" defTabSz="397763">
              <a:lnSpc>
                <a:spcPct val="100000"/>
              </a:lnSpc>
              <a:defRPr b="1" cap="none" sz="2610">
                <a:latin typeface="Helvetica Neue"/>
                <a:ea typeface="Helvetica Neue"/>
                <a:cs typeface="Helvetica Neue"/>
                <a:sym typeface="Helvetica Neue"/>
              </a:defRPr>
            </a:pPr>
            <a:r>
              <a:t>A. </a:t>
            </a:r>
            <a:r>
              <a:rPr u="sng"/>
              <a:t>Pablo ora por Inteligencia Espiritual.  </a:t>
            </a:r>
            <a:endParaRPr u="sng"/>
          </a:p>
          <a:p>
            <a:pPr algn="l" defTabSz="397763">
              <a:lnSpc>
                <a:spcPct val="100000"/>
              </a:lnSpc>
              <a:defRPr b="1" cap="none" sz="2610">
                <a:latin typeface="Helvetica Neue"/>
                <a:ea typeface="Helvetica Neue"/>
                <a:cs typeface="Helvetica Neue"/>
                <a:sym typeface="Helvetica Neue"/>
              </a:defRPr>
            </a:pPr>
            <a:r>
              <a:rPr>
                <a:latin typeface="Arial"/>
                <a:ea typeface="Arial"/>
                <a:cs typeface="Arial"/>
                <a:sym typeface="Arial"/>
              </a:rPr>
              <a:t>9 </a:t>
            </a:r>
            <a:r>
              <a:t>Por lo cual también nosotros, desde el día que lo oímos, no cesamos de orar por vosotros, y de pedir que seáis llenos del conocimiento de su voluntad en toda </a:t>
            </a:r>
            <a:r>
              <a:rPr sz="2958">
                <a:solidFill>
                  <a:srgbClr val="FF2600"/>
                </a:solidFill>
              </a:rPr>
              <a:t>sabiduría e inteligencia espiritual,</a:t>
            </a:r>
          </a:p>
        </p:txBody>
      </p:sp>
      <p:sp>
        <p:nvSpPr>
          <p:cNvPr id="146" name="Shape 146"/>
          <p:cNvSpPr/>
          <p:nvPr>
            <p:ph type="body" idx="1"/>
          </p:nvPr>
        </p:nvSpPr>
        <p:spPr>
          <a:prstGeom prst="rect">
            <a:avLst/>
          </a:prstGeom>
        </p:spPr>
        <p:txBody>
          <a:bodyPr/>
          <a:lstStyle/>
          <a:p>
            <a:pPr marL="541019" indent="-541019" defTabSz="414781">
              <a:spcBef>
                <a:spcPts val="3900"/>
              </a:spcBef>
              <a:buSzPct val="100000"/>
              <a:buAutoNum type="arabicPeriod" startAt="1"/>
              <a:defRPr sz="2840">
                <a:solidFill>
                  <a:srgbClr val="000000"/>
                </a:solidFill>
              </a:defRPr>
            </a:pPr>
            <a:r>
              <a:t>Pablo esta orando por esto por que había mala doctrina de parte de algunos y puesto que el Pastor Epafras, le pide de su ayuda el entiende que ellos debían de prepararse en el área espiritual para poder soportar la tentación de abandonar la sana doctrina.( </a:t>
            </a:r>
            <a:r>
              <a:rPr b="1" u="sng"/>
              <a:t>Efesios 5:17</a:t>
            </a:r>
            <a:r>
              <a:t> )</a:t>
            </a:r>
          </a:p>
          <a:p>
            <a:pPr marL="541019" indent="-541019" defTabSz="414781">
              <a:spcBef>
                <a:spcPts val="3900"/>
              </a:spcBef>
              <a:buSzPct val="100000"/>
              <a:buAutoNum type="arabicPeriod" startAt="1"/>
              <a:defRPr sz="2840">
                <a:solidFill>
                  <a:srgbClr val="000000"/>
                </a:solidFill>
              </a:defRPr>
            </a:pPr>
            <a:r>
              <a:t>Cada Cristiano necesita el tener conocimiento de las cosas de Dios, para no ser llevado por el mundo y por las corrientes de las malas doctrinas. ( </a:t>
            </a:r>
            <a:r>
              <a:rPr b="1" u="sng"/>
              <a:t>1 Corintios 14:20</a:t>
            </a:r>
            <a:r>
              <a:t> )</a:t>
            </a:r>
          </a:p>
          <a:p>
            <a:pPr marL="541019" indent="-541019" defTabSz="414781">
              <a:spcBef>
                <a:spcPts val="3900"/>
              </a:spcBef>
              <a:buSzPct val="100000"/>
              <a:buAutoNum type="arabicPeriod" startAt="1"/>
              <a:defRPr sz="2840">
                <a:solidFill>
                  <a:srgbClr val="000000"/>
                </a:solidFill>
              </a:defRPr>
            </a:pPr>
            <a:r>
              <a:t>Estamos nosotros orando por tener o por desear el tener conocimiento por las cosas de Dios ( cuantos tenemos deseo de ser discípulos de Cristo ),.. estamos pagando el precio para ser como Cristo… o solo deseamos venir a calentar la banca de la Iglesia.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850900" y="351631"/>
            <a:ext cx="11303000" cy="2024857"/>
          </a:xfrm>
          <a:prstGeom prst="rect">
            <a:avLst/>
          </a:prstGeom>
        </p:spPr>
        <p:txBody>
          <a:bodyPr/>
          <a:lstStyle/>
          <a:p>
            <a:pPr algn="l" defTabSz="457200">
              <a:lnSpc>
                <a:spcPct val="100000"/>
              </a:lnSpc>
              <a:defRPr b="1" cap="none" sz="3000">
                <a:latin typeface="Helvetica Neue"/>
                <a:ea typeface="Helvetica Neue"/>
                <a:cs typeface="Helvetica Neue"/>
                <a:sym typeface="Helvetica Neue"/>
              </a:defRPr>
            </a:pPr>
            <a:r>
              <a:t>B. </a:t>
            </a:r>
            <a:r>
              <a:rPr u="sng"/>
              <a:t>Pablo ora por Obediencia Práctica</a:t>
            </a:r>
            <a:r>
              <a:t>. </a:t>
            </a:r>
          </a:p>
          <a:p>
            <a:pPr algn="l" defTabSz="457200">
              <a:lnSpc>
                <a:spcPct val="100000"/>
              </a:lnSpc>
              <a:defRPr b="1" cap="none" sz="3000">
                <a:latin typeface="Helvetica Neue"/>
                <a:ea typeface="Helvetica Neue"/>
                <a:cs typeface="Helvetica Neue"/>
                <a:sym typeface="Helvetica Neue"/>
              </a:defRPr>
            </a:pPr>
            <a:r>
              <a:t>V.</a:t>
            </a:r>
            <a:r>
              <a:rPr>
                <a:latin typeface="Arial"/>
                <a:ea typeface="Arial"/>
                <a:cs typeface="Arial"/>
                <a:sym typeface="Arial"/>
              </a:rPr>
              <a:t>10 </a:t>
            </a:r>
            <a:r>
              <a:t>para que </a:t>
            </a:r>
            <a:r>
              <a:rPr>
                <a:solidFill>
                  <a:srgbClr val="0433FF"/>
                </a:solidFill>
              </a:rPr>
              <a:t>andéis como es digno del Señor</a:t>
            </a:r>
            <a:r>
              <a:t>, agradándole en todo, llevando fruto en toda buena obra, y creciendo en el conocimiento de Dios;</a:t>
            </a:r>
          </a:p>
        </p:txBody>
      </p:sp>
      <p:sp>
        <p:nvSpPr>
          <p:cNvPr id="149" name="Shape 149"/>
          <p:cNvSpPr/>
          <p:nvPr>
            <p:ph type="body" idx="1"/>
          </p:nvPr>
        </p:nvSpPr>
        <p:spPr>
          <a:prstGeom prst="rect">
            <a:avLst/>
          </a:prstGeom>
        </p:spPr>
        <p:txBody>
          <a:bodyPr/>
          <a:lstStyle/>
          <a:p>
            <a:pPr marL="457200" indent="-457200" defTabSz="350520">
              <a:spcBef>
                <a:spcPts val="3300"/>
              </a:spcBef>
              <a:buSzPct val="100000"/>
              <a:buAutoNum type="arabicPeriod" startAt="1"/>
              <a:defRPr sz="2400">
                <a:solidFill>
                  <a:srgbClr val="000000"/>
                </a:solidFill>
              </a:defRPr>
            </a:pPr>
            <a:r>
              <a:rPr b="1"/>
              <a:t>Parte del problema de los Colosas eran esto de las “practicas paganas”</a:t>
            </a:r>
            <a:r>
              <a:t> y de su “misticismo” pues estaban acudiendo a maneras de sanidad y de dirigir a la iglesia ( es por eso que Epafras acude a Pablo por ayuda ) pues estaban siendo confundidos por personas ajenas y de la iglesia con herejías y malas practicas.</a:t>
            </a:r>
          </a:p>
          <a:p>
            <a:pPr marL="457200" indent="-457200" defTabSz="350520">
              <a:spcBef>
                <a:spcPts val="3300"/>
              </a:spcBef>
              <a:buSzPct val="100000"/>
              <a:buAutoNum type="arabicPeriod" startAt="1"/>
              <a:defRPr sz="2400">
                <a:solidFill>
                  <a:srgbClr val="000000"/>
                </a:solidFill>
              </a:defRPr>
            </a:pPr>
            <a:r>
              <a:rPr b="1"/>
              <a:t>Como estamos nosotros en cuanto a las relaciones</a:t>
            </a:r>
            <a:r>
              <a:t> con las personas del mundo del trabajo, de la iglesia, y de la escuela que desean el llevarnos por estos malos pasos.</a:t>
            </a:r>
          </a:p>
          <a:p>
            <a:pPr marL="457200" indent="-457200" defTabSz="350520">
              <a:spcBef>
                <a:spcPts val="3300"/>
              </a:spcBef>
              <a:buSzPct val="100000"/>
              <a:buAutoNum type="arabicPeriod" startAt="1"/>
              <a:defRPr sz="2400">
                <a:solidFill>
                  <a:srgbClr val="000000"/>
                </a:solidFill>
              </a:defRPr>
            </a:pPr>
            <a:r>
              <a:rPr b="1"/>
              <a:t>Estamos tan distanciados de Dios que ya no entendemos quien es Dios y como habla por medio de los hermanos</a:t>
            </a:r>
            <a:r>
              <a:t> ( Discipuladores ) pues nuestros ojos están cerrados por nuestro Orgullo y malas relaciones en la Iglesia ( Dios estableció la iglesia para la edificación de los Santos y no para la comodidad de los santos.</a:t>
            </a:r>
          </a:p>
          <a:p>
            <a:pPr marL="457200" indent="-457200" defTabSz="350520">
              <a:spcBef>
                <a:spcPts val="3300"/>
              </a:spcBef>
              <a:buSzPct val="100000"/>
              <a:buAutoNum type="arabicPeriod" startAt="1"/>
              <a:defRPr sz="2400">
                <a:solidFill>
                  <a:srgbClr val="000000"/>
                </a:solidFill>
              </a:defRPr>
            </a:pPr>
            <a:r>
              <a:t>Veamos el mejor cuadro de esto en </a:t>
            </a:r>
            <a:r>
              <a:rPr b="1" sz="2940" u="sng"/>
              <a:t>LUCAS 24:13-35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850900" y="392013"/>
            <a:ext cx="11303000" cy="2349302"/>
          </a:xfrm>
          <a:prstGeom prst="rect">
            <a:avLst/>
          </a:prstGeom>
        </p:spPr>
        <p:txBody>
          <a:bodyPr/>
          <a:lstStyle/>
          <a:p>
            <a:pPr algn="l" defTabSz="228600">
              <a:lnSpc>
                <a:spcPct val="100000"/>
              </a:lnSpc>
              <a:defRPr b="1" cap="none" sz="2550" u="sng">
                <a:latin typeface="Helvetica"/>
                <a:ea typeface="Helvetica"/>
                <a:cs typeface="Helvetica"/>
                <a:sym typeface="Helvetica"/>
              </a:defRPr>
            </a:pPr>
            <a:r>
              <a:t>V11-12      Pablo ora por Excelencia Moral.</a:t>
            </a:r>
          </a:p>
          <a:p>
            <a:pPr algn="l" defTabSz="228600">
              <a:lnSpc>
                <a:spcPct val="100000"/>
              </a:lnSpc>
              <a:defRPr b="1" cap="none" sz="2550">
                <a:latin typeface="Helvetica"/>
                <a:ea typeface="Helvetica"/>
                <a:cs typeface="Helvetica"/>
                <a:sym typeface="Helvetica"/>
              </a:defRPr>
            </a:pPr>
            <a:r>
              <a:t>11 fortalecidos con todo poder, conforme a la potencia de su gloria, para toda paciencia y longanimidad; 12 con gozo dando gracias al Padre que </a:t>
            </a:r>
            <a:r>
              <a:rPr>
                <a:solidFill>
                  <a:srgbClr val="009051"/>
                </a:solidFill>
              </a:rPr>
              <a:t>nos hizo aptos</a:t>
            </a:r>
            <a:r>
              <a:t> para participar de la herencia de los santos en luz;</a:t>
            </a:r>
          </a:p>
        </p:txBody>
      </p:sp>
      <p:sp>
        <p:nvSpPr>
          <p:cNvPr id="152" name="Shape 152"/>
          <p:cNvSpPr/>
          <p:nvPr>
            <p:ph type="body" idx="1"/>
          </p:nvPr>
        </p:nvSpPr>
        <p:spPr>
          <a:prstGeom prst="rect">
            <a:avLst/>
          </a:prstGeom>
        </p:spPr>
        <p:txBody>
          <a:bodyPr/>
          <a:lstStyle/>
          <a:p>
            <a:pPr marL="457200" indent="-457200" defTabSz="350520">
              <a:spcBef>
                <a:spcPts val="3300"/>
              </a:spcBef>
              <a:buSzPct val="100000"/>
              <a:buAutoNum type="arabicPeriod" startAt="1"/>
              <a:defRPr sz="2400">
                <a:solidFill>
                  <a:srgbClr val="000000"/>
                </a:solidFill>
              </a:defRPr>
            </a:pPr>
            <a:r>
              <a:t>La excelencia moral es algo de lo cual Dios nos ha hecho ya participes por medio del </a:t>
            </a:r>
            <a:r>
              <a:rPr b="1"/>
              <a:t>Espíritu Santo</a:t>
            </a:r>
            <a:r>
              <a:t> ( que habita en los que ya le hemos recibido ) a los que somos salvos… (</a:t>
            </a:r>
            <a:r>
              <a:rPr b="1"/>
              <a:t> GÁLATAS 3:24 </a:t>
            </a:r>
            <a:r>
              <a:t>) Habla de la ley como un</a:t>
            </a:r>
            <a:r>
              <a:rPr b="1"/>
              <a:t> AYO/AYUDANTE.</a:t>
            </a:r>
            <a:endParaRPr b="1"/>
          </a:p>
          <a:p>
            <a:pPr marL="457200" indent="-457200" defTabSz="350520">
              <a:spcBef>
                <a:spcPts val="3300"/>
              </a:spcBef>
              <a:buSzPct val="100000"/>
              <a:buAutoNum type="arabicPeriod" startAt="1"/>
              <a:defRPr sz="2400">
                <a:solidFill>
                  <a:srgbClr val="000000"/>
                </a:solidFill>
              </a:defRPr>
            </a:pPr>
            <a:r>
              <a:t>Cuando Pablo habla en el </a:t>
            </a:r>
            <a:r>
              <a:rPr u="sng"/>
              <a:t>versículo 9</a:t>
            </a:r>
            <a:r>
              <a:t> del ser llenos del conocimiento de su voluntad ( quiere decir que esto es algo de lo cual podemos decidir si nos “llenamos” o nos “vaciamos” por que hemos elegido el no participar de esta herencia espiritual de los santos que se habla en el </a:t>
            </a:r>
            <a:r>
              <a:rPr b="1" u="sng"/>
              <a:t>versículo 12</a:t>
            </a:r>
            <a:r>
              <a:t>.</a:t>
            </a:r>
          </a:p>
          <a:p>
            <a:pPr marL="457200" indent="-457200" defTabSz="350520">
              <a:spcBef>
                <a:spcPts val="3300"/>
              </a:spcBef>
              <a:buSzPct val="100000"/>
              <a:buAutoNum type="arabicPeriod" startAt="1"/>
              <a:defRPr sz="2400">
                <a:solidFill>
                  <a:srgbClr val="000000"/>
                </a:solidFill>
              </a:defRPr>
            </a:pPr>
            <a:r>
              <a:t>Hay gente que no esta ya en la iglesia y que ha decidido el NO PARTICIPAR ( estar dentro de la iglesia ) y están perdiendo herencia por que no hay sumisión a la Iglesia ( Y la herencia está siendo tomada por los fieles que si están haciendo las cosas en obediencia ).</a:t>
            </a:r>
          </a:p>
          <a:p>
            <a:pPr marL="457200" indent="-457200" defTabSz="350520">
              <a:spcBef>
                <a:spcPts val="3300"/>
              </a:spcBef>
              <a:buSzPct val="100000"/>
              <a:buAutoNum type="arabicPeriod" startAt="1"/>
              <a:defRPr sz="2400">
                <a:solidFill>
                  <a:srgbClr val="000000"/>
                </a:solidFill>
              </a:defRPr>
            </a:pPr>
            <a:r>
              <a:t>Cuando TU le dices a la iglesia NO… Le dijiste a Dios que su ESPOSA ES FEA.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850900" y="340717"/>
            <a:ext cx="11303000" cy="2027040"/>
          </a:xfrm>
          <a:prstGeom prst="rect">
            <a:avLst/>
          </a:prstGeom>
        </p:spPr>
        <p:txBody>
          <a:bodyPr/>
          <a:lstStyle/>
          <a:p>
            <a:pPr algn="l" defTabSz="457200">
              <a:lnSpc>
                <a:spcPct val="100000"/>
              </a:lnSpc>
              <a:defRPr b="1" cap="none" sz="2300" u="sng">
                <a:latin typeface="Helvetica Neue"/>
                <a:ea typeface="Helvetica Neue"/>
                <a:cs typeface="Helvetica Neue"/>
                <a:sym typeface="Helvetica Neue"/>
              </a:defRPr>
            </a:pPr>
            <a:r>
              <a:t>COLOSENSES 1</a:t>
            </a:r>
          </a:p>
          <a:p>
            <a:pPr algn="l" defTabSz="457200">
              <a:lnSpc>
                <a:spcPct val="100000"/>
              </a:lnSpc>
              <a:defRPr cap="none" sz="2300">
                <a:latin typeface="Helvetica Neue"/>
                <a:ea typeface="Helvetica Neue"/>
                <a:cs typeface="Helvetica Neue"/>
                <a:sym typeface="Helvetica Neue"/>
              </a:defRPr>
            </a:pPr>
            <a:r>
              <a:rPr b="1">
                <a:latin typeface="Arial"/>
                <a:ea typeface="Arial"/>
                <a:cs typeface="Arial"/>
                <a:sym typeface="Arial"/>
              </a:rPr>
              <a:t>13 </a:t>
            </a:r>
            <a:r>
              <a:t>el cual nos ha librado de la potestad de las tinieblas, y trasladado al reino de su amado Hijo,</a:t>
            </a:r>
          </a:p>
          <a:p>
            <a:pPr algn="l" defTabSz="457200">
              <a:lnSpc>
                <a:spcPct val="100000"/>
              </a:lnSpc>
              <a:defRPr cap="none" sz="2300">
                <a:latin typeface="Helvetica Neue"/>
                <a:ea typeface="Helvetica Neue"/>
                <a:cs typeface="Helvetica Neue"/>
                <a:sym typeface="Helvetica Neue"/>
              </a:defRPr>
            </a:pPr>
            <a:r>
              <a:rPr b="1">
                <a:latin typeface="Arial"/>
                <a:ea typeface="Arial"/>
                <a:cs typeface="Arial"/>
                <a:sym typeface="Arial"/>
              </a:rPr>
              <a:t>14 </a:t>
            </a:r>
            <a:r>
              <a:t>en quien tenemos redención por su sangre, el perdón de pecados.</a:t>
            </a:r>
          </a:p>
        </p:txBody>
      </p:sp>
      <p:sp>
        <p:nvSpPr>
          <p:cNvPr id="155" name="Shape 155"/>
          <p:cNvSpPr/>
          <p:nvPr>
            <p:ph type="body" idx="1"/>
          </p:nvPr>
        </p:nvSpPr>
        <p:spPr>
          <a:prstGeom prst="rect">
            <a:avLst/>
          </a:prstGeom>
        </p:spPr>
        <p:txBody>
          <a:bodyPr/>
          <a:lstStyle/>
          <a:p>
            <a:pPr marL="0" indent="0" defTabSz="391414">
              <a:spcBef>
                <a:spcPts val="3600"/>
              </a:spcBef>
              <a:buSzTx/>
              <a:buNone/>
              <a:defRPr b="1" sz="2680" u="sng">
                <a:solidFill>
                  <a:srgbClr val="000000"/>
                </a:solidFill>
              </a:defRPr>
            </a:pPr>
            <a:r>
              <a:t>PUNTO 2: Como Orar Por Las Naciones</a:t>
            </a:r>
          </a:p>
          <a:p>
            <a:pPr marL="510540" indent="-510540" defTabSz="391414">
              <a:spcBef>
                <a:spcPts val="3600"/>
              </a:spcBef>
              <a:buSzPct val="100000"/>
              <a:buAutoNum type="arabicPeriod" startAt="1"/>
              <a:defRPr sz="2680">
                <a:solidFill>
                  <a:srgbClr val="000000"/>
                </a:solidFill>
              </a:defRPr>
            </a:pPr>
            <a:r>
              <a:t>Estamos orando por la libertad del pecado en cuanto a las personas que conocemos, o solo estamos orando por mi agenda personal.</a:t>
            </a:r>
          </a:p>
          <a:p>
            <a:pPr marL="510540" indent="-510540" defTabSz="391414">
              <a:spcBef>
                <a:spcPts val="3600"/>
              </a:spcBef>
              <a:buSzPct val="100000"/>
              <a:buAutoNum type="arabicPeriod" startAt="1"/>
              <a:defRPr sz="2680">
                <a:solidFill>
                  <a:srgbClr val="000000"/>
                </a:solidFill>
              </a:defRPr>
            </a:pPr>
            <a:r>
              <a:t>Cuando tenemos y entendemos esto de la redención por la sangre de JESÚS, y esto del perdón de los pecados,.. va a existir un amor por las personas y un deseo de compartir el evangelio con ellos.</a:t>
            </a:r>
          </a:p>
          <a:p>
            <a:pPr marL="510540" indent="-510540" defTabSz="391414">
              <a:spcBef>
                <a:spcPts val="3600"/>
              </a:spcBef>
              <a:buSzPct val="100000"/>
              <a:buAutoNum type="arabicPeriod" startAt="1"/>
              <a:defRPr sz="2680">
                <a:solidFill>
                  <a:srgbClr val="000000"/>
                </a:solidFill>
              </a:defRPr>
            </a:pPr>
            <a:r>
              <a:t>Pablo esta prisionero y aun asi aprovechando su tiempo, pues estaba escribiendo esta carta, y aun asi no toma ni un segundo para considerar la situación personal de el ( sino la de iglesia de la cual ni conoce ) y pone en segundo lugar su propia realidad y ora por entendimiento en cuanto a este tema tan delicado,… ENTIENDE USTED ESTO DE LA SALVACION.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
          <p:cNvPicPr>
            <a:picLocks noChangeAspect="0"/>
          </p:cNvPicPr>
          <p:nvPr>
            <p:ph type="pic" idx="13"/>
          </p:nvPr>
        </p:nvPicPr>
        <p:blipFill>
          <a:blip r:embed="rId2">
            <a:extLst/>
          </a:blip>
          <a:stretch>
            <a:fillRect/>
          </a:stretch>
        </p:blipFill>
        <p:spPr>
          <a:xfrm>
            <a:off x="6723062" y="1492250"/>
            <a:ext cx="5181601" cy="6781800"/>
          </a:xfrm>
          <a:prstGeom prst="rect">
            <a:avLst/>
          </a:prstGeom>
        </p:spPr>
      </p:pic>
      <p:sp>
        <p:nvSpPr>
          <p:cNvPr id="158" name="Shape 158"/>
          <p:cNvSpPr/>
          <p:nvPr>
            <p:ph type="title"/>
          </p:nvPr>
        </p:nvSpPr>
        <p:spPr>
          <a:prstGeom prst="rect">
            <a:avLst/>
          </a:prstGeom>
        </p:spPr>
        <p:txBody>
          <a:bodyPr/>
          <a:lstStyle>
            <a:lvl1pPr>
              <a:defRPr u="sng"/>
            </a:lvl1pPr>
          </a:lstStyle>
          <a:p>
            <a:pPr/>
            <a:r>
              <a:t>EFESIOS 2:8-10</a:t>
            </a:r>
          </a:p>
        </p:txBody>
      </p:sp>
      <p:sp>
        <p:nvSpPr>
          <p:cNvPr id="159" name="Shape 159"/>
          <p:cNvSpPr/>
          <p:nvPr>
            <p:ph type="body" sz="quarter" idx="1"/>
          </p:nvPr>
        </p:nvSpPr>
        <p:spPr>
          <a:prstGeom prst="rect">
            <a:avLst/>
          </a:prstGeom>
        </p:spPr>
        <p:txBody>
          <a:bodyPr/>
          <a:lstStyle/>
          <a:p>
            <a:pPr algn="l" defTabSz="260604">
              <a:lnSpc>
                <a:spcPct val="100000"/>
              </a:lnSpc>
              <a:spcBef>
                <a:spcPts val="0"/>
              </a:spcBef>
              <a:defRPr sz="2109">
                <a:solidFill>
                  <a:srgbClr val="000000"/>
                </a:solidFill>
                <a:latin typeface="Helvetica Neue"/>
                <a:ea typeface="Helvetica Neue"/>
                <a:cs typeface="Helvetica Neue"/>
                <a:sym typeface="Helvetica Neue"/>
              </a:defRPr>
            </a:pPr>
            <a:r>
              <a:rPr b="1">
                <a:latin typeface="Arial"/>
                <a:ea typeface="Arial"/>
                <a:cs typeface="Arial"/>
                <a:sym typeface="Arial"/>
              </a:rPr>
              <a:t>8 </a:t>
            </a:r>
            <a:r>
              <a:t>Porque por gracia sois salvos por medio de la fe; y esto no de vosotros, pues es don de Dios;</a:t>
            </a:r>
          </a:p>
          <a:p>
            <a:pPr algn="l" defTabSz="260604">
              <a:lnSpc>
                <a:spcPct val="100000"/>
              </a:lnSpc>
              <a:spcBef>
                <a:spcPts val="0"/>
              </a:spcBef>
              <a:defRPr sz="2109">
                <a:solidFill>
                  <a:srgbClr val="000000"/>
                </a:solidFill>
                <a:latin typeface="Helvetica Neue"/>
                <a:ea typeface="Helvetica Neue"/>
                <a:cs typeface="Helvetica Neue"/>
                <a:sym typeface="Helvetica Neue"/>
              </a:defRPr>
            </a:pPr>
            <a:r>
              <a:rPr b="1">
                <a:latin typeface="Arial"/>
                <a:ea typeface="Arial"/>
                <a:cs typeface="Arial"/>
                <a:sym typeface="Arial"/>
              </a:rPr>
              <a:t>9 </a:t>
            </a:r>
            <a:r>
              <a:t>no por obras, para que nadie se gloríe.</a:t>
            </a:r>
          </a:p>
          <a:p>
            <a:pPr algn="l" defTabSz="260604">
              <a:lnSpc>
                <a:spcPct val="100000"/>
              </a:lnSpc>
              <a:spcBef>
                <a:spcPts val="0"/>
              </a:spcBef>
              <a:defRPr sz="2109">
                <a:solidFill>
                  <a:srgbClr val="000000"/>
                </a:solidFill>
                <a:latin typeface="Helvetica Neue"/>
                <a:ea typeface="Helvetica Neue"/>
                <a:cs typeface="Helvetica Neue"/>
                <a:sym typeface="Helvetica Neue"/>
              </a:defRPr>
            </a:pPr>
            <a:r>
              <a:rPr b="1">
                <a:latin typeface="Arial"/>
                <a:ea typeface="Arial"/>
                <a:cs typeface="Arial"/>
                <a:sym typeface="Arial"/>
              </a:rPr>
              <a:t>10 </a:t>
            </a:r>
            <a:r>
              <a:t>Porque somos hechura suya, creados en Cristo Jesús para buenas obras, las cuales Dios preparó de antemano para que anduviésemos en ellas.</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