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Title Text</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Title Text</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11.png"/><Relationship Id="rId9" Type="http://schemas.openxmlformats.org/officeDocument/2006/relationships/image" Target="../media/image1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definicion.de/plant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prstGeom prst="rect">
            <a:avLst/>
          </a:prstGeom>
        </p:spPr>
        <p:txBody>
          <a:bodyPr/>
          <a:lstStyle/>
          <a:p>
            <a:pPr/>
            <a:r>
              <a:t>Creciendo en la fe constantemente</a:t>
            </a:r>
          </a:p>
        </p:txBody>
      </p:sp>
      <p:sp>
        <p:nvSpPr>
          <p:cNvPr id="134" name="Shape 134"/>
          <p:cNvSpPr/>
          <p:nvPr>
            <p:ph type="subTitle" sz="half" idx="1"/>
          </p:nvPr>
        </p:nvSpPr>
        <p:spPr>
          <a:xfrm>
            <a:off x="1117600" y="5041900"/>
            <a:ext cx="10769601" cy="3959603"/>
          </a:xfrm>
          <a:prstGeom prst="rect">
            <a:avLst/>
          </a:prstGeom>
        </p:spPr>
        <p:txBody>
          <a:bodyPr/>
          <a:lstStyle/>
          <a:p>
            <a:pPr/>
            <a:r>
              <a:t>COLOSENSES 2:6-7</a:t>
            </a:r>
          </a:p>
          <a:p>
            <a:pPr/>
            <a:r>
              <a:t>Como hijos de Dios que somos, debemos de esforzarnos en cuanto a la FE de la cual Hemos Creído y poner en Práctica las Enseñanzas y Lecciones que nos han sido Dadas a nosotros, pues ahora Pertenecemos a la Familia de Cristo y esto Conlleva de Sacrificio y de mucho Mantenimiento en las cosas que nos han sido Dadas.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850900" y="838200"/>
            <a:ext cx="11303000" cy="934244"/>
          </a:xfrm>
          <a:prstGeom prst="rect">
            <a:avLst/>
          </a:prstGeom>
        </p:spPr>
        <p:txBody>
          <a:bodyPr/>
          <a:lstStyle/>
          <a:p>
            <a:pPr algn="l" defTabSz="408940">
              <a:lnSpc>
                <a:spcPct val="110000"/>
              </a:lnSpc>
              <a:spcBef>
                <a:spcPts val="3800"/>
              </a:spcBef>
              <a:defRPr cap="none" sz="2800">
                <a:solidFill>
                  <a:srgbClr val="57554B"/>
                </a:solidFill>
                <a:latin typeface="Hoefler Text"/>
                <a:ea typeface="Hoefler Text"/>
                <a:cs typeface="Hoefler Text"/>
                <a:sym typeface="Hoefler Text"/>
              </a:defRPr>
            </a:pPr>
            <a:r>
              <a:rPr b="1" sz="2310">
                <a:solidFill>
                  <a:srgbClr val="000000"/>
                </a:solidFill>
              </a:rPr>
              <a:t>B</a:t>
            </a:r>
            <a:r>
              <a:rPr b="1">
                <a:solidFill>
                  <a:srgbClr val="000000"/>
                </a:solidFill>
              </a:rPr>
              <a:t>. </a:t>
            </a:r>
            <a:r>
              <a:rPr b="1" sz="2310" u="sng">
                <a:solidFill>
                  <a:srgbClr val="000000"/>
                </a:solidFill>
              </a:rPr>
              <a:t>Diferencia: </a:t>
            </a:r>
            <a:r>
              <a:rPr sz="2310">
                <a:solidFill>
                  <a:srgbClr val="000000"/>
                </a:solidFill>
              </a:rPr>
              <a:t>Entendamos que no se dice lo mismo de toda la descendencia de Enoc ( pues solo el CAMINO con Dios ).</a:t>
            </a:r>
          </a:p>
        </p:txBody>
      </p:sp>
      <p:sp>
        <p:nvSpPr>
          <p:cNvPr id="195" name="Shape 195"/>
          <p:cNvSpPr/>
          <p:nvPr>
            <p:ph type="body" idx="1"/>
          </p:nvPr>
        </p:nvSpPr>
        <p:spPr>
          <a:xfrm>
            <a:off x="850900" y="1852943"/>
            <a:ext cx="11303000" cy="7591228"/>
          </a:xfrm>
          <a:prstGeom prst="rect">
            <a:avLst/>
          </a:prstGeom>
        </p:spPr>
        <p:txBody>
          <a:bodyPr/>
          <a:lstStyle/>
          <a:p>
            <a:pPr marL="0" indent="0" defTabSz="365760">
              <a:lnSpc>
                <a:spcPct val="100000"/>
              </a:lnSpc>
              <a:spcBef>
                <a:spcPts val="0"/>
              </a:spcBef>
              <a:buSzTx/>
              <a:buNone/>
              <a:defRPr sz="1760" u="sng">
                <a:solidFill>
                  <a:srgbClr val="000000"/>
                </a:solidFill>
                <a:latin typeface="Helvetica Neue"/>
                <a:ea typeface="Helvetica Neue"/>
                <a:cs typeface="Helvetica Neue"/>
                <a:sym typeface="Helvetica Neue"/>
              </a:defRPr>
            </a:pPr>
            <a:r>
              <a:rPr b="1"/>
              <a:t>GENESIS </a:t>
            </a:r>
            <a:r>
              <a:rPr b="1">
                <a:latin typeface="Arial"/>
                <a:ea typeface="Arial"/>
                <a:cs typeface="Arial"/>
                <a:sym typeface="Arial"/>
              </a:rPr>
              <a:t>5</a:t>
            </a:r>
            <a:endParaRPr b="1">
              <a:latin typeface="Arial"/>
              <a:ea typeface="Arial"/>
              <a:cs typeface="Arial"/>
              <a:sym typeface="Arial"/>
            </a:endParaRP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1 </a:t>
            </a:r>
            <a:r>
              <a:t> Este es el libro de las generaciones de Adán. El día en que creó Dios al hombre, a semejanza de Dios lo hizo.</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2 </a:t>
            </a:r>
            <a:r>
              <a:t>Varón y hembra los creó; y los bendijo, y llamó el nombre de ellos Adán, el día en que fueron creados.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3 </a:t>
            </a:r>
            <a:r>
              <a:t>Y vivió Adán ciento treinta años, y engendró un hijo a su semejanza, conforme a su imagen, y llamó su nombre Set.</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4 </a:t>
            </a:r>
            <a:r>
              <a:t>Y fueron los días de Adán después que engendró a Set, ochocientos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5 </a:t>
            </a:r>
            <a:r>
              <a:t>Y fueron todos los días que vivió Adán novecientos treinta años; </a:t>
            </a:r>
            <a:r>
              <a:rPr b="1"/>
              <a:t>y murió</a:t>
            </a:r>
            <a:r>
              <a:t>.</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6 </a:t>
            </a:r>
            <a:r>
              <a:t>Vivió Set ciento cinco años, y engendró a Enós.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7 </a:t>
            </a:r>
            <a:r>
              <a:t>Y vivió Set, después que engendró a Enós, ochocientos siete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8 </a:t>
            </a:r>
            <a:r>
              <a:t>Y fueron todos los días de Set novecientos doce años; </a:t>
            </a:r>
            <a:r>
              <a:rPr b="1"/>
              <a:t>y murió.</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9 </a:t>
            </a:r>
            <a:r>
              <a:t>Vivió Enós noventa años, y engendró a Cainán.</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10 </a:t>
            </a:r>
            <a:r>
              <a:t>Y vivió Enós, después que engendró a Cainán, ochocientos quince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11 </a:t>
            </a:r>
            <a:r>
              <a:t>Y fueron todos los días de Enós novecientos cinco años; </a:t>
            </a:r>
            <a:r>
              <a:rPr b="1"/>
              <a:t>y murió.</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12 </a:t>
            </a:r>
            <a:r>
              <a:t>Vivió Cainán setenta años, y engendró a Mahalaleel.</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13 </a:t>
            </a:r>
            <a:r>
              <a:t>Y vivió Cainán, después que engendró a Mahalaleel, ochocientos cuarenta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14 </a:t>
            </a:r>
            <a:r>
              <a:t>Y fueron todos los días de Cainán novecientos diez años; </a:t>
            </a:r>
            <a:r>
              <a:rPr b="1"/>
              <a:t>y murió</a:t>
            </a:r>
            <a:r>
              <a:t>.</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15 </a:t>
            </a:r>
            <a:r>
              <a:t>Vivió Mahalaleel sesenta y cinco años, y engendró a Jared.</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16 </a:t>
            </a:r>
            <a:r>
              <a:t>Y vivió Mahalaleel, después que engendró a Jared, ochocientos treinta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17 </a:t>
            </a:r>
            <a:r>
              <a:t>Y fueron todos los días de Mahalaleel ochocientos noventa y cinco años; </a:t>
            </a:r>
            <a:r>
              <a:rPr b="1"/>
              <a:t>y murió.</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18 </a:t>
            </a:r>
            <a:r>
              <a:t>Vivió Jared ciento sesenta y dos años, y engendró a Enoc.</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19 </a:t>
            </a:r>
            <a:r>
              <a:t>Y vivió Jared, después que engendró a Enoc, ochocientos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20 </a:t>
            </a:r>
            <a:r>
              <a:t>Y fueron todos los días de Jared novecientos sesenta y dos años; </a:t>
            </a:r>
            <a:r>
              <a:rPr b="1"/>
              <a:t>y murió.</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21 </a:t>
            </a:r>
            <a:r>
              <a:t>Vivió Enoc sesenta y cinco años, y engendró a Matusalén.</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22 </a:t>
            </a:r>
            <a:r>
              <a:t>Y caminó Enoc con Dios, después que engendró a Matusalén, trescientos años, y engendró hijos e hijas.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23 </a:t>
            </a:r>
            <a:r>
              <a:t>Y fueron todos los días de Enoc trescientos sesenta y cinco años.</a:t>
            </a:r>
          </a:p>
          <a:p>
            <a:pPr marL="0" indent="0" defTabSz="365760">
              <a:lnSpc>
                <a:spcPct val="100000"/>
              </a:lnSpc>
              <a:spcBef>
                <a:spcPts val="0"/>
              </a:spcBef>
              <a:buSzTx/>
              <a:buNone/>
              <a:defRPr sz="1760">
                <a:solidFill>
                  <a:srgbClr val="000000"/>
                </a:solidFill>
                <a:latin typeface="Helvetica Neue"/>
                <a:ea typeface="Helvetica Neue"/>
                <a:cs typeface="Helvetica Neue"/>
                <a:sym typeface="Helvetica Neue"/>
              </a:defRPr>
            </a:pPr>
            <a:r>
              <a:rPr b="1">
                <a:latin typeface="Arial"/>
                <a:ea typeface="Arial"/>
                <a:cs typeface="Arial"/>
                <a:sym typeface="Arial"/>
              </a:rPr>
              <a:t>24 </a:t>
            </a:r>
            <a:r>
              <a:rPr b="1"/>
              <a:t>Caminó, pues, Enoc con Dios, y desapareció, porque le llevó Dios.</a:t>
            </a:r>
            <a:endParaRPr b="1"/>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117600" y="2039672"/>
            <a:ext cx="10769601" cy="6152821"/>
          </a:xfrm>
          <a:prstGeom prst="rect">
            <a:avLst/>
          </a:prstGeom>
        </p:spPr>
        <p:txBody>
          <a:bodyPr/>
          <a:lstStyle/>
          <a:p>
            <a:pPr defTabSz="457200">
              <a:lnSpc>
                <a:spcPct val="100000"/>
              </a:lnSpc>
              <a:defRPr b="1" cap="none" sz="2566">
                <a:latin typeface="Helvetica"/>
                <a:ea typeface="Helvetica"/>
                <a:cs typeface="Helvetica"/>
                <a:sym typeface="Helvetica"/>
              </a:defRPr>
            </a:pPr>
            <a:r>
              <a:t>“ Aunque Enoc estuvo rodeado de iniquidad, “siguió andando con el Dios verdadero”, </a:t>
            </a:r>
            <a:r>
              <a:rPr sz="3766"/>
              <a:t>Jehová</a:t>
            </a:r>
            <a:r>
              <a:t>… No se dice que sus antepasados, Set, Enós, Quenán, Mahalalel y Jared, anduvieran con Dios… Al menos no debieron de hacerlo al mismo grado que él, pues su forma de vida lo distinguió, según parece, de todos ellos…”</a:t>
            </a:r>
          </a:p>
          <a:p>
            <a:pPr defTabSz="457200">
              <a:lnSpc>
                <a:spcPct val="100000"/>
              </a:lnSpc>
              <a:defRPr b="1" cap="none" sz="2566">
                <a:latin typeface="Helvetica"/>
                <a:ea typeface="Helvetica"/>
                <a:cs typeface="Helvetica"/>
                <a:sym typeface="Helvetica"/>
              </a:defRPr>
            </a:pPr>
          </a:p>
          <a:p>
            <a:pPr defTabSz="457200">
              <a:lnSpc>
                <a:spcPct val="100000"/>
              </a:lnSpc>
              <a:defRPr b="1" cap="none" sz="2566">
                <a:latin typeface="Helvetica"/>
                <a:ea typeface="Helvetica"/>
                <a:cs typeface="Helvetica"/>
                <a:sym typeface="Helvetica"/>
              </a:defRPr>
            </a:pPr>
          </a:p>
          <a:p>
            <a:pPr defTabSz="457200">
              <a:lnSpc>
                <a:spcPct val="100000"/>
              </a:lnSpc>
              <a:defRPr b="1" cap="none" sz="2566">
                <a:latin typeface="Helvetica"/>
                <a:ea typeface="Helvetica"/>
                <a:cs typeface="Helvetica"/>
                <a:sym typeface="Helvetica"/>
              </a:defRPr>
            </a:pPr>
            <a:r>
              <a:t>NOTA: QUE PRIVILEGIO EL NO HABER EXPERIMENTADO LA MUERTE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defRPr sz="3000">
                <a:latin typeface="Times New Roman"/>
                <a:ea typeface="Times New Roman"/>
                <a:cs typeface="Times New Roman"/>
                <a:sym typeface="Times New Roman"/>
              </a:defRPr>
            </a:pPr>
            <a:r>
              <a:rPr b="1" u="sng"/>
              <a:t>Determinación</a:t>
            </a:r>
            <a:r>
              <a:t>: Que es lo que estamos haciendo con lo poco que sabemos y que tenemos</a:t>
            </a:r>
          </a:p>
        </p:txBody>
      </p:sp>
      <p:sp>
        <p:nvSpPr>
          <p:cNvPr id="200" name="Shape 200"/>
          <p:cNvSpPr/>
          <p:nvPr>
            <p:ph type="body" idx="1"/>
          </p:nvPr>
        </p:nvSpPr>
        <p:spPr>
          <a:prstGeom prst="rect">
            <a:avLst/>
          </a:prstGeom>
        </p:spPr>
        <p:txBody>
          <a:bodyPr/>
          <a:lstStyle/>
          <a:p>
            <a:pPr marL="0" indent="0" defTabSz="457200">
              <a:lnSpc>
                <a:spcPct val="100000"/>
              </a:lnSpc>
              <a:spcBef>
                <a:spcPts val="0"/>
              </a:spcBef>
              <a:buSzTx/>
              <a:buNone/>
              <a:defRPr b="1" sz="2200" u="sng">
                <a:solidFill>
                  <a:srgbClr val="000000"/>
                </a:solidFill>
                <a:latin typeface="Helvetica Neue"/>
                <a:ea typeface="Helvetica Neue"/>
                <a:cs typeface="Helvetica Neue"/>
                <a:sym typeface="Helvetica Neue"/>
              </a:defRPr>
            </a:pPr>
            <a:r>
              <a:t>CONTEXTO : </a:t>
            </a:r>
            <a:r>
              <a:rPr sz="2800"/>
              <a:t>Falsas doctrinas y Falsos maestros</a:t>
            </a:r>
            <a:endParaRPr sz="2800"/>
          </a:p>
          <a:p>
            <a:pPr marL="0" indent="0" defTabSz="457200">
              <a:lnSpc>
                <a:spcPct val="100000"/>
              </a:lnSpc>
              <a:spcBef>
                <a:spcPts val="0"/>
              </a:spcBef>
              <a:buSzTx/>
              <a:buNone/>
              <a:defRPr b="1" sz="2200" u="sng">
                <a:solidFill>
                  <a:srgbClr val="000000"/>
                </a:solidFill>
                <a:latin typeface="Helvetica Neue"/>
                <a:ea typeface="Helvetica Neue"/>
                <a:cs typeface="Helvetica Neue"/>
                <a:sym typeface="Helvetica Neue"/>
              </a:defRPr>
            </a:pPr>
            <a:endParaRPr sz="2800"/>
          </a:p>
          <a:p>
            <a:pPr marL="0" indent="0" defTabSz="457200">
              <a:lnSpc>
                <a:spcPct val="100000"/>
              </a:lnSpc>
              <a:spcBef>
                <a:spcPts val="0"/>
              </a:spcBef>
              <a:buSzTx/>
              <a:buNone/>
              <a:defRPr b="1" sz="2200" u="sng">
                <a:solidFill>
                  <a:srgbClr val="000000"/>
                </a:solidFill>
                <a:latin typeface="Helvetica Neue"/>
                <a:ea typeface="Helvetica Neue"/>
                <a:cs typeface="Helvetica Neue"/>
                <a:sym typeface="Helvetica Neue"/>
              </a:defRPr>
            </a:pPr>
            <a:r>
              <a:t>JUDAS1</a:t>
            </a:r>
          </a:p>
          <a:p>
            <a:pPr marL="0" indent="0" defTabSz="457200">
              <a:lnSpc>
                <a:spcPct val="100000"/>
              </a:lnSpc>
              <a:spcBef>
                <a:spcPts val="0"/>
              </a:spcBef>
              <a:buSzTx/>
              <a:buNone/>
              <a:defRPr b="1" sz="2200" u="sng">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200" u="sng">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200">
                <a:solidFill>
                  <a:srgbClr val="000000"/>
                </a:solidFill>
                <a:latin typeface="Helvetica Neue"/>
                <a:ea typeface="Helvetica Neue"/>
                <a:cs typeface="Helvetica Neue"/>
                <a:sym typeface="Helvetica Neue"/>
              </a:defRPr>
            </a:pPr>
            <a:r>
              <a:rPr b="1">
                <a:latin typeface="Arial"/>
                <a:ea typeface="Arial"/>
                <a:cs typeface="Arial"/>
                <a:sym typeface="Arial"/>
              </a:rPr>
              <a:t>14 </a:t>
            </a:r>
            <a:r>
              <a:rPr b="1" sz="3300"/>
              <a:t>De éstos también  profetizó  Enoc</a:t>
            </a:r>
            <a:r>
              <a:t>, séptimo desde Adán, diciendo: He aquí, vino el Señor con sus santas decenas de millares,</a:t>
            </a:r>
          </a:p>
          <a:p>
            <a:pPr marL="0" indent="0" defTabSz="457200">
              <a:lnSpc>
                <a:spcPct val="100000"/>
              </a:lnSpc>
              <a:spcBef>
                <a:spcPts val="0"/>
              </a:spcBef>
              <a:buSzTx/>
              <a:buNone/>
              <a:defRPr sz="2200">
                <a:solidFill>
                  <a:srgbClr val="000000"/>
                </a:solidFill>
                <a:latin typeface="Helvetica Neue"/>
                <a:ea typeface="Helvetica Neue"/>
                <a:cs typeface="Helvetica Neue"/>
                <a:sym typeface="Helvetica Neue"/>
              </a:defRPr>
            </a:pPr>
            <a:r>
              <a:rPr b="1">
                <a:latin typeface="Arial"/>
                <a:ea typeface="Arial"/>
                <a:cs typeface="Arial"/>
                <a:sym typeface="Arial"/>
              </a:rPr>
              <a:t>15 </a:t>
            </a:r>
            <a:r>
              <a:t>para hacer juicio contra todos, y dejar convictos a todos los impíos de todas sus obras impías que han hecho impíamente, y de todas las cosas duras que los pecadores impíos han hablado contra él.</a:t>
            </a:r>
          </a:p>
          <a:p>
            <a:pPr marL="0" indent="0" defTabSz="457200">
              <a:lnSpc>
                <a:spcPct val="100000"/>
              </a:lnSpc>
              <a:spcBef>
                <a:spcPts val="0"/>
              </a:spcBef>
              <a:buSzTx/>
              <a:buNone/>
              <a:defRPr sz="2200">
                <a:solidFill>
                  <a:srgbClr val="000000"/>
                </a:solidFill>
                <a:latin typeface="Helvetica Neue"/>
                <a:ea typeface="Helvetica Neue"/>
                <a:cs typeface="Helvetica Neue"/>
                <a:sym typeface="Helvetica Neue"/>
              </a:defRPr>
            </a:pPr>
            <a:r>
              <a:rPr b="1">
                <a:latin typeface="Arial"/>
                <a:ea typeface="Arial"/>
                <a:cs typeface="Arial"/>
                <a:sym typeface="Arial"/>
              </a:rPr>
              <a:t>16 </a:t>
            </a:r>
            <a:r>
              <a:t>Estos son murmuradores, querellosos, que andan según sus propios deseos, cuya boca habla cosas infladas, adulando a las personas para sacar provecho.</a:t>
            </a:r>
          </a:p>
        </p:txBody>
      </p:sp>
      <p:pic>
        <p:nvPicPr>
          <p:cNvPr id="201" name=""/>
          <p:cNvPicPr>
            <a:picLocks noChangeAspect="0"/>
          </p:cNvPicPr>
          <p:nvPr/>
        </p:nvPicPr>
        <p:blipFill>
          <a:blip r:embed="rId2">
            <a:extLst/>
          </a:blip>
          <a:stretch>
            <a:fillRect/>
          </a:stretch>
        </p:blipFill>
        <p:spPr>
          <a:xfrm>
            <a:off x="4878255" y="5515305"/>
            <a:ext cx="2065934" cy="656895"/>
          </a:xfrm>
          <a:prstGeom prst="rect">
            <a:avLst/>
          </a:prstGeom>
          <a:effectLst>
            <a:outerShdw sx="100000" sy="100000" kx="0" ky="0" algn="b" rotWithShape="0" blurRad="50800" dist="12700" dir="0">
              <a:srgbClr val="000000">
                <a:alpha val="50000"/>
              </a:srgbClr>
            </a:outerShdw>
          </a:effectLst>
        </p:spPr>
      </p:pic>
      <p:sp>
        <p:nvSpPr>
          <p:cNvPr id="202" name="Shape 202"/>
          <p:cNvSpPr/>
          <p:nvPr/>
        </p:nvSpPr>
        <p:spPr>
          <a:xfrm flipV="1">
            <a:off x="6848144" y="3534701"/>
            <a:ext cx="3345392" cy="1910358"/>
          </a:xfrm>
          <a:prstGeom prst="line">
            <a:avLst/>
          </a:prstGeom>
          <a:ln w="25400">
            <a:solidFill>
              <a:srgbClr val="FF2600">
                <a:alpha val="75000"/>
              </a:srgbClr>
            </a:solidFill>
            <a:miter lim="400000"/>
            <a:headEnd type="triangle"/>
            <a:tailEnd type="triangle"/>
          </a:ln>
        </p:spPr>
        <p:txBody>
          <a:bodyPr lIns="50800" tIns="50800" rIns="50800" bIns="50800" anchor="ctr"/>
          <a:lstStyle/>
          <a:p>
            <a:pPr/>
          </a:p>
        </p:txBody>
      </p:sp>
      <p:sp>
        <p:nvSpPr>
          <p:cNvPr id="203" name="Shape 203"/>
          <p:cNvSpPr/>
          <p:nvPr/>
        </p:nvSpPr>
        <p:spPr>
          <a:xfrm>
            <a:off x="9424475" y="2893483"/>
            <a:ext cx="214838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600"/>
                </a:solidFill>
              </a:rPr>
              <a:t>Predicar</a:t>
            </a: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algn="l" defTabSz="566674">
              <a:lnSpc>
                <a:spcPct val="110000"/>
              </a:lnSpc>
              <a:spcBef>
                <a:spcPts val="5300"/>
              </a:spcBef>
              <a:defRPr cap="none" sz="3880">
                <a:latin typeface="Hoefler Text"/>
                <a:ea typeface="Hoefler Text"/>
                <a:cs typeface="Hoefler Text"/>
                <a:sym typeface="Hoefler Text"/>
              </a:defRPr>
            </a:pPr>
            <a:r>
              <a:rPr u="sng"/>
              <a:t>Recuerde la Triple</a:t>
            </a:r>
            <a:r>
              <a:t> </a:t>
            </a:r>
            <a:r>
              <a:rPr sz="7663"/>
              <a:t>D</a:t>
            </a:r>
          </a:p>
        </p:txBody>
      </p:sp>
      <p:sp>
        <p:nvSpPr>
          <p:cNvPr id="206" name="Shape 206"/>
          <p:cNvSpPr/>
          <p:nvPr>
            <p:ph type="body" idx="1"/>
          </p:nvPr>
        </p:nvSpPr>
        <p:spPr>
          <a:prstGeom prst="rect">
            <a:avLst/>
          </a:prstGeom>
        </p:spPr>
        <p:txBody>
          <a:bodyPr/>
          <a:lstStyle/>
          <a:p>
            <a:pPr marL="662940" indent="-662940" defTabSz="508254">
              <a:spcBef>
                <a:spcPts val="4700"/>
              </a:spcBef>
              <a:buSzPct val="100000"/>
              <a:buAutoNum type="arabicPeriod" startAt="1"/>
              <a:defRPr b="1" sz="3480">
                <a:solidFill>
                  <a:srgbClr val="009051"/>
                </a:solidFill>
              </a:defRPr>
            </a:pPr>
            <a:r>
              <a:t>DESCENDENCIA</a:t>
            </a:r>
          </a:p>
          <a:p>
            <a:pPr marL="662940" indent="-662940" defTabSz="508254">
              <a:spcBef>
                <a:spcPts val="4700"/>
              </a:spcBef>
              <a:buSzPct val="100000"/>
              <a:buAutoNum type="arabicPeriod" startAt="1"/>
              <a:defRPr sz="3480"/>
            </a:pPr>
            <a:r>
              <a:rPr b="1">
                <a:solidFill>
                  <a:srgbClr val="FF2600"/>
                </a:solidFill>
              </a:rPr>
              <a:t>DIFERENCIA</a:t>
            </a:r>
            <a:r>
              <a:t> </a:t>
            </a:r>
          </a:p>
          <a:p>
            <a:pPr marL="662940" indent="-662940" defTabSz="508254">
              <a:spcBef>
                <a:spcPts val="4700"/>
              </a:spcBef>
              <a:buSzPct val="100000"/>
              <a:buAutoNum type="arabicPeriod" startAt="1"/>
              <a:defRPr b="1" sz="3480">
                <a:solidFill>
                  <a:srgbClr val="0433FF"/>
                </a:solidFill>
              </a:defRPr>
            </a:pPr>
            <a:r>
              <a:t>DETERMINACIÓN</a:t>
            </a:r>
          </a:p>
          <a:p>
            <a:pPr marL="0" indent="0" defTabSz="397763">
              <a:lnSpc>
                <a:spcPct val="100000"/>
              </a:lnSpc>
              <a:spcBef>
                <a:spcPts val="0"/>
              </a:spcBef>
              <a:buSzTx/>
              <a:buNone/>
              <a:defRPr sz="2494">
                <a:solidFill>
                  <a:srgbClr val="AD2052"/>
                </a:solidFill>
                <a:latin typeface="Helvetica Neue Light"/>
                <a:ea typeface="Helvetica Neue Light"/>
                <a:cs typeface="Helvetica Neue Light"/>
                <a:sym typeface="Helvetica Neue Light"/>
              </a:defRPr>
            </a:pPr>
          </a:p>
          <a:p>
            <a:pPr marL="0" indent="0" defTabSz="397763">
              <a:lnSpc>
                <a:spcPct val="100000"/>
              </a:lnSpc>
              <a:spcBef>
                <a:spcPts val="0"/>
              </a:spcBef>
              <a:buSzTx/>
              <a:buNone/>
              <a:defRPr b="1" sz="2929">
                <a:solidFill>
                  <a:srgbClr val="AD2052"/>
                </a:solidFill>
                <a:latin typeface="Helvetica Neue"/>
                <a:ea typeface="Helvetica Neue"/>
                <a:cs typeface="Helvetica Neue"/>
                <a:sym typeface="Helvetica Neue"/>
              </a:defRPr>
            </a:pPr>
          </a:p>
          <a:p>
            <a:pPr marL="0" indent="0" defTabSz="397763">
              <a:lnSpc>
                <a:spcPct val="100000"/>
              </a:lnSpc>
              <a:spcBef>
                <a:spcPts val="0"/>
              </a:spcBef>
              <a:buSzTx/>
              <a:buNone/>
              <a:defRPr b="1" sz="2929">
                <a:solidFill>
                  <a:srgbClr val="AD2052"/>
                </a:solidFill>
                <a:latin typeface="Helvetica Neue"/>
                <a:ea typeface="Helvetica Neue"/>
                <a:cs typeface="Helvetica Neue"/>
                <a:sym typeface="Helvetica Neue"/>
              </a:defRPr>
            </a:pPr>
            <a:r>
              <a:t>“ El deseo de mantener una estrecha relación con Dios también influye en nuestra conducta. Primero, es esencial que sepamos lo que él aprueba y desaprueba…”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
          <p:cNvPicPr>
            <a:picLocks noChangeAspect="0"/>
          </p:cNvPicPr>
          <p:nvPr>
            <p:ph type="pic" idx="13"/>
          </p:nvPr>
        </p:nvPicPr>
        <p:blipFill>
          <a:blip r:embed="rId2">
            <a:extLst/>
          </a:blip>
          <a:stretch>
            <a:fillRect/>
          </a:stretch>
        </p:blipFill>
        <p:spPr>
          <a:xfrm>
            <a:off x="6766651" y="3923758"/>
            <a:ext cx="5692049" cy="4039684"/>
          </a:xfrm>
          <a:prstGeom prst="rect">
            <a:avLst/>
          </a:prstGeom>
        </p:spPr>
      </p:pic>
      <p:sp>
        <p:nvSpPr>
          <p:cNvPr id="209" name="Shape 209"/>
          <p:cNvSpPr/>
          <p:nvPr>
            <p:ph type="title"/>
          </p:nvPr>
        </p:nvSpPr>
        <p:spPr>
          <a:prstGeom prst="rect">
            <a:avLst/>
          </a:prstGeom>
        </p:spPr>
        <p:txBody>
          <a:bodyPr/>
          <a:lstStyle>
            <a:lvl1pPr defTabSz="449833">
              <a:defRPr sz="5390"/>
            </a:lvl1pPr>
          </a:lstStyle>
          <a:p>
            <a:pPr/>
            <a:r>
              <a:t>estudiemos la vida de enoc</a:t>
            </a:r>
          </a:p>
        </p:txBody>
      </p:sp>
      <p:sp>
        <p:nvSpPr>
          <p:cNvPr id="210" name="Shape 210"/>
          <p:cNvSpPr/>
          <p:nvPr>
            <p:ph type="body" sz="half" idx="1"/>
          </p:nvPr>
        </p:nvSpPr>
        <p:spPr>
          <a:prstGeom prst="rect">
            <a:avLst/>
          </a:prstGeom>
        </p:spPr>
        <p:txBody>
          <a:bodyPr/>
          <a:lstStyle/>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2360" u="sng">
                <a:solidFill>
                  <a:srgbClr val="000000"/>
                </a:solidFill>
                <a:latin typeface="Helvetica Neue"/>
                <a:ea typeface="Helvetica Neue"/>
                <a:cs typeface="Helvetica Neue"/>
                <a:sym typeface="Helvetica Neue"/>
              </a:defRPr>
            </a:pPr>
            <a:r>
              <a:t>GENESIS 5:24</a:t>
            </a:r>
          </a:p>
          <a:p>
            <a:pPr marL="0" indent="0" defTabSz="182880">
              <a:lnSpc>
                <a:spcPct val="100000"/>
              </a:lnSpc>
              <a:spcBef>
                <a:spcPts val="0"/>
              </a:spcBef>
              <a:buSzTx/>
              <a:buNone/>
              <a:defRPr b="1" i="1" sz="236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2360">
                <a:solidFill>
                  <a:srgbClr val="000000"/>
                </a:solidFill>
                <a:latin typeface="Helvetica Neue"/>
                <a:ea typeface="Helvetica Neue"/>
                <a:cs typeface="Helvetica Neue"/>
                <a:sym typeface="Helvetica Neue"/>
              </a:defRPr>
            </a:pPr>
            <a:r>
              <a:t>“ </a:t>
            </a:r>
            <a:r>
              <a:rPr b="1"/>
              <a:t>Caminó</a:t>
            </a:r>
            <a:r>
              <a:t>, pues, </a:t>
            </a:r>
            <a:r>
              <a:rPr b="1"/>
              <a:t>Enoc</a:t>
            </a:r>
            <a:r>
              <a:t> con Dios, y desapareció, porque le llevó Dios…”</a:t>
            </a:r>
          </a:p>
          <a:p>
            <a:pPr marL="0" indent="0" defTabSz="182880">
              <a:lnSpc>
                <a:spcPct val="100000"/>
              </a:lnSpc>
              <a:spcBef>
                <a:spcPts val="0"/>
              </a:spcBef>
              <a:buSzTx/>
              <a:buNone/>
              <a:defRPr b="1" sz="236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sz="2360" u="sng">
                <a:solidFill>
                  <a:srgbClr val="000000"/>
                </a:solidFill>
                <a:latin typeface="Helvetica Neue"/>
                <a:ea typeface="Helvetica Neue"/>
                <a:cs typeface="Helvetica Neue"/>
                <a:sym typeface="Helvetica Neue"/>
              </a:defRPr>
            </a:pPr>
            <a:r>
              <a:t>HEBREOS 11:5</a:t>
            </a: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r>
              <a:t>“ Por la fe </a:t>
            </a:r>
            <a:r>
              <a:rPr b="1"/>
              <a:t>Enoc</a:t>
            </a:r>
            <a:r>
              <a:t> fue </a:t>
            </a:r>
            <a:r>
              <a:rPr b="1">
                <a:solidFill>
                  <a:srgbClr val="FF2600"/>
                </a:solidFill>
              </a:rPr>
              <a:t>traspuesto</a:t>
            </a:r>
            <a:r>
              <a:t> para no ver muerte, y no fue hallado, porque lo </a:t>
            </a:r>
            <a:r>
              <a:rPr b="1">
                <a:solidFill>
                  <a:srgbClr val="FF2600"/>
                </a:solidFill>
              </a:rPr>
              <a:t>traspuso</a:t>
            </a:r>
            <a:r>
              <a:t> Dios; y antes que fuese </a:t>
            </a:r>
            <a:r>
              <a:rPr b="1">
                <a:solidFill>
                  <a:srgbClr val="FF2600"/>
                </a:solidFill>
              </a:rPr>
              <a:t>traspuesto</a:t>
            </a:r>
            <a:r>
              <a:t>, tuvo testimonio de haber agradado a Dios…”</a:t>
            </a: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11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116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1117600" y="2786062"/>
            <a:ext cx="10769600" cy="5380303"/>
          </a:xfrm>
          <a:prstGeom prst="rect">
            <a:avLst/>
          </a:prstGeom>
        </p:spPr>
        <p:txBody>
          <a:bodyPr/>
          <a:lstStyle>
            <a:lvl1pPr algn="l" defTabSz="457200">
              <a:lnSpc>
                <a:spcPct val="100000"/>
              </a:lnSpc>
              <a:defRPr b="1" cap="none" sz="2566">
                <a:solidFill>
                  <a:srgbClr val="333333"/>
                </a:solidFill>
                <a:latin typeface="Helvetica Neue"/>
                <a:ea typeface="Helvetica Neue"/>
                <a:cs typeface="Helvetica Neue"/>
                <a:sym typeface="Helvetica Neue"/>
              </a:defRPr>
            </a:lvl1pPr>
          </a:lstStyle>
          <a:p>
            <a:pPr/>
            <a:r>
              <a:t>“Por fe, Enoc llegó a ser el primer profeta fiel de Dios. El mundo en los días de Enoc era como el nuestro: violento, blasfemo e impío. Sin embargo, él era diferente. Tenía fe verdadera, y su devoción piadosa fue ejemplar. Es cierto que Jehová le encomendó un mensaje de juicio de capital importancia, pero también le dio fuerzas para proclamarlo. De modo que Enoc cumplió con valor su comisión, y Dios cuidó de él cuando se vio acechado por sus enemigos u opositores…”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37" name="Shape 137"/>
          <p:cNvSpPr/>
          <p:nvPr>
            <p:ph type="title"/>
          </p:nvPr>
        </p:nvSpPr>
        <p:spPr>
          <a:prstGeom prst="rect">
            <a:avLst/>
          </a:prstGeom>
        </p:spPr>
        <p:txBody>
          <a:bodyPr/>
          <a:lstStyle>
            <a:lvl1pPr defTabSz="537463">
              <a:defRPr sz="6440"/>
            </a:lvl1pPr>
          </a:lstStyle>
          <a:p>
            <a:pPr/>
            <a:r>
              <a:t>Colosenses 2:6-7</a:t>
            </a:r>
          </a:p>
        </p:txBody>
      </p:sp>
      <p:sp>
        <p:nvSpPr>
          <p:cNvPr id="138" name="Shape 138"/>
          <p:cNvSpPr/>
          <p:nvPr>
            <p:ph type="body" sz="half" idx="1"/>
          </p:nvPr>
        </p:nvSpPr>
        <p:spPr>
          <a:prstGeom prst="rect">
            <a:avLst/>
          </a:prstGeom>
        </p:spPr>
        <p:txBody>
          <a:bodyPr/>
          <a:lstStyle/>
          <a:p>
            <a:pPr marL="0" indent="0" defTabSz="457200">
              <a:lnSpc>
                <a:spcPct val="100000"/>
              </a:lnSpc>
              <a:spcBef>
                <a:spcPts val="0"/>
              </a:spcBef>
              <a:buSzTx/>
              <a:buNone/>
              <a:defRPr sz="2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6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3100">
                <a:solidFill>
                  <a:srgbClr val="000000"/>
                </a:solidFill>
                <a:latin typeface="Helvetica Neue"/>
                <a:ea typeface="Helvetica Neue"/>
                <a:cs typeface="Helvetica Neue"/>
                <a:sym typeface="Helvetica Neue"/>
              </a:defRPr>
            </a:pPr>
            <a:r>
              <a:rPr b="1">
                <a:latin typeface="Arial"/>
                <a:ea typeface="Arial"/>
                <a:cs typeface="Arial"/>
                <a:sym typeface="Arial"/>
              </a:rPr>
              <a:t>6 </a:t>
            </a:r>
            <a:r>
              <a:t>Por tanto, de la manera que habéis recibido al Señor Jesucristo, andad en él;</a:t>
            </a:r>
          </a:p>
          <a:p>
            <a:pPr marL="0" indent="0" defTabSz="457200">
              <a:lnSpc>
                <a:spcPct val="100000"/>
              </a:lnSpc>
              <a:spcBef>
                <a:spcPts val="0"/>
              </a:spcBef>
              <a:buSzTx/>
              <a:buNone/>
              <a:defRPr sz="3100">
                <a:solidFill>
                  <a:srgbClr val="000000"/>
                </a:solidFill>
                <a:latin typeface="Helvetica Neue"/>
                <a:ea typeface="Helvetica Neue"/>
                <a:cs typeface="Helvetica Neue"/>
                <a:sym typeface="Helvetica Neue"/>
              </a:defRPr>
            </a:pPr>
            <a:r>
              <a:rPr b="1">
                <a:latin typeface="Arial"/>
                <a:ea typeface="Arial"/>
                <a:cs typeface="Arial"/>
                <a:sym typeface="Arial"/>
              </a:rPr>
              <a:t>7 </a:t>
            </a:r>
            <a:r>
              <a:t>arraigados y sobreedificados en él, y confirmados en la fe, así como habéis sido enseñados, abundando en acciones de gracias.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prstGeom prst="rect">
            <a:avLst/>
          </a:prstGeom>
        </p:spPr>
        <p:txBody>
          <a:bodyPr/>
          <a:lstStyle/>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rPr b="1">
                <a:latin typeface="Arial"/>
                <a:ea typeface="Arial"/>
                <a:cs typeface="Arial"/>
                <a:sym typeface="Arial"/>
              </a:rPr>
              <a:t>6 </a:t>
            </a:r>
            <a:r>
              <a:t>Por tanto, </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t>de la manera que habéis recibido al Señor Jesucristo, </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b="1" sz="2300">
                <a:solidFill>
                  <a:srgbClr val="000000"/>
                </a:solidFill>
                <a:latin typeface="Helvetica Neue"/>
                <a:ea typeface="Helvetica Neue"/>
                <a:cs typeface="Helvetica Neue"/>
                <a:sym typeface="Helvetica Neue"/>
              </a:defRPr>
            </a:pPr>
            <a:r>
              <a:t>andad en él; = Esto es una Orden y no una sugerencia </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rPr b="1">
                <a:latin typeface="Arial"/>
                <a:ea typeface="Arial"/>
                <a:cs typeface="Arial"/>
                <a:sym typeface="Arial"/>
              </a:rPr>
              <a:t>7 </a:t>
            </a:r>
            <a:r>
              <a:t>arraigados y       sobreedificados       en él, </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t>y    confirmados    en la </a:t>
            </a:r>
            <a:r>
              <a:rPr b="1">
                <a:solidFill>
                  <a:srgbClr val="0433FF"/>
                </a:solidFill>
              </a:rPr>
              <a:t>fe</a:t>
            </a:r>
            <a:r>
              <a:t>,</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t> así como    habéis sido enseñados, </a:t>
            </a: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p>
          <a:p>
            <a:pPr marL="0" indent="0" defTabSz="457200">
              <a:lnSpc>
                <a:spcPct val="100000"/>
              </a:lnSpc>
              <a:spcBef>
                <a:spcPts val="0"/>
              </a:spcBef>
              <a:buSzTx/>
              <a:buNone/>
              <a:defRPr sz="2300">
                <a:solidFill>
                  <a:srgbClr val="000000"/>
                </a:solidFill>
                <a:latin typeface="Helvetica Neue"/>
                <a:ea typeface="Helvetica Neue"/>
                <a:cs typeface="Helvetica Neue"/>
                <a:sym typeface="Helvetica Neue"/>
              </a:defRPr>
            </a:pPr>
            <a:r>
              <a:t>abundando en </a:t>
            </a:r>
            <a:r>
              <a:rPr b="1" sz="2500" u="sng">
                <a:solidFill>
                  <a:srgbClr val="008F00"/>
                </a:solidFill>
              </a:rPr>
              <a:t>acciones</a:t>
            </a:r>
            <a:r>
              <a:t> de gracias.</a:t>
            </a:r>
          </a:p>
        </p:txBody>
      </p:sp>
      <p:sp>
        <p:nvSpPr>
          <p:cNvPr id="141" name="Shape 141"/>
          <p:cNvSpPr/>
          <p:nvPr/>
        </p:nvSpPr>
        <p:spPr>
          <a:xfrm>
            <a:off x="710723" y="2761087"/>
            <a:ext cx="1945784" cy="647701"/>
          </a:xfrm>
          <a:prstGeom prst="ellipse">
            <a:avLst/>
          </a:prstGeom>
          <a:ln w="63500">
            <a:solidFill>
              <a:srgbClr val="000000"/>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42" name="Shape 142"/>
          <p:cNvSpPr/>
          <p:nvPr/>
        </p:nvSpPr>
        <p:spPr>
          <a:xfrm>
            <a:off x="586018" y="1137514"/>
            <a:ext cx="293489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000">
                <a:solidFill>
                  <a:srgbClr val="000000"/>
                </a:solidFill>
              </a:defRPr>
            </a:lvl1pPr>
          </a:lstStyle>
          <a:p>
            <a:pPr/>
            <a:r>
              <a:t>Tomando en cuenta lo que ya Hablamos</a:t>
            </a:r>
          </a:p>
        </p:txBody>
      </p:sp>
      <p:sp>
        <p:nvSpPr>
          <p:cNvPr id="143" name="Shape 143"/>
          <p:cNvSpPr/>
          <p:nvPr/>
        </p:nvSpPr>
        <p:spPr>
          <a:xfrm flipH="1" flipV="1">
            <a:off x="1684683" y="1867093"/>
            <a:ext cx="340405" cy="843866"/>
          </a:xfrm>
          <a:prstGeom prst="line">
            <a:avLst/>
          </a:prstGeom>
          <a:ln w="25400">
            <a:solidFill>
              <a:srgbClr val="000000">
                <a:alpha val="75000"/>
              </a:srgbClr>
            </a:solidFill>
            <a:miter lim="400000"/>
            <a:headEnd type="triangle"/>
            <a:tailEnd type="triangle"/>
          </a:ln>
        </p:spPr>
        <p:txBody>
          <a:bodyPr lIns="50800" tIns="50800" rIns="50800" bIns="50800" anchor="ctr"/>
          <a:lstStyle/>
          <a:p>
            <a:pPr/>
          </a:p>
        </p:txBody>
      </p:sp>
      <p:sp>
        <p:nvSpPr>
          <p:cNvPr id="144" name="Shape 144"/>
          <p:cNvSpPr/>
          <p:nvPr/>
        </p:nvSpPr>
        <p:spPr>
          <a:xfrm>
            <a:off x="3720102" y="863719"/>
            <a:ext cx="7955535"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000">
                <a:solidFill>
                  <a:srgbClr val="FF2600"/>
                </a:solidFill>
              </a:defRPr>
            </a:pPr>
            <a:r>
              <a:t>Pablo sabia que estaba hablando a </a:t>
            </a:r>
          </a:p>
          <a:p>
            <a:pPr>
              <a:defRPr b="1" sz="2000">
                <a:solidFill>
                  <a:srgbClr val="FF2600"/>
                </a:solidFill>
              </a:defRPr>
            </a:pPr>
            <a:r>
              <a:t>Personas Salvas ( Pues esta es la Iglesia de los Colosenses )</a:t>
            </a:r>
          </a:p>
          <a:p>
            <a:pPr>
              <a:defRPr b="1" sz="2000">
                <a:solidFill>
                  <a:srgbClr val="FF2600"/>
                </a:solidFill>
              </a:defRPr>
            </a:pPr>
            <a:r>
              <a:t>Y este es el mismo Reto que tenemos en esta clase Verdad</a:t>
            </a:r>
          </a:p>
          <a:p>
            <a:pPr>
              <a:defRPr b="1" sz="2000">
                <a:solidFill>
                  <a:srgbClr val="FF2600"/>
                </a:solidFill>
              </a:defRPr>
            </a:pPr>
            <a:r>
              <a:t>que sabemos que la mayoría de nosotros somos Salvos, pero aun </a:t>
            </a:r>
          </a:p>
          <a:p>
            <a:pPr>
              <a:defRPr b="1" sz="2000">
                <a:solidFill>
                  <a:srgbClr val="FF2600"/>
                </a:solidFill>
              </a:defRPr>
            </a:pPr>
            <a:r>
              <a:t>así, debemos de estar orando por los que no lo son.</a:t>
            </a:r>
          </a:p>
          <a:p>
            <a:pPr>
              <a:defRPr sz="2000">
                <a:solidFill>
                  <a:srgbClr val="FF2600"/>
                </a:solidFill>
              </a:defRPr>
            </a:pPr>
            <a:r>
              <a:t> </a:t>
            </a:r>
          </a:p>
        </p:txBody>
      </p:sp>
      <p:pic>
        <p:nvPicPr>
          <p:cNvPr id="145" name=""/>
          <p:cNvPicPr>
            <a:picLocks noChangeAspect="0"/>
          </p:cNvPicPr>
          <p:nvPr/>
        </p:nvPicPr>
        <p:blipFill>
          <a:blip r:embed="rId2">
            <a:extLst/>
          </a:blip>
          <a:stretch>
            <a:fillRect/>
          </a:stretch>
        </p:blipFill>
        <p:spPr>
          <a:xfrm>
            <a:off x="752573" y="3505662"/>
            <a:ext cx="7279373" cy="633868"/>
          </a:xfrm>
          <a:prstGeom prst="rect">
            <a:avLst/>
          </a:prstGeom>
          <a:effectLst>
            <a:outerShdw sx="100000" sy="100000" kx="0" ky="0" algn="b" rotWithShape="0" blurRad="50800" dist="12700" dir="0">
              <a:srgbClr val="000000">
                <a:alpha val="50000"/>
              </a:srgbClr>
            </a:outerShdw>
          </a:effectLst>
        </p:spPr>
      </p:pic>
      <p:sp>
        <p:nvSpPr>
          <p:cNvPr id="146" name="Shape 146"/>
          <p:cNvSpPr/>
          <p:nvPr/>
        </p:nvSpPr>
        <p:spPr>
          <a:xfrm flipV="1">
            <a:off x="4766673" y="2445241"/>
            <a:ext cx="2478707" cy="1056069"/>
          </a:xfrm>
          <a:prstGeom prst="line">
            <a:avLst/>
          </a:prstGeom>
          <a:ln w="25400">
            <a:solidFill>
              <a:srgbClr val="FF2600">
                <a:alpha val="75000"/>
              </a:srgbClr>
            </a:solidFill>
            <a:miter lim="400000"/>
            <a:headEnd type="triangle"/>
            <a:tailEnd type="triangle"/>
          </a:ln>
        </p:spPr>
        <p:txBody>
          <a:bodyPr lIns="50800" tIns="50800" rIns="50800" bIns="50800" anchor="ctr"/>
          <a:lstStyle/>
          <a:p>
            <a:pPr/>
          </a:p>
        </p:txBody>
      </p:sp>
      <p:pic>
        <p:nvPicPr>
          <p:cNvPr id="147" name=""/>
          <p:cNvPicPr>
            <a:picLocks noChangeAspect="0"/>
          </p:cNvPicPr>
          <p:nvPr/>
        </p:nvPicPr>
        <p:blipFill>
          <a:blip r:embed="rId3">
            <a:extLst/>
          </a:blip>
          <a:stretch>
            <a:fillRect/>
          </a:stretch>
        </p:blipFill>
        <p:spPr>
          <a:xfrm>
            <a:off x="2614886" y="4673071"/>
            <a:ext cx="3554747" cy="850475"/>
          </a:xfrm>
          <a:prstGeom prst="rect">
            <a:avLst/>
          </a:prstGeom>
          <a:effectLst>
            <a:outerShdw sx="100000" sy="100000" kx="0" ky="0" algn="b" rotWithShape="0" blurRad="50800" dist="12700" dir="0">
              <a:srgbClr val="000000">
                <a:alpha val="50000"/>
              </a:srgbClr>
            </a:outerShdw>
          </a:effectLst>
        </p:spPr>
      </p:pic>
      <p:pic>
        <p:nvPicPr>
          <p:cNvPr id="148" name=""/>
          <p:cNvPicPr>
            <a:picLocks noChangeAspect="0"/>
          </p:cNvPicPr>
          <p:nvPr/>
        </p:nvPicPr>
        <p:blipFill>
          <a:blip r:embed="rId4">
            <a:alphaModFix amt="75000"/>
            <a:extLst/>
          </a:blip>
          <a:stretch>
            <a:fillRect/>
          </a:stretch>
        </p:blipFill>
        <p:spPr>
          <a:xfrm rot="21200079">
            <a:off x="6115477" y="5067928"/>
            <a:ext cx="3011792" cy="457905"/>
          </a:xfrm>
          <a:prstGeom prst="rect">
            <a:avLst/>
          </a:prstGeom>
        </p:spPr>
      </p:pic>
      <p:pic>
        <p:nvPicPr>
          <p:cNvPr id="150" name=""/>
          <p:cNvPicPr>
            <a:picLocks noChangeAspect="0"/>
          </p:cNvPicPr>
          <p:nvPr/>
        </p:nvPicPr>
        <p:blipFill>
          <a:blip r:embed="rId5">
            <a:extLst/>
          </a:blip>
          <a:stretch>
            <a:fillRect/>
          </a:stretch>
        </p:blipFill>
        <p:spPr>
          <a:xfrm>
            <a:off x="9156938" y="3597915"/>
            <a:ext cx="2474913" cy="1503548"/>
          </a:xfrm>
          <a:prstGeom prst="rect">
            <a:avLst/>
          </a:prstGeom>
          <a:effectLst>
            <a:outerShdw sx="100000" sy="100000" kx="0" ky="0" algn="b" rotWithShape="0" blurRad="50800" dist="12700" dir="0">
              <a:srgbClr val="000000">
                <a:alpha val="50000"/>
              </a:srgbClr>
            </a:outerShdw>
          </a:effectLst>
        </p:spPr>
      </p:pic>
      <p:sp>
        <p:nvSpPr>
          <p:cNvPr id="151" name="Shape 151"/>
          <p:cNvSpPr/>
          <p:nvPr/>
        </p:nvSpPr>
        <p:spPr>
          <a:xfrm>
            <a:off x="9335875" y="4026942"/>
            <a:ext cx="211704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000000"/>
                </a:solidFill>
              </a:defRPr>
            </a:lvl1pPr>
          </a:lstStyle>
          <a:p>
            <a:pPr/>
            <a:r>
              <a:t>Efesios 2:20-22</a:t>
            </a:r>
          </a:p>
        </p:txBody>
      </p:sp>
      <p:sp>
        <p:nvSpPr>
          <p:cNvPr id="152" name="Shape 152"/>
          <p:cNvSpPr/>
          <p:nvPr/>
        </p:nvSpPr>
        <p:spPr>
          <a:xfrm>
            <a:off x="1138379" y="5617037"/>
            <a:ext cx="2009283" cy="608468"/>
          </a:xfrm>
          <a:prstGeom prst="ellipse">
            <a:avLst/>
          </a:prstGeom>
          <a:ln w="50800">
            <a:solidFill>
              <a:srgbClr val="0433FF"/>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53" name="Shape 153"/>
          <p:cNvSpPr/>
          <p:nvPr/>
        </p:nvSpPr>
        <p:spPr>
          <a:xfrm>
            <a:off x="3098919" y="6084985"/>
            <a:ext cx="3993627" cy="1"/>
          </a:xfrm>
          <a:prstGeom prst="line">
            <a:avLst/>
          </a:prstGeom>
          <a:ln w="25400">
            <a:solidFill>
              <a:srgbClr val="011993">
                <a:alpha val="75000"/>
              </a:srgbClr>
            </a:solidFill>
            <a:miter lim="400000"/>
            <a:tailEnd type="stealth"/>
          </a:ln>
        </p:spPr>
        <p:txBody>
          <a:bodyPr lIns="50800" tIns="50800" rIns="50800" bIns="50800" anchor="ctr"/>
          <a:lstStyle/>
          <a:p>
            <a:pPr/>
          </a:p>
        </p:txBody>
      </p:sp>
      <p:sp>
        <p:nvSpPr>
          <p:cNvPr id="154" name="Shape 154"/>
          <p:cNvSpPr/>
          <p:nvPr/>
        </p:nvSpPr>
        <p:spPr>
          <a:xfrm>
            <a:off x="7066494" y="5796476"/>
            <a:ext cx="5414519"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000">
                <a:solidFill>
                  <a:srgbClr val="0433FF"/>
                </a:solidFill>
              </a:defRPr>
            </a:pPr>
            <a:r>
              <a:t>Entendamos que la Conformación de algo </a:t>
            </a:r>
          </a:p>
          <a:p>
            <a:pPr>
              <a:defRPr b="1" sz="2000">
                <a:solidFill>
                  <a:srgbClr val="0433FF"/>
                </a:solidFill>
              </a:defRPr>
            </a:pPr>
            <a:r>
              <a:t>no significa el Especular o Inventar de </a:t>
            </a:r>
          </a:p>
          <a:p>
            <a:pPr>
              <a:defRPr b="1" sz="2000">
                <a:solidFill>
                  <a:srgbClr val="0433FF"/>
                </a:solidFill>
              </a:defRPr>
            </a:pPr>
            <a:r>
              <a:t>algún Tema o Situación, sino mas bien es el </a:t>
            </a:r>
          </a:p>
          <a:p>
            <a:pPr>
              <a:defRPr sz="2000"/>
            </a:pPr>
            <a:r>
              <a:rPr b="1">
                <a:solidFill>
                  <a:srgbClr val="0433FF"/>
                </a:solidFill>
              </a:rPr>
              <a:t>Hecho Asegurar que algo Sucedió.</a:t>
            </a:r>
            <a:r>
              <a:t> </a:t>
            </a:r>
          </a:p>
        </p:txBody>
      </p:sp>
      <p:pic>
        <p:nvPicPr>
          <p:cNvPr id="155" name=""/>
          <p:cNvPicPr>
            <a:picLocks noChangeAspect="0"/>
          </p:cNvPicPr>
          <p:nvPr/>
        </p:nvPicPr>
        <p:blipFill>
          <a:blip r:embed="rId6">
            <a:extLst/>
          </a:blip>
          <a:stretch>
            <a:fillRect/>
          </a:stretch>
        </p:blipFill>
        <p:spPr>
          <a:xfrm>
            <a:off x="3981006" y="6467132"/>
            <a:ext cx="1727529" cy="457201"/>
          </a:xfrm>
          <a:prstGeom prst="rect">
            <a:avLst/>
          </a:prstGeom>
          <a:effectLst>
            <a:outerShdw sx="100000" sy="100000" kx="0" ky="0" algn="b" rotWithShape="0" blurRad="50800" dist="12700" dir="0">
              <a:srgbClr val="000000">
                <a:alpha val="50000"/>
              </a:srgbClr>
            </a:outerShdw>
          </a:effectLst>
        </p:spPr>
      </p:pic>
      <p:sp>
        <p:nvSpPr>
          <p:cNvPr id="156" name="Shape 156"/>
          <p:cNvSpPr/>
          <p:nvPr/>
        </p:nvSpPr>
        <p:spPr>
          <a:xfrm>
            <a:off x="5690486" y="6767107"/>
            <a:ext cx="2928594" cy="1748217"/>
          </a:xfrm>
          <a:prstGeom prst="line">
            <a:avLst/>
          </a:prstGeom>
          <a:ln w="25400">
            <a:solidFill>
              <a:srgbClr val="945200">
                <a:alpha val="75000"/>
              </a:srgbClr>
            </a:solidFill>
            <a:miter lim="400000"/>
            <a:tailEnd type="triangle"/>
          </a:ln>
        </p:spPr>
        <p:txBody>
          <a:bodyPr lIns="50800" tIns="50800" rIns="50800" bIns="50800" anchor="ctr"/>
          <a:lstStyle/>
          <a:p>
            <a:pPr/>
          </a:p>
        </p:txBody>
      </p:sp>
      <p:sp>
        <p:nvSpPr>
          <p:cNvPr id="157" name="Shape 157"/>
          <p:cNvSpPr/>
          <p:nvPr/>
        </p:nvSpPr>
        <p:spPr>
          <a:xfrm>
            <a:off x="8648700" y="7396852"/>
            <a:ext cx="3027122" cy="997480"/>
          </a:xfrm>
          <a:prstGeom prst="wedgeEllipseCallout">
            <a:avLst>
              <a:gd name="adj1" fmla="val -49664"/>
              <a:gd name="adj2" fmla="val 66297"/>
            </a:avLst>
          </a:prstGeom>
          <a:blipFill>
            <a:blip r:embed="rId7"/>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000">
                <a:solidFill>
                  <a:srgbClr val="FFFFFF"/>
                </a:solidFill>
              </a:defRPr>
            </a:pPr>
            <a:r>
              <a:rPr b="1" sz="2500"/>
              <a:t>Discipulado</a:t>
            </a:r>
            <a:r>
              <a:t> </a:t>
            </a:r>
          </a:p>
        </p:txBody>
      </p:sp>
      <p:pic>
        <p:nvPicPr>
          <p:cNvPr id="158" name=""/>
          <p:cNvPicPr>
            <a:picLocks noChangeAspect="0"/>
          </p:cNvPicPr>
          <p:nvPr/>
        </p:nvPicPr>
        <p:blipFill>
          <a:blip r:embed="rId8">
            <a:extLst/>
          </a:blip>
          <a:stretch>
            <a:fillRect/>
          </a:stretch>
        </p:blipFill>
        <p:spPr>
          <a:xfrm>
            <a:off x="599140" y="6139789"/>
            <a:ext cx="1929372" cy="735744"/>
          </a:xfrm>
          <a:prstGeom prst="rect">
            <a:avLst/>
          </a:prstGeom>
          <a:effectLst>
            <a:outerShdw sx="100000" sy="100000" kx="0" ky="0" algn="b" rotWithShape="0" blurRad="50800" dist="12700" dir="0">
              <a:srgbClr val="000000">
                <a:alpha val="50000"/>
              </a:srgbClr>
            </a:outerShdw>
          </a:effectLst>
        </p:spPr>
      </p:pic>
      <p:sp>
        <p:nvSpPr>
          <p:cNvPr id="159" name="Shape 159"/>
          <p:cNvSpPr/>
          <p:nvPr/>
        </p:nvSpPr>
        <p:spPr>
          <a:xfrm>
            <a:off x="3302394" y="7649811"/>
            <a:ext cx="1055647" cy="814828"/>
          </a:xfrm>
          <a:prstGeom prst="line">
            <a:avLst/>
          </a:prstGeom>
          <a:ln w="25400">
            <a:solidFill>
              <a:srgbClr val="FF2600">
                <a:alpha val="75000"/>
              </a:srgbClr>
            </a:solidFill>
            <a:custDash>
              <a:ds d="600000" sp="600000"/>
            </a:custDash>
            <a:miter lim="400000"/>
            <a:tailEnd type="triangle"/>
          </a:ln>
        </p:spPr>
        <p:txBody>
          <a:bodyPr lIns="50800" tIns="50800" rIns="50800" bIns="50800" anchor="ctr"/>
          <a:lstStyle/>
          <a:p>
            <a:pPr/>
          </a:p>
        </p:txBody>
      </p:sp>
      <p:sp>
        <p:nvSpPr>
          <p:cNvPr id="160" name="Shape 160"/>
          <p:cNvSpPr/>
          <p:nvPr/>
        </p:nvSpPr>
        <p:spPr>
          <a:xfrm>
            <a:off x="4341164" y="8229369"/>
            <a:ext cx="19216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CRISTO</a:t>
            </a:r>
          </a:p>
        </p:txBody>
      </p:sp>
      <p:pic>
        <p:nvPicPr>
          <p:cNvPr id="161" name=""/>
          <p:cNvPicPr>
            <a:picLocks noChangeAspect="0"/>
          </p:cNvPicPr>
          <p:nvPr/>
        </p:nvPicPr>
        <p:blipFill>
          <a:blip r:embed="rId9">
            <a:alphaModFix amt="75000"/>
            <a:extLst/>
          </a:blip>
          <a:stretch>
            <a:fillRect/>
          </a:stretch>
        </p:blipFill>
        <p:spPr>
          <a:xfrm rot="8550748">
            <a:off x="1850886" y="7869530"/>
            <a:ext cx="1507741" cy="405591"/>
          </a:xfrm>
          <a:prstGeom prst="rect">
            <a:avLst/>
          </a:prstGeom>
        </p:spPr>
      </p:pic>
      <p:sp>
        <p:nvSpPr>
          <p:cNvPr id="163" name="Shape 163"/>
          <p:cNvSpPr/>
          <p:nvPr/>
        </p:nvSpPr>
        <p:spPr>
          <a:xfrm>
            <a:off x="707492" y="8395709"/>
            <a:ext cx="195224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08F00"/>
                </a:solidFill>
              </a:defRPr>
            </a:lvl1pPr>
          </a:lstStyle>
          <a:p>
            <a:pPr/>
            <a:r>
              <a:t>FRUTO</a:t>
            </a:r>
          </a:p>
        </p:txBody>
      </p:sp>
      <p:sp>
        <p:nvSpPr>
          <p:cNvPr id="164" name="Shape 164"/>
          <p:cNvSpPr/>
          <p:nvPr/>
        </p:nvSpPr>
        <p:spPr>
          <a:xfrm>
            <a:off x="2211217" y="6690184"/>
            <a:ext cx="526188" cy="526188"/>
          </a:xfrm>
          <a:prstGeom prst="line">
            <a:avLst/>
          </a:prstGeom>
          <a:ln w="25400">
            <a:solidFill>
              <a:srgbClr val="FF2600">
                <a:alpha val="75000"/>
              </a:srgbClr>
            </a:solidFill>
            <a:custDash>
              <a:ds d="600000" sp="600000"/>
            </a:custDash>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lvl1pPr defTabSz="537463">
              <a:defRPr sz="6440"/>
            </a:lvl1pPr>
          </a:lstStyle>
          <a:p>
            <a:pPr/>
            <a:r>
              <a:t>Consideremos esto</a:t>
            </a:r>
          </a:p>
        </p:txBody>
      </p:sp>
      <p:sp>
        <p:nvSpPr>
          <p:cNvPr id="167" name="Shape 167"/>
          <p:cNvSpPr/>
          <p:nvPr>
            <p:ph type="body" idx="1"/>
          </p:nvPr>
        </p:nvSpPr>
        <p:spPr>
          <a:prstGeom prst="rect">
            <a:avLst/>
          </a:prstGeom>
        </p:spPr>
        <p:txBody>
          <a:bodyPr/>
          <a:lstStyle/>
          <a:p>
            <a:pPr marL="640079" indent="-640079" defTabSz="490727">
              <a:spcBef>
                <a:spcPts val="4600"/>
              </a:spcBef>
              <a:buSzPct val="100000"/>
              <a:buAutoNum type="arabicPeriod" startAt="1"/>
              <a:defRPr b="1" sz="3359">
                <a:solidFill>
                  <a:srgbClr val="000000"/>
                </a:solidFill>
              </a:defRPr>
            </a:pPr>
            <a:r>
              <a:t>Hemos Recibido a Cristo ?</a:t>
            </a:r>
          </a:p>
          <a:p>
            <a:pPr marL="640079" indent="-640079" defTabSz="490727">
              <a:spcBef>
                <a:spcPts val="4600"/>
              </a:spcBef>
              <a:buSzPct val="100000"/>
              <a:buAutoNum type="arabicPeriod" startAt="1"/>
              <a:defRPr b="1" sz="3359">
                <a:solidFill>
                  <a:srgbClr val="000000"/>
                </a:solidFill>
              </a:defRPr>
            </a:pPr>
            <a:r>
              <a:t>Tenemos la Orden de Andar en ÉL ( Cristo ).</a:t>
            </a:r>
          </a:p>
          <a:p>
            <a:pPr marL="640079" indent="-640079" defTabSz="490727">
              <a:spcBef>
                <a:spcPts val="4600"/>
              </a:spcBef>
              <a:buSzPct val="100000"/>
              <a:buAutoNum type="arabicPeriod" startAt="1"/>
              <a:defRPr b="1" sz="3359">
                <a:solidFill>
                  <a:srgbClr val="000000"/>
                </a:solidFill>
              </a:defRPr>
            </a:pPr>
            <a:r>
              <a:t>Confirmamos nuestra FE con las acciones ( Discípulado ).</a:t>
            </a:r>
          </a:p>
          <a:p>
            <a:pPr marL="640079" indent="-640079" defTabSz="490727">
              <a:spcBef>
                <a:spcPts val="4600"/>
              </a:spcBef>
              <a:buSzPct val="100000"/>
              <a:buAutoNum type="arabicPeriod" startAt="1"/>
              <a:defRPr b="1" sz="3359">
                <a:solidFill>
                  <a:srgbClr val="000000"/>
                </a:solidFill>
              </a:defRPr>
            </a:pPr>
            <a:r>
              <a:t>Nuestro Fruto va a revelar lo que hay en nuestros corazones.</a:t>
            </a:r>
          </a:p>
          <a:p>
            <a:pPr marL="640079" indent="-640079" defTabSz="490727">
              <a:spcBef>
                <a:spcPts val="4600"/>
              </a:spcBef>
              <a:buSzPct val="100000"/>
              <a:buAutoNum type="arabicPeriod" startAt="1"/>
              <a:defRPr b="1" sz="3359">
                <a:solidFill>
                  <a:srgbClr val="000000"/>
                </a:solidFill>
              </a:defRPr>
            </a:pPr>
            <a:r>
              <a:t>Podemos Andar con DIOS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
          <p:cNvPicPr>
            <a:picLocks noChangeAspect="0"/>
          </p:cNvPicPr>
          <p:nvPr>
            <p:ph type="pic" idx="13"/>
          </p:nvPr>
        </p:nvPicPr>
        <p:blipFill>
          <a:blip r:embed="rId2">
            <a:extLst/>
          </a:blip>
          <a:stretch>
            <a:fillRect/>
          </a:stretch>
        </p:blipFill>
        <p:spPr>
          <a:xfrm>
            <a:off x="6766652" y="3923758"/>
            <a:ext cx="5692049" cy="4039684"/>
          </a:xfrm>
          <a:prstGeom prst="rect">
            <a:avLst/>
          </a:prstGeom>
        </p:spPr>
      </p:pic>
      <p:sp>
        <p:nvSpPr>
          <p:cNvPr id="170" name="Shape 170"/>
          <p:cNvSpPr/>
          <p:nvPr>
            <p:ph type="title"/>
          </p:nvPr>
        </p:nvSpPr>
        <p:spPr>
          <a:prstGeom prst="rect">
            <a:avLst/>
          </a:prstGeom>
        </p:spPr>
        <p:txBody>
          <a:bodyPr/>
          <a:lstStyle>
            <a:lvl1pPr defTabSz="449833">
              <a:defRPr sz="5390"/>
            </a:lvl1pPr>
          </a:lstStyle>
          <a:p>
            <a:pPr/>
            <a:r>
              <a:t>estudiemos la vida de enoc</a:t>
            </a:r>
          </a:p>
        </p:txBody>
      </p:sp>
      <p:sp>
        <p:nvSpPr>
          <p:cNvPr id="171" name="Shape 171"/>
          <p:cNvSpPr/>
          <p:nvPr>
            <p:ph type="body" sz="half" idx="1"/>
          </p:nvPr>
        </p:nvSpPr>
        <p:spPr>
          <a:prstGeom prst="rect">
            <a:avLst/>
          </a:prstGeom>
        </p:spPr>
        <p:txBody>
          <a:bodyPr/>
          <a:lstStyle/>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12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i="1" sz="2360" u="sng">
                <a:solidFill>
                  <a:srgbClr val="000000"/>
                </a:solidFill>
                <a:latin typeface="Helvetica Neue"/>
                <a:ea typeface="Helvetica Neue"/>
                <a:cs typeface="Helvetica Neue"/>
                <a:sym typeface="Helvetica Neue"/>
              </a:defRPr>
            </a:pPr>
            <a:r>
              <a:t>GENESIS 5:24</a:t>
            </a:r>
          </a:p>
          <a:p>
            <a:pPr marL="0" indent="0" defTabSz="182880">
              <a:lnSpc>
                <a:spcPct val="100000"/>
              </a:lnSpc>
              <a:spcBef>
                <a:spcPts val="0"/>
              </a:spcBef>
              <a:buSzTx/>
              <a:buNone/>
              <a:defRPr b="1" i="1" sz="236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2360">
                <a:solidFill>
                  <a:srgbClr val="000000"/>
                </a:solidFill>
                <a:latin typeface="Helvetica Neue"/>
                <a:ea typeface="Helvetica Neue"/>
                <a:cs typeface="Helvetica Neue"/>
                <a:sym typeface="Helvetica Neue"/>
              </a:defRPr>
            </a:pPr>
            <a:r>
              <a:t>“ </a:t>
            </a:r>
            <a:r>
              <a:rPr b="1"/>
              <a:t>Caminó</a:t>
            </a:r>
            <a:r>
              <a:t>, pues, </a:t>
            </a:r>
            <a:r>
              <a:rPr b="1"/>
              <a:t>Enoc</a:t>
            </a:r>
            <a:r>
              <a:t> con Dios, y desapareció, porque le llevó Dios…”</a:t>
            </a:r>
          </a:p>
          <a:p>
            <a:pPr marL="0" indent="0" defTabSz="182880">
              <a:lnSpc>
                <a:spcPct val="100000"/>
              </a:lnSpc>
              <a:spcBef>
                <a:spcPts val="0"/>
              </a:spcBef>
              <a:buSzTx/>
              <a:buNone/>
              <a:defRPr b="1" sz="236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sz="2360" u="sng">
                <a:solidFill>
                  <a:srgbClr val="000000"/>
                </a:solidFill>
                <a:latin typeface="Helvetica Neue"/>
                <a:ea typeface="Helvetica Neue"/>
                <a:cs typeface="Helvetica Neue"/>
                <a:sym typeface="Helvetica Neue"/>
              </a:defRPr>
            </a:pPr>
            <a:r>
              <a:t>HEBREOS 11:5</a:t>
            </a: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r>
              <a:t>“ Por la fe </a:t>
            </a:r>
            <a:r>
              <a:rPr b="1"/>
              <a:t>Enoc</a:t>
            </a:r>
            <a:r>
              <a:t> fue </a:t>
            </a:r>
            <a:r>
              <a:rPr b="1">
                <a:solidFill>
                  <a:srgbClr val="FF2600"/>
                </a:solidFill>
              </a:rPr>
              <a:t>traspuesto</a:t>
            </a:r>
            <a:r>
              <a:t> para no ver muerte, y no fue hallado, porque lo </a:t>
            </a:r>
            <a:r>
              <a:rPr b="1">
                <a:solidFill>
                  <a:srgbClr val="FF2600"/>
                </a:solidFill>
              </a:rPr>
              <a:t>traspuso</a:t>
            </a:r>
            <a:r>
              <a:t> Dios; y antes que fuese </a:t>
            </a:r>
            <a:r>
              <a:rPr b="1">
                <a:solidFill>
                  <a:srgbClr val="FF2600"/>
                </a:solidFill>
              </a:rPr>
              <a:t>traspuesto</a:t>
            </a:r>
            <a:r>
              <a:t>, tuvo testimonio de haber agradado a Dios…”</a:t>
            </a: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23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11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i="1" sz="116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lvl1pPr defTabSz="344677">
              <a:defRPr sz="4130"/>
            </a:lvl1pPr>
          </a:lstStyle>
          <a:p>
            <a:pPr/>
            <a:r>
              <a:t>DEMOS UN VISTAZO A la vida de enoc </a:t>
            </a:r>
          </a:p>
        </p:txBody>
      </p:sp>
      <p:sp>
        <p:nvSpPr>
          <p:cNvPr id="174" name="Shape 174"/>
          <p:cNvSpPr/>
          <p:nvPr>
            <p:ph type="body" idx="1"/>
          </p:nvPr>
        </p:nvSpPr>
        <p:spPr>
          <a:prstGeom prst="rect">
            <a:avLst/>
          </a:prstGeom>
        </p:spPr>
        <p:txBody>
          <a:bodyPr/>
          <a:lstStyle/>
          <a:p>
            <a:pPr marL="510540" indent="-510540" defTabSz="391414">
              <a:spcBef>
                <a:spcPts val="3600"/>
              </a:spcBef>
              <a:buSzPct val="100000"/>
              <a:buAutoNum type="arabicPeriod" startAt="1"/>
              <a:defRPr sz="2680">
                <a:solidFill>
                  <a:srgbClr val="000000"/>
                </a:solidFill>
              </a:defRPr>
            </a:pPr>
            <a:r>
              <a:t>Enoc anduvo con Dios aún en medio de una cultura llena de pecado y malas practicas debido a la caída de Adan y Eva.</a:t>
            </a:r>
          </a:p>
          <a:p>
            <a:pPr marL="510540" indent="-510540" defTabSz="391414">
              <a:spcBef>
                <a:spcPts val="3600"/>
              </a:spcBef>
              <a:buSzPct val="100000"/>
              <a:buAutoNum type="arabicPeriod" startAt="1"/>
              <a:defRPr sz="2680">
                <a:solidFill>
                  <a:srgbClr val="000000"/>
                </a:solidFill>
              </a:defRPr>
            </a:pPr>
            <a:r>
              <a:t>Han pasado varios siglos desde la muerte Adan y el pecado se ha metido en la cultura ( consecuencias ) osea que el Plan de Dios para la tierra y el hombre tuvo que cambiar por culpa del hombre y la amistad con la serpiente ( La Desobediencia ) osea que el pecado es una Cultura.</a:t>
            </a:r>
          </a:p>
          <a:p>
            <a:pPr marL="510540" indent="-510540" defTabSz="391414">
              <a:spcBef>
                <a:spcPts val="3600"/>
              </a:spcBef>
              <a:buSzPct val="100000"/>
              <a:buAutoNum type="arabicPeriod" startAt="1"/>
              <a:defRPr sz="2680">
                <a:solidFill>
                  <a:srgbClr val="000000"/>
                </a:solidFill>
              </a:defRPr>
            </a:pPr>
            <a:r>
              <a:t>Nadie se distingue como siervo fiel en aquellos días por el periodo de degradación y pecado humano ( malas prácticas ) y esto se puede notar cuando leemos la descendencia de Adan y los demás hombres.</a:t>
            </a:r>
          </a:p>
          <a:p>
            <a:pPr marL="510540" indent="-510540" defTabSz="391414">
              <a:spcBef>
                <a:spcPts val="3600"/>
              </a:spcBef>
              <a:buSzPct val="100000"/>
              <a:buAutoNum type="arabicPeriod" startAt="1"/>
              <a:defRPr sz="2680">
                <a:solidFill>
                  <a:srgbClr val="000000"/>
                </a:solidFill>
              </a:defRPr>
            </a:pPr>
            <a:r>
              <a:t>Vamos a ver un contraste en cuanto a la forma en que se desenvuelve este hombre fiel ( Enoc ) en aquel tiempo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body" idx="1"/>
          </p:nvPr>
        </p:nvSpPr>
        <p:spPr>
          <a:prstGeom prst="rect">
            <a:avLst/>
          </a:prstGeom>
        </p:spPr>
        <p:txBody>
          <a:bodyPr/>
          <a:lstStyle/>
          <a:p>
            <a:pPr marL="464820" indent="-464820" defTabSz="356362">
              <a:spcBef>
                <a:spcPts val="3300"/>
              </a:spcBef>
              <a:buSzPct val="100000"/>
              <a:buAutoNum type="alphaUcPeriod" startAt="1"/>
              <a:defRPr b="1" sz="2440">
                <a:solidFill>
                  <a:srgbClr val="000000"/>
                </a:solidFill>
              </a:defRPr>
            </a:pPr>
            <a:r>
              <a:rPr u="sng"/>
              <a:t>Descendencia:</a:t>
            </a:r>
            <a:r>
              <a:t>  Enoc viene de la sangre de Set ( Leamos GENESIS 4:26 )… y notemos el porque hay un cambio desde la dependencia de Set.</a:t>
            </a:r>
          </a:p>
          <a:p>
            <a:pPr marL="464820" indent="-464820" defTabSz="356362">
              <a:spcBef>
                <a:spcPts val="3300"/>
              </a:spcBef>
              <a:buSzPct val="100000"/>
              <a:buAutoNum type="alphaUcPeriod" startAt="1"/>
              <a:defRPr sz="2440"/>
            </a:pPr>
          </a:p>
          <a:p>
            <a:pPr marL="0" indent="0" defTabSz="356362">
              <a:spcBef>
                <a:spcPts val="3300"/>
              </a:spcBef>
              <a:buSzTx/>
              <a:buNone/>
              <a:defRPr sz="2440"/>
            </a:pPr>
          </a:p>
          <a:p>
            <a:pPr marL="0" indent="0" defTabSz="356362">
              <a:spcBef>
                <a:spcPts val="3300"/>
              </a:spcBef>
              <a:buSzTx/>
              <a:buNone/>
              <a:defRPr sz="2440"/>
            </a:pPr>
          </a:p>
          <a:p>
            <a:pPr marL="0" indent="0" defTabSz="356362">
              <a:spcBef>
                <a:spcPts val="3300"/>
              </a:spcBef>
              <a:buSzTx/>
              <a:buNone/>
              <a:defRPr sz="2440"/>
            </a:pPr>
          </a:p>
          <a:p>
            <a:pPr marL="0" indent="0" defTabSz="278892">
              <a:lnSpc>
                <a:spcPct val="100000"/>
              </a:lnSpc>
              <a:spcBef>
                <a:spcPts val="0"/>
              </a:spcBef>
              <a:buSzTx/>
              <a:buNone/>
              <a:defRPr sz="2562">
                <a:solidFill>
                  <a:srgbClr val="000000"/>
                </a:solidFill>
                <a:latin typeface="Helvetica Neue"/>
                <a:ea typeface="Helvetica Neue"/>
                <a:cs typeface="Helvetica Neue"/>
                <a:sym typeface="Helvetica Neue"/>
              </a:defRPr>
            </a:pPr>
            <a:r>
              <a:rPr b="1">
                <a:latin typeface="Arial"/>
                <a:ea typeface="Arial"/>
                <a:cs typeface="Arial"/>
                <a:sym typeface="Arial"/>
              </a:rPr>
              <a:t>26 </a:t>
            </a:r>
            <a:r>
              <a:t>Y a  Set  también le nació un hijo, y llamó su nombre Enós. </a:t>
            </a:r>
          </a:p>
          <a:p>
            <a:pPr marL="0" indent="0" defTabSz="278892">
              <a:lnSpc>
                <a:spcPct val="100000"/>
              </a:lnSpc>
              <a:spcBef>
                <a:spcPts val="0"/>
              </a:spcBef>
              <a:buSzTx/>
              <a:buNone/>
              <a:defRPr sz="2562">
                <a:solidFill>
                  <a:srgbClr val="000000"/>
                </a:solidFill>
                <a:latin typeface="Helvetica Neue"/>
                <a:ea typeface="Helvetica Neue"/>
                <a:cs typeface="Helvetica Neue"/>
                <a:sym typeface="Helvetica Neue"/>
              </a:defRPr>
            </a:pPr>
          </a:p>
          <a:p>
            <a:pPr marL="0" indent="0" defTabSz="278892">
              <a:lnSpc>
                <a:spcPct val="100000"/>
              </a:lnSpc>
              <a:spcBef>
                <a:spcPts val="0"/>
              </a:spcBef>
              <a:buSzTx/>
              <a:buNone/>
              <a:defRPr sz="2562">
                <a:solidFill>
                  <a:srgbClr val="000000"/>
                </a:solidFill>
                <a:latin typeface="Helvetica Neue"/>
                <a:ea typeface="Helvetica Neue"/>
                <a:cs typeface="Helvetica Neue"/>
                <a:sym typeface="Helvetica Neue"/>
              </a:defRPr>
            </a:pPr>
            <a:r>
              <a:t>Entonces los hombres comenzaron a invocar el nombre de Jehová.</a:t>
            </a:r>
          </a:p>
          <a:p>
            <a:pPr marL="464820" indent="-464820" defTabSz="356362">
              <a:spcBef>
                <a:spcPts val="3300"/>
              </a:spcBef>
              <a:buSzPct val="100000"/>
              <a:buAutoNum type="alphaUcPeriod" startAt="3"/>
              <a:defRPr sz="2440"/>
            </a:pPr>
          </a:p>
          <a:p>
            <a:pPr marL="0" indent="0" defTabSz="356362">
              <a:spcBef>
                <a:spcPts val="3300"/>
              </a:spcBef>
              <a:buSzTx/>
              <a:buNone/>
              <a:defRPr sz="2440"/>
            </a:pPr>
          </a:p>
        </p:txBody>
      </p:sp>
      <p:pic>
        <p:nvPicPr>
          <p:cNvPr id="177" name=""/>
          <p:cNvPicPr>
            <a:picLocks noChangeAspect="0"/>
          </p:cNvPicPr>
          <p:nvPr/>
        </p:nvPicPr>
        <p:blipFill>
          <a:blip r:embed="rId2">
            <a:extLst/>
          </a:blip>
          <a:stretch>
            <a:fillRect/>
          </a:stretch>
        </p:blipFill>
        <p:spPr>
          <a:xfrm>
            <a:off x="1708983" y="4820706"/>
            <a:ext cx="1132669" cy="769610"/>
          </a:xfrm>
          <a:prstGeom prst="rect">
            <a:avLst/>
          </a:prstGeom>
          <a:effectLst>
            <a:outerShdw sx="100000" sy="100000" kx="0" ky="0" algn="b" rotWithShape="0" blurRad="50800" dist="12700" dir="0">
              <a:srgbClr val="000000">
                <a:alpha val="50000"/>
              </a:srgbClr>
            </a:outerShdw>
          </a:effectLst>
        </p:spPr>
      </p:pic>
      <p:sp>
        <p:nvSpPr>
          <p:cNvPr id="178" name="Shape 178"/>
          <p:cNvSpPr/>
          <p:nvPr/>
        </p:nvSpPr>
        <p:spPr>
          <a:xfrm>
            <a:off x="1066673" y="2080683"/>
            <a:ext cx="3467155"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2600"/>
                </a:solidFill>
              </a:defRPr>
            </a:pPr>
            <a:r>
              <a:rPr b="1" u="sng"/>
              <a:t>Set</a:t>
            </a:r>
            <a:r>
              <a:t>: Fue el Substituto de Abel, así como Cristo para  Nosotros</a:t>
            </a:r>
          </a:p>
        </p:txBody>
      </p:sp>
      <p:sp>
        <p:nvSpPr>
          <p:cNvPr id="179" name="Shape 179"/>
          <p:cNvSpPr/>
          <p:nvPr/>
        </p:nvSpPr>
        <p:spPr>
          <a:xfrm flipH="1" flipV="1">
            <a:off x="1245085" y="2553030"/>
            <a:ext cx="973050" cy="2283355"/>
          </a:xfrm>
          <a:prstGeom prst="line">
            <a:avLst/>
          </a:prstGeom>
          <a:ln w="25400">
            <a:solidFill>
              <a:srgbClr val="FF2600">
                <a:alpha val="75000"/>
              </a:srgbClr>
            </a:solidFill>
            <a:miter lim="400000"/>
            <a:headEnd type="triangle"/>
            <a:tailEnd type="triangle"/>
          </a:ln>
        </p:spPr>
        <p:txBody>
          <a:bodyPr lIns="50800" tIns="50800" rIns="50800" bIns="50800" anchor="ctr"/>
          <a:lstStyle/>
          <a:p>
            <a:pPr/>
          </a:p>
        </p:txBody>
      </p:sp>
      <p:pic>
        <p:nvPicPr>
          <p:cNvPr id="180" name=""/>
          <p:cNvPicPr>
            <a:picLocks noChangeAspect="0"/>
          </p:cNvPicPr>
          <p:nvPr/>
        </p:nvPicPr>
        <p:blipFill>
          <a:blip r:embed="rId3">
            <a:extLst/>
          </a:blip>
          <a:stretch>
            <a:fillRect/>
          </a:stretch>
        </p:blipFill>
        <p:spPr>
          <a:xfrm>
            <a:off x="4196027" y="5118364"/>
            <a:ext cx="2052109" cy="626402"/>
          </a:xfrm>
          <a:prstGeom prst="rect">
            <a:avLst/>
          </a:prstGeom>
          <a:effectLst>
            <a:outerShdw sx="100000" sy="100000" kx="0" ky="0" algn="b" rotWithShape="0" blurRad="50800" dist="12700" dir="0">
              <a:srgbClr val="000000">
                <a:alpha val="50000"/>
              </a:srgbClr>
            </a:outerShdw>
          </a:effectLst>
        </p:spPr>
      </p:pic>
      <p:sp>
        <p:nvSpPr>
          <p:cNvPr id="181" name="Shape 181"/>
          <p:cNvSpPr/>
          <p:nvPr/>
        </p:nvSpPr>
        <p:spPr>
          <a:xfrm>
            <a:off x="7599290" y="2080683"/>
            <a:ext cx="4494887"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u="sng">
                <a:solidFill>
                  <a:srgbClr val="009051"/>
                </a:solidFill>
              </a:defRPr>
            </a:pPr>
            <a:r>
              <a:t>FRUTO</a:t>
            </a:r>
          </a:p>
          <a:p>
            <a:pPr>
              <a:defRPr b="1" sz="2400">
                <a:solidFill>
                  <a:srgbClr val="009051"/>
                </a:solidFill>
              </a:defRPr>
            </a:pPr>
            <a:r>
              <a:t>Nuestro fruto es Vital</a:t>
            </a:r>
          </a:p>
          <a:p>
            <a:pPr>
              <a:defRPr b="1" sz="2400">
                <a:solidFill>
                  <a:srgbClr val="009051"/>
                </a:solidFill>
              </a:defRPr>
            </a:pPr>
            <a:r>
              <a:t>Hijos ( Físicos y Espirituales )</a:t>
            </a:r>
          </a:p>
        </p:txBody>
      </p:sp>
      <p:sp>
        <p:nvSpPr>
          <p:cNvPr id="182" name="Shape 182"/>
          <p:cNvSpPr/>
          <p:nvPr/>
        </p:nvSpPr>
        <p:spPr>
          <a:xfrm flipV="1">
            <a:off x="6064448" y="3373966"/>
            <a:ext cx="3146227" cy="1632216"/>
          </a:xfrm>
          <a:prstGeom prst="line">
            <a:avLst/>
          </a:prstGeom>
          <a:ln w="25400">
            <a:solidFill>
              <a:srgbClr val="009051">
                <a:alpha val="75000"/>
              </a:srgbClr>
            </a:solidFill>
            <a:miter lim="400000"/>
            <a:headEnd type="triangle"/>
            <a:tailEnd type="triangle"/>
          </a:ln>
        </p:spPr>
        <p:txBody>
          <a:bodyPr lIns="50800" tIns="50800" rIns="50800" bIns="50800" anchor="ctr"/>
          <a:lstStyle/>
          <a:p>
            <a:pPr/>
          </a:p>
        </p:txBody>
      </p:sp>
      <p:pic>
        <p:nvPicPr>
          <p:cNvPr id="183" name=""/>
          <p:cNvPicPr>
            <a:picLocks noChangeAspect="0"/>
          </p:cNvPicPr>
          <p:nvPr/>
        </p:nvPicPr>
        <p:blipFill>
          <a:blip r:embed="rId4">
            <a:extLst/>
          </a:blip>
          <a:stretch>
            <a:fillRect/>
          </a:stretch>
        </p:blipFill>
        <p:spPr>
          <a:xfrm>
            <a:off x="8974666" y="5080264"/>
            <a:ext cx="1013355" cy="626402"/>
          </a:xfrm>
          <a:prstGeom prst="rect">
            <a:avLst/>
          </a:prstGeom>
          <a:effectLst>
            <a:outerShdw sx="100000" sy="100000" kx="0" ky="0" algn="b" rotWithShape="0" blurRad="50800" dist="12700" dir="0">
              <a:srgbClr val="000000">
                <a:alpha val="50000"/>
              </a:srgbClr>
            </a:outerShdw>
          </a:effectLst>
        </p:spPr>
      </p:pic>
      <p:sp>
        <p:nvSpPr>
          <p:cNvPr id="184" name="Shape 184"/>
          <p:cNvSpPr/>
          <p:nvPr/>
        </p:nvSpPr>
        <p:spPr>
          <a:xfrm flipH="1" flipV="1">
            <a:off x="9203890" y="3556198"/>
            <a:ext cx="213331" cy="1341769"/>
          </a:xfrm>
          <a:prstGeom prst="line">
            <a:avLst/>
          </a:prstGeom>
          <a:ln w="25400">
            <a:solidFill>
              <a:srgbClr val="009051">
                <a:alpha val="75000"/>
              </a:srgbClr>
            </a:solidFill>
            <a:miter lim="400000"/>
            <a:headEnd type="triangle"/>
            <a:tailEnd type="triangle"/>
          </a:ln>
        </p:spPr>
        <p:txBody>
          <a:bodyPr lIns="50800" tIns="50800" rIns="50800" bIns="50800" anchor="ctr"/>
          <a:lstStyle/>
          <a:p>
            <a:pPr/>
          </a:p>
        </p:txBody>
      </p:sp>
      <p:sp>
        <p:nvSpPr>
          <p:cNvPr id="185" name="Shape 185"/>
          <p:cNvSpPr/>
          <p:nvPr/>
        </p:nvSpPr>
        <p:spPr>
          <a:xfrm>
            <a:off x="4229695" y="5919390"/>
            <a:ext cx="6481499" cy="461964"/>
          </a:xfrm>
          <a:prstGeom prst="rect">
            <a:avLst/>
          </a:prstGeom>
          <a:ln w="50800">
            <a:solidFill>
              <a:srgbClr val="0433FF"/>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a:solidFill>
                  <a:srgbClr val="FFFFFF"/>
                </a:solidFill>
              </a:defRPr>
            </a:pPr>
          </a:p>
        </p:txBody>
      </p:sp>
      <p:sp>
        <p:nvSpPr>
          <p:cNvPr id="186" name="Shape 186"/>
          <p:cNvSpPr/>
          <p:nvPr/>
        </p:nvSpPr>
        <p:spPr>
          <a:xfrm>
            <a:off x="921930" y="7402777"/>
            <a:ext cx="11160939"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300" u="sng">
                <a:solidFill>
                  <a:srgbClr val="0433FF"/>
                </a:solidFill>
              </a:defRPr>
            </a:pPr>
            <a:r>
              <a:t>Avivamiento</a:t>
            </a:r>
          </a:p>
          <a:p>
            <a:pPr>
              <a:defRPr b="1" sz="2300">
                <a:solidFill>
                  <a:srgbClr val="0433FF"/>
                </a:solidFill>
              </a:defRPr>
            </a:pPr>
            <a:r>
              <a:t>Cuando permitimos que Dios trabaje </a:t>
            </a:r>
          </a:p>
          <a:p>
            <a:pPr>
              <a:defRPr b="1" sz="2300">
                <a:solidFill>
                  <a:srgbClr val="0433FF"/>
                </a:solidFill>
              </a:defRPr>
            </a:pPr>
            <a:r>
              <a:t>en nuestras familias ( como un verdadero sustituto cuando recibimos a Cristo )</a:t>
            </a:r>
          </a:p>
          <a:p>
            <a:pPr>
              <a:defRPr b="1" sz="2300">
                <a:solidFill>
                  <a:srgbClr val="0433FF"/>
                </a:solidFill>
              </a:defRPr>
            </a:pPr>
            <a:r>
              <a:t> vamos a poder invocar el Nombre de Dios.</a:t>
            </a:r>
          </a:p>
        </p:txBody>
      </p:sp>
      <p:sp>
        <p:nvSpPr>
          <p:cNvPr id="187" name="Shape 187"/>
          <p:cNvSpPr/>
          <p:nvPr/>
        </p:nvSpPr>
        <p:spPr>
          <a:xfrm flipV="1">
            <a:off x="6516768" y="6567421"/>
            <a:ext cx="518503" cy="838201"/>
          </a:xfrm>
          <a:prstGeom prst="line">
            <a:avLst/>
          </a:prstGeom>
          <a:ln w="25400">
            <a:solidFill>
              <a:srgbClr val="0433FF">
                <a:alpha val="75000"/>
              </a:srgbClr>
            </a:solidFill>
            <a:miter lim="400000"/>
            <a:headEnd type="triangle"/>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1117600" y="1665618"/>
            <a:ext cx="10769600" cy="6139723"/>
          </a:xfrm>
          <a:prstGeom prst="rect">
            <a:avLst/>
          </a:prstGeom>
        </p:spPr>
        <p:txBody>
          <a:bodyPr/>
          <a:lstStyle>
            <a:lvl1pPr>
              <a:lnSpc>
                <a:spcPct val="110000"/>
              </a:lnSpc>
              <a:spcBef>
                <a:spcPts val="5500"/>
              </a:spcBef>
              <a:defRPr cap="none" sz="4000">
                <a:latin typeface="Hoefler Text"/>
                <a:ea typeface="Hoefler Text"/>
                <a:cs typeface="Hoefler Text"/>
                <a:sym typeface="Hoefler Text"/>
              </a:defRPr>
            </a:lvl1pPr>
          </a:lstStyle>
          <a:p>
            <a:pPr/>
            <a:r>
              <a:t>“Si deseamos crecer constantemente en la FE vamos a tener que empezar con nuestras familias en obediencia a DIOS en todo, y no solo en lo que nos conviene…”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lvl1pPr defTabSz="455675">
              <a:defRPr sz="5460"/>
            </a:lvl1pPr>
          </a:lstStyle>
          <a:p>
            <a:pPr/>
            <a:r>
              <a:t>entendamos lo que leemos</a:t>
            </a:r>
          </a:p>
        </p:txBody>
      </p:sp>
      <p:sp>
        <p:nvSpPr>
          <p:cNvPr id="192" name="Shape 192"/>
          <p:cNvSpPr/>
          <p:nvPr>
            <p:ph type="body" idx="1"/>
          </p:nvPr>
        </p:nvSpPr>
        <p:spPr>
          <a:prstGeom prst="rect">
            <a:avLst/>
          </a:prstGeom>
        </p:spPr>
        <p:txBody>
          <a:bodyPr/>
          <a:lstStyle/>
          <a:p>
            <a:pPr marL="0" indent="0" defTabSz="182880">
              <a:lnSpc>
                <a:spcPct val="100000"/>
              </a:lnSpc>
              <a:spcBef>
                <a:spcPts val="0"/>
              </a:spcBef>
              <a:buSzTx/>
              <a:buNone/>
              <a:defRPr b="1" sz="2440" u="sng">
                <a:solidFill>
                  <a:srgbClr val="000000"/>
                </a:solidFill>
                <a:latin typeface="Helvetica Neue"/>
                <a:ea typeface="Helvetica Neue"/>
                <a:cs typeface="Helvetica Neue"/>
                <a:sym typeface="Helvetica Neue"/>
              </a:defRPr>
            </a:pPr>
            <a:r>
              <a:t>GENESIS 3</a:t>
            </a:r>
          </a:p>
          <a:p>
            <a:pPr marL="0" indent="0" defTabSz="182880">
              <a:lnSpc>
                <a:spcPct val="100000"/>
              </a:lnSpc>
              <a:spcBef>
                <a:spcPts val="0"/>
              </a:spcBef>
              <a:buSzTx/>
              <a:buNone/>
              <a:defRPr b="1" sz="2440" u="sng">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r>
              <a:rPr b="1">
                <a:latin typeface="Arial"/>
                <a:ea typeface="Arial"/>
                <a:cs typeface="Arial"/>
                <a:sym typeface="Arial"/>
              </a:rPr>
              <a:t>4 </a:t>
            </a:r>
            <a:r>
              <a:t>Y Jehová Dios dijo a la serpiente: Por cuanto esto hiciste, maldita serás entre todas las bestias y entre todos los animales del campo; sobre tu pecho andarás, y polvo comerás todos los días de tu vida.</a:t>
            </a: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r>
              <a:rPr b="1">
                <a:latin typeface="Arial"/>
                <a:ea typeface="Arial"/>
                <a:cs typeface="Arial"/>
                <a:sym typeface="Arial"/>
              </a:rPr>
              <a:t>15 </a:t>
            </a:r>
            <a:r>
              <a:t>Y pondré </a:t>
            </a:r>
            <a:r>
              <a:rPr b="1"/>
              <a:t>enemistad entre</a:t>
            </a:r>
            <a:r>
              <a:t> ti y la mujer, y entre tu simiente y la simiente suya; ésta te herirá en la cabeza, y tú le herirás en el calcañar.</a:t>
            </a: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r>
              <a:t>Nota: Cuando la palabra de Dios habla de poner “enemistad entre”, lo que quiere decir es que no habría una relación o amistad en medio de de esta relación ( la mujer y la serpiente/satanás )</a:t>
            </a: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r>
              <a:t> </a:t>
            </a:r>
          </a:p>
          <a:p>
            <a:pPr marL="0" indent="0" defTabSz="182880">
              <a:lnSpc>
                <a:spcPct val="100000"/>
              </a:lnSpc>
              <a:spcBef>
                <a:spcPts val="0"/>
              </a:spcBef>
              <a:buSzTx/>
              <a:buNone/>
              <a:defRPr sz="2440">
                <a:solidFill>
                  <a:srgbClr val="000000"/>
                </a:solidFill>
                <a:latin typeface="Helvetica Neue"/>
                <a:ea typeface="Helvetica Neue"/>
                <a:cs typeface="Helvetica Neue"/>
                <a:sym typeface="Helvetica Neue"/>
              </a:defRPr>
            </a:pPr>
            <a:r>
              <a:t>La simiente, por lo tanto, es el </a:t>
            </a:r>
            <a:r>
              <a:rPr b="1"/>
              <a:t>pequeño cuerpo que forma parte de un fruto y que le permite dar origen a una nueva planta</a:t>
            </a:r>
            <a:r>
              <a:t>. Las simientes se producen con la maduración de un óvulo; al contener un embrión, permiten el desarrollo de nuevas </a:t>
            </a:r>
            <a:r>
              <a:rPr b="1" u="sng">
                <a:solidFill>
                  <a:srgbClr val="BB4B0D"/>
                </a:solidFill>
                <a:uFill>
                  <a:solidFill>
                    <a:srgbClr val="BB4B0D"/>
                  </a:solidFill>
                </a:uFill>
                <a:hlinkClick r:id="rId2" invalidUrl="" action="" tgtFrame="" tooltip="" history="1" highlightClick="0" endSnd="0"/>
              </a:rPr>
              <a:t>plantas</a:t>
            </a:r>
            <a:r>
              <a:t> si se cumplen las condiciones apropiadas.</a:t>
            </a:r>
          </a:p>
          <a:p>
            <a:pPr marL="0" indent="0" defTabSz="182880">
              <a:lnSpc>
                <a:spcPct val="100000"/>
              </a:lnSpc>
              <a:spcBef>
                <a:spcPts val="0"/>
              </a:spcBef>
              <a:buSzTx/>
              <a:buNone/>
              <a:defRPr sz="15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15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156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sz="136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