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3714F">
              <a:alpha val="8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508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BCC">
              <a:alpha val="54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AE5E5">
              <a:alpha val="69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76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9" name="Shape 1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1485900" y="4838700"/>
            <a:ext cx="10033000" cy="88901"/>
            <a:chOff x="0" y="0"/>
            <a:chExt cx="10033000" cy="88900"/>
          </a:xfrm>
        </p:grpSpPr>
        <p:pic>
          <p:nvPicPr>
            <p:cNvPr id="12" name="typesetflourish_shape_big.pd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64100" y="0"/>
              <a:ext cx="304800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100"/>
              <a:ext cx="48641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5168900" y="38099"/>
              <a:ext cx="4864100" cy="1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" name="Shape 16"/>
          <p:cNvSpPr/>
          <p:nvPr>
            <p:ph type="title"/>
          </p:nvPr>
        </p:nvSpPr>
        <p:spPr>
          <a:xfrm>
            <a:off x="1117600" y="2209800"/>
            <a:ext cx="107696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7" name="Shape 17"/>
          <p:cNvSpPr/>
          <p:nvPr>
            <p:ph type="body" sz="quarter" idx="1"/>
          </p:nvPr>
        </p:nvSpPr>
        <p:spPr>
          <a:xfrm>
            <a:off x="1117600" y="5041900"/>
            <a:ext cx="107696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2286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4572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6858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9144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hape 18"/>
          <p:cNvSpPr/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body" sz="quarter" idx="13"/>
          </p:nvPr>
        </p:nvSpPr>
        <p:spPr>
          <a:xfrm>
            <a:off x="1270000" y="6362700"/>
            <a:ext cx="104648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3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08" name="Shape 108"/>
          <p:cNvSpPr/>
          <p:nvPr>
            <p:ph type="body" sz="quarter" idx="14"/>
          </p:nvPr>
        </p:nvSpPr>
        <p:spPr>
          <a:xfrm>
            <a:off x="1270000" y="4305300"/>
            <a:ext cx="10464800" cy="609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300"/>
              </a:spcBef>
              <a:buSzTx/>
              <a:buNone/>
              <a:defRPr sz="33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9" name="Shape 10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7" name="Shape 117"/>
          <p:cNvSpPr/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xfrm>
            <a:off x="1117600" y="3606800"/>
            <a:ext cx="107696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2" name="Shape 132"/>
          <p:cNvSpPr/>
          <p:nvPr>
            <p:ph type="sldNum" sz="quarter" idx="2"/>
          </p:nvPr>
        </p:nvSpPr>
        <p:spPr>
          <a:xfrm>
            <a:off x="6366788" y="9245600"/>
            <a:ext cx="283924" cy="381000"/>
          </a:xfrm>
          <a:prstGeom prst="rect">
            <a:avLst/>
          </a:prstGeom>
        </p:spPr>
        <p:txBody>
          <a:bodyPr wrap="square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8"/>
          <p:cNvGrpSpPr/>
          <p:nvPr/>
        </p:nvGrpSpPr>
        <p:grpSpPr>
          <a:xfrm>
            <a:off x="1485900" y="2070100"/>
            <a:ext cx="10033000" cy="88901"/>
            <a:chOff x="0" y="0"/>
            <a:chExt cx="10033000" cy="88900"/>
          </a:xfrm>
        </p:grpSpPr>
        <p:pic>
          <p:nvPicPr>
            <p:cNvPr id="25" name="typesetflourish_shape_big.pd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64100" y="0"/>
              <a:ext cx="304800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100"/>
              <a:ext cx="48641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" name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5168900" y="38099"/>
              <a:ext cx="4864100" cy="1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" name="Shape 29"/>
          <p:cNvSpPr/>
          <p:nvPr>
            <p:ph type="pic" idx="13"/>
          </p:nvPr>
        </p:nvSpPr>
        <p:spPr>
          <a:xfrm>
            <a:off x="1181100" y="3276600"/>
            <a:ext cx="10642600" cy="539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0" name="Shape 30"/>
          <p:cNvSpPr/>
          <p:nvPr>
            <p:ph type="title"/>
          </p:nvPr>
        </p:nvSpPr>
        <p:spPr>
          <a:xfrm>
            <a:off x="1117600" y="838200"/>
            <a:ext cx="10769600" cy="1143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body" sz="quarter" idx="1"/>
          </p:nvPr>
        </p:nvSpPr>
        <p:spPr>
          <a:xfrm>
            <a:off x="1117600" y="2273300"/>
            <a:ext cx="107696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2286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4572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6858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9144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xfrm>
            <a:off x="1117600" y="3606800"/>
            <a:ext cx="107696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50"/>
          <p:cNvGrpSpPr/>
          <p:nvPr/>
        </p:nvGrpSpPr>
        <p:grpSpPr>
          <a:xfrm>
            <a:off x="1638300" y="4889500"/>
            <a:ext cx="4368801" cy="88901"/>
            <a:chOff x="0" y="0"/>
            <a:chExt cx="4368800" cy="88900"/>
          </a:xfrm>
        </p:grpSpPr>
        <p:pic>
          <p:nvPicPr>
            <p:cNvPr id="47" name="typesetflourish_shape_big.pd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32000" y="0"/>
              <a:ext cx="304800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" name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100"/>
              <a:ext cx="2032001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" name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2336800" y="38100"/>
              <a:ext cx="2032001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1" name="Shape 51"/>
          <p:cNvSpPr/>
          <p:nvPr>
            <p:ph type="pic" sz="half" idx="13"/>
          </p:nvPr>
        </p:nvSpPr>
        <p:spPr>
          <a:xfrm>
            <a:off x="7002462" y="1746250"/>
            <a:ext cx="4648201" cy="6197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2" name="Shape 52"/>
          <p:cNvSpPr/>
          <p:nvPr>
            <p:ph type="title"/>
          </p:nvPr>
        </p:nvSpPr>
        <p:spPr>
          <a:xfrm>
            <a:off x="1054100" y="1536700"/>
            <a:ext cx="5397500" cy="3225800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pPr/>
            <a:r>
              <a:t>Title Text</a:t>
            </a:r>
          </a:p>
        </p:txBody>
      </p:sp>
      <p:sp>
        <p:nvSpPr>
          <p:cNvPr id="53" name="Shape 53"/>
          <p:cNvSpPr/>
          <p:nvPr>
            <p:ph type="body" sz="quarter" idx="1"/>
          </p:nvPr>
        </p:nvSpPr>
        <p:spPr>
          <a:xfrm>
            <a:off x="1054100" y="5143500"/>
            <a:ext cx="5397500" cy="30226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2286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4572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6858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9144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292100" y="2438400"/>
            <a:ext cx="12420600" cy="129"/>
          </a:xfrm>
          <a:prstGeom prst="line">
            <a:avLst/>
          </a:pr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pic" sz="half" idx="13"/>
          </p:nvPr>
        </p:nvSpPr>
        <p:spPr>
          <a:xfrm>
            <a:off x="7023100" y="3149600"/>
            <a:ext cx="4851400" cy="5575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Shape 81"/>
          <p:cNvSpPr/>
          <p:nvPr>
            <p:ph type="body" sz="half" idx="1"/>
          </p:nvPr>
        </p:nvSpPr>
        <p:spPr>
          <a:xfrm>
            <a:off x="850900" y="2921000"/>
            <a:ext cx="5410200" cy="60452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300"/>
              </a:spcBef>
              <a:buBlip>
                <a:blip r:embed="rId2"/>
              </a:buBlip>
              <a:defRPr sz="3300"/>
            </a:lvl1pPr>
            <a:lvl2pPr marL="762000" indent="-381000">
              <a:spcBef>
                <a:spcPts val="3300"/>
              </a:spcBef>
              <a:buBlip>
                <a:blip r:embed="rId2"/>
              </a:buBlip>
              <a:defRPr sz="3300"/>
            </a:lvl2pPr>
            <a:lvl3pPr marL="1143000" indent="-381000">
              <a:spcBef>
                <a:spcPts val="3300"/>
              </a:spcBef>
              <a:buBlip>
                <a:blip r:embed="rId2"/>
              </a:buBlip>
              <a:defRPr sz="3300"/>
            </a:lvl3pPr>
            <a:lvl4pPr marL="1524000" indent="-381000">
              <a:spcBef>
                <a:spcPts val="3300"/>
              </a:spcBef>
              <a:buBlip>
                <a:blip r:embed="rId2"/>
              </a:buBlip>
              <a:defRPr sz="3300"/>
            </a:lvl4pPr>
            <a:lvl5pPr marL="1905000" indent="-381000">
              <a:spcBef>
                <a:spcPts val="3300"/>
              </a:spcBef>
              <a:buBlip>
                <a:blip r:embed="rId2"/>
              </a:buBlip>
              <a:defRPr sz="33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body" idx="1"/>
          </p:nvPr>
        </p:nvSpPr>
        <p:spPr>
          <a:xfrm>
            <a:off x="850900" y="838200"/>
            <a:ext cx="11303000" cy="80772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pic" sz="quarter" idx="13"/>
          </p:nvPr>
        </p:nvSpPr>
        <p:spPr>
          <a:xfrm>
            <a:off x="6845300" y="5207000"/>
            <a:ext cx="5041900" cy="356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pic" sz="quarter" idx="14"/>
          </p:nvPr>
        </p:nvSpPr>
        <p:spPr>
          <a:xfrm>
            <a:off x="6845300" y="990600"/>
            <a:ext cx="5041900" cy="3556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9" name="Shape 99"/>
          <p:cNvSpPr/>
          <p:nvPr>
            <p:ph type="pic" sz="half" idx="15"/>
          </p:nvPr>
        </p:nvSpPr>
        <p:spPr>
          <a:xfrm>
            <a:off x="1155700" y="990600"/>
            <a:ext cx="5041900" cy="7772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317248" y="2438400"/>
            <a:ext cx="12383234" cy="128"/>
          </a:xfrm>
          <a:prstGeom prst="line">
            <a:avLst/>
          </a:pr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850900" y="838200"/>
            <a:ext cx="11303000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850900" y="2755900"/>
            <a:ext cx="11303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6366789" y="9245600"/>
            <a:ext cx="283922" cy="381000"/>
          </a:xfrm>
          <a:prstGeom prst="rect">
            <a:avLst/>
          </a:prstGeom>
          <a:gradFill>
            <a:gsLst>
              <a:gs pos="0">
                <a:srgbClr val="FDEFE1"/>
              </a:gs>
              <a:gs pos="100000">
                <a:srgbClr val="FAECDB"/>
              </a:gs>
            </a:gsLst>
            <a:lin ang="5400000"/>
          </a:gradFill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503B28"/>
                </a:solidFill>
                <a:latin typeface="Bodoni SvtyTwo OS ITC TT-BookIt"/>
                <a:ea typeface="Bodoni SvtyTwo OS ITC TT-BookIt"/>
                <a:cs typeface="Bodoni SvtyTwo OS ITC TT-BookIt"/>
                <a:sym typeface="Bodoni SvtyTwo OS ITC TT-BookI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1pPr>
      <a:lvl2pPr marL="0" marR="0" indent="2286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2pPr>
      <a:lvl3pPr marL="0" marR="0" indent="4572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3pPr>
      <a:lvl4pPr marL="0" marR="0" indent="6858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4pPr>
      <a:lvl5pPr marL="0" marR="0" indent="9144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5pPr>
      <a:lvl6pPr marL="0" marR="0" indent="11430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6pPr>
      <a:lvl7pPr marL="0" marR="0" indent="13716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7pPr>
      <a:lvl8pPr marL="0" marR="0" indent="16002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8pPr>
      <a:lvl9pPr marL="0" marR="0" indent="18288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9pPr>
    </p:titleStyle>
    <p:bodyStyle>
      <a:lvl1pPr marL="444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889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333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778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2222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667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3111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556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4000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ESTABLECIENDO la vision  </a:t>
            </a:r>
          </a:p>
        </p:txBody>
      </p:sp>
      <p:sp>
        <p:nvSpPr>
          <p:cNvPr id="142" name="Shape 142"/>
          <p:cNvSpPr/>
          <p:nvPr>
            <p:ph type="subTitle" sz="half" idx="1"/>
          </p:nvPr>
        </p:nvSpPr>
        <p:spPr>
          <a:xfrm>
            <a:off x="1117600" y="5041900"/>
            <a:ext cx="10769600" cy="3502918"/>
          </a:xfrm>
          <a:prstGeom prst="rect">
            <a:avLst/>
          </a:prstGeom>
        </p:spPr>
        <p:txBody>
          <a:bodyPr/>
          <a:lstStyle/>
          <a:p>
            <a:pPr/>
            <a:r>
              <a:t>COLOSENSES 2:1-7</a:t>
            </a:r>
          </a:p>
          <a:p>
            <a:pPr/>
            <a:r>
              <a:t>Como Hijos de Dios debemos de Establecer los Parámetros de Nuestra Vidas, y esto va a Incluir a Dios, a la Familia, el Ministerio y Las personas Perdidas que están sin Cristo y Para esto vamos a tener que Tomar medidas basadas en lo que dice la Biblia.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15468">
              <a:defRPr sz="3780"/>
            </a:lvl1pPr>
          </a:lstStyle>
          <a:p>
            <a:pPr/>
            <a:r>
              <a:t>Veamos la transición de los capítulos </a:t>
            </a:r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41019" indent="-541019" defTabSz="414781">
              <a:spcBef>
                <a:spcPts val="3900"/>
              </a:spcBef>
              <a:buSzPct val="100000"/>
              <a:buAutoNum type="arabicPeriod" startAt="1"/>
              <a:defRPr sz="2840"/>
            </a:pPr>
            <a:r>
              <a:t>Estudiamos como Pablo se comunica con Epafras y Filemón y la vez usa a Tíquico para enviar la carta a los Colosenses.</a:t>
            </a:r>
          </a:p>
          <a:p>
            <a:pPr marL="541019" indent="-541019" defTabSz="414781">
              <a:spcBef>
                <a:spcPts val="3900"/>
              </a:spcBef>
              <a:buSzPct val="100000"/>
              <a:buAutoNum type="arabicPeriod" startAt="1"/>
              <a:defRPr sz="2840"/>
            </a:pPr>
            <a:r>
              <a:t> Inmediatamente luego de esto, comienza a Literalmente hablar de esto de la mala doctrina y falsas enseñanzas de falsos Maestros.</a:t>
            </a:r>
          </a:p>
          <a:p>
            <a:pPr marL="541019" indent="-541019" defTabSz="414781">
              <a:spcBef>
                <a:spcPts val="3900"/>
              </a:spcBef>
              <a:buSzPct val="100000"/>
              <a:buAutoNum type="arabicPeriod" startAt="1"/>
              <a:defRPr sz="2840"/>
            </a:pPr>
            <a:r>
              <a:t>Pero recordamos que al mismo tiempo el también habla de su llamado al ministerio ( la palabra de Dios, a la exhortación, amonestación etc y no es un llamado al drama o los problemas ).</a:t>
            </a:r>
          </a:p>
          <a:p>
            <a:pPr marL="541019" indent="-541019" defTabSz="414781">
              <a:spcBef>
                <a:spcPts val="3900"/>
              </a:spcBef>
              <a:buSzPct val="100000"/>
              <a:buAutoNum type="arabicPeriod" startAt="1"/>
              <a:defRPr sz="2840"/>
            </a:pPr>
            <a:r>
              <a:t>Debemos de recordar el cuidar el tiempo de los Pastores de nuestras iglesias y el tratar de ayudarles en la obra ( para no alejarles de la predicación y la visión de la iglesia 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xfrm>
            <a:off x="1117600" y="790470"/>
            <a:ext cx="10769601" cy="8477937"/>
          </a:xfrm>
          <a:prstGeom prst="rect">
            <a:avLst/>
          </a:prstGeom>
        </p:spPr>
        <p:txBody>
          <a:bodyPr/>
          <a:lstStyle/>
          <a:p>
            <a:pPr algn="l" defTabSz="457200">
              <a:lnSpc>
                <a:spcPct val="100000"/>
              </a:lnSpc>
              <a:defRPr b="1" cap="none" sz="2800">
                <a:latin typeface="Arial"/>
                <a:ea typeface="Arial"/>
                <a:cs typeface="Arial"/>
                <a:sym typeface="Arial"/>
              </a:defRPr>
            </a:pPr>
            <a:r>
              <a:t>24 </a:t>
            </a:r>
            <a:r>
              <a:rPr b="0">
                <a:latin typeface="Helvetica Neue"/>
                <a:ea typeface="Helvetica Neue"/>
                <a:cs typeface="Helvetica Neue"/>
                <a:sym typeface="Helvetica Neue"/>
              </a:rPr>
              <a:t>Ahora me </a:t>
            </a:r>
            <a:r>
              <a:rPr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gozo</a:t>
            </a:r>
            <a:r>
              <a:rPr b="0">
                <a:latin typeface="Helvetica Neue"/>
                <a:ea typeface="Helvetica Neue"/>
                <a:cs typeface="Helvetica Neue"/>
                <a:sym typeface="Helvetica Neue"/>
              </a:rPr>
              <a:t> en lo que </a:t>
            </a:r>
            <a:r>
              <a:rPr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padezco por vosotros</a:t>
            </a:r>
            <a:r>
              <a:rPr b="0">
                <a:latin typeface="Helvetica Neue"/>
                <a:ea typeface="Helvetica Neue"/>
                <a:cs typeface="Helvetica Neue"/>
                <a:sym typeface="Helvetica Neue"/>
              </a:rPr>
              <a:t>, y cumplo en mi carne lo que falta de las aflicciones de Cristo por su cuerpo, que es la</a:t>
            </a:r>
            <a:r>
              <a:rPr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iglesia</a:t>
            </a:r>
            <a:r>
              <a:rPr b="0"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defTabSz="457200">
              <a:lnSpc>
                <a:spcPct val="100000"/>
              </a:lnSpc>
              <a:defRPr b="1" cap="none" sz="2800">
                <a:latin typeface="Arial"/>
                <a:ea typeface="Arial"/>
                <a:cs typeface="Arial"/>
                <a:sym typeface="Arial"/>
              </a:defRPr>
            </a:pPr>
            <a:r>
              <a:t>25 </a:t>
            </a:r>
            <a:r>
              <a:rPr b="0">
                <a:latin typeface="Helvetica Neue"/>
                <a:ea typeface="Helvetica Neue"/>
                <a:cs typeface="Helvetica Neue"/>
                <a:sym typeface="Helvetica Neue"/>
              </a:rPr>
              <a:t>de la cual fui hecho 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ministro</a:t>
            </a:r>
            <a:r>
              <a:rPr b="0">
                <a:latin typeface="Helvetica Neue"/>
                <a:ea typeface="Helvetica Neue"/>
                <a:cs typeface="Helvetica Neue"/>
                <a:sym typeface="Helvetica Neue"/>
              </a:rPr>
              <a:t>, según la 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administración</a:t>
            </a:r>
            <a:r>
              <a:rPr b="0">
                <a:latin typeface="Helvetica Neue"/>
                <a:ea typeface="Helvetica Neue"/>
                <a:cs typeface="Helvetica Neue"/>
                <a:sym typeface="Helvetica Neue"/>
              </a:rPr>
              <a:t> de Dios que me fue dada para con vosotros, para que anuncie </a:t>
            </a:r>
            <a:r>
              <a:rPr>
                <a:solidFill>
                  <a:srgbClr val="00905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cumplidamente</a:t>
            </a:r>
            <a:r>
              <a:rPr b="0">
                <a:latin typeface="Helvetica Neue"/>
                <a:ea typeface="Helvetica Neue"/>
                <a:cs typeface="Helvetica Neue"/>
                <a:sym typeface="Helvetica Neue"/>
              </a:rPr>
              <a:t> la 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palabra de Dios</a:t>
            </a:r>
            <a:r>
              <a:rPr b="0"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defTabSz="457200">
              <a:lnSpc>
                <a:spcPct val="100000"/>
              </a:lnSpc>
              <a:defRPr b="1" cap="none" sz="2800">
                <a:latin typeface="Arial"/>
                <a:ea typeface="Arial"/>
                <a:cs typeface="Arial"/>
                <a:sym typeface="Arial"/>
              </a:defRPr>
            </a:pPr>
            <a:r>
              <a:t>26 </a:t>
            </a:r>
            <a:r>
              <a:rPr b="0">
                <a:latin typeface="Helvetica Neue"/>
                <a:ea typeface="Helvetica Neue"/>
                <a:cs typeface="Helvetica Neue"/>
                <a:sym typeface="Helvetica Neue"/>
              </a:rPr>
              <a:t>el misterio que había estado oculto desde los siglos y edades, pero que ahora ha sido manifestado a sus santos,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defTabSz="457200">
              <a:lnSpc>
                <a:spcPct val="100000"/>
              </a:lnSpc>
              <a:defRPr b="1" cap="none" sz="2800">
                <a:latin typeface="Arial"/>
                <a:ea typeface="Arial"/>
                <a:cs typeface="Arial"/>
                <a:sym typeface="Arial"/>
              </a:defRPr>
            </a:pPr>
            <a:r>
              <a:t>27 </a:t>
            </a:r>
            <a:r>
              <a:rPr b="0">
                <a:latin typeface="Helvetica Neue"/>
                <a:ea typeface="Helvetica Neue"/>
                <a:cs typeface="Helvetica Neue"/>
                <a:sym typeface="Helvetica Neue"/>
              </a:rPr>
              <a:t>a quienes Dios quiso dar a conocer las riquezas de la gloria de este misterio entre los gentiles; que es Cristo en vosotros, la esperanza de gloria,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defTabSz="457200">
              <a:lnSpc>
                <a:spcPct val="100000"/>
              </a:lnSpc>
              <a:defRPr b="1" cap="none" sz="2800">
                <a:latin typeface="Arial"/>
                <a:ea typeface="Arial"/>
                <a:cs typeface="Arial"/>
                <a:sym typeface="Arial"/>
              </a:defRPr>
            </a:pPr>
            <a:r>
              <a:t>28 </a:t>
            </a:r>
            <a:r>
              <a:rPr b="0">
                <a:latin typeface="Helvetica Neue"/>
                <a:ea typeface="Helvetica Neue"/>
                <a:cs typeface="Helvetica Neue"/>
                <a:sym typeface="Helvetica Neue"/>
              </a:rPr>
              <a:t>a quien 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anunciamos</a:t>
            </a:r>
            <a:r>
              <a:rPr b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amonestando</a:t>
            </a:r>
            <a:r>
              <a:rPr b="0">
                <a:latin typeface="Helvetica Neue"/>
                <a:ea typeface="Helvetica Neue"/>
                <a:cs typeface="Helvetica Neue"/>
                <a:sym typeface="Helvetica Neue"/>
              </a:rPr>
              <a:t> a todo hombre, y 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enseñando</a:t>
            </a:r>
            <a:r>
              <a:rPr b="0">
                <a:latin typeface="Helvetica Neue"/>
                <a:ea typeface="Helvetica Neue"/>
                <a:cs typeface="Helvetica Neue"/>
                <a:sym typeface="Helvetica Neue"/>
              </a:rPr>
              <a:t> a todo hombre en toda 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sabiduría</a:t>
            </a:r>
            <a:r>
              <a:rPr b="0">
                <a:latin typeface="Helvetica Neue"/>
                <a:ea typeface="Helvetica Neue"/>
                <a:cs typeface="Helvetica Neue"/>
                <a:sym typeface="Helvetica Neue"/>
              </a:rPr>
              <a:t>, a fin de presentar perfecto en Cristo Jesús a todo hombre;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defTabSz="457200">
              <a:lnSpc>
                <a:spcPct val="100000"/>
              </a:lnSpc>
              <a:defRPr b="1" cap="none" sz="2800">
                <a:latin typeface="Arial"/>
                <a:ea typeface="Arial"/>
                <a:cs typeface="Arial"/>
                <a:sym typeface="Arial"/>
              </a:defRPr>
            </a:pPr>
            <a:r>
              <a:t>29 </a:t>
            </a:r>
            <a:r>
              <a:rPr b="0">
                <a:latin typeface="Helvetica Neue"/>
                <a:ea typeface="Helvetica Neue"/>
                <a:cs typeface="Helvetica Neue"/>
                <a:sym typeface="Helvetica Neue"/>
              </a:rPr>
              <a:t>para lo cual </a:t>
            </a:r>
            <a:r>
              <a:rPr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también trabajo</a:t>
            </a:r>
            <a:r>
              <a:rPr b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luchando según la potencia de él, la cual actúa poderosamente en mí</a:t>
            </a:r>
            <a:r>
              <a:rPr b="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</p:txBody>
      </p:sp>
      <p:sp>
        <p:nvSpPr>
          <p:cNvPr id="148" name="Shape 148"/>
          <p:cNvSpPr/>
          <p:nvPr/>
        </p:nvSpPr>
        <p:spPr>
          <a:xfrm flipV="1">
            <a:off x="3867120" y="2023747"/>
            <a:ext cx="2229598" cy="630136"/>
          </a:xfrm>
          <a:prstGeom prst="line">
            <a:avLst/>
          </a:prstGeom>
          <a:ln w="25400">
            <a:solidFill>
              <a:srgbClr val="0433FF">
                <a:alpha val="75000"/>
              </a:srgbClr>
            </a:solidFill>
            <a:miter lim="400000"/>
            <a:headEnd type="triangle"/>
            <a:tailEnd type="triangle"/>
          </a:ln>
        </p:spPr>
        <p:txBody>
          <a:bodyPr lIns="45718" tIns="45718" rIns="45718" bIns="45718"/>
          <a:lstStyle/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149" name="Shape 149"/>
          <p:cNvSpPr/>
          <p:nvPr/>
        </p:nvSpPr>
        <p:spPr>
          <a:xfrm>
            <a:off x="4740021" y="2853087"/>
            <a:ext cx="1648083" cy="565147"/>
          </a:xfrm>
          <a:prstGeom prst="ellipse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0" name="Shape 150"/>
          <p:cNvSpPr/>
          <p:nvPr/>
        </p:nvSpPr>
        <p:spPr>
          <a:xfrm>
            <a:off x="7825585" y="2763590"/>
            <a:ext cx="2677781" cy="643531"/>
          </a:xfrm>
          <a:prstGeom prst="ellipse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1" name="Shape 151"/>
          <p:cNvSpPr/>
          <p:nvPr/>
        </p:nvSpPr>
        <p:spPr>
          <a:xfrm>
            <a:off x="4161156" y="3714122"/>
            <a:ext cx="2805809" cy="565147"/>
          </a:xfrm>
          <a:prstGeom prst="ellipse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cxnSp>
        <p:nvCxnSpPr>
          <p:cNvPr id="152" name="Connector 152"/>
          <p:cNvCxnSpPr>
            <a:stCxn id="151" idx="0"/>
            <a:endCxn id="150" idx="0"/>
          </p:cNvCxnSpPr>
          <p:nvPr/>
        </p:nvCxnSpPr>
        <p:spPr>
          <a:xfrm flipV="1">
            <a:off x="5564060" y="3085355"/>
            <a:ext cx="3600416" cy="911341"/>
          </a:xfrm>
          <a:prstGeom prst="straightConnector1">
            <a:avLst/>
          </a:prstGeom>
          <a:ln w="25400">
            <a:solidFill>
              <a:srgbClr val="FF2600"/>
            </a:solidFill>
            <a:miter lim="400000"/>
          </a:ln>
        </p:spPr>
      </p:cxnSp>
      <p:cxnSp>
        <p:nvCxnSpPr>
          <p:cNvPr id="153" name="Connector 153"/>
          <p:cNvCxnSpPr>
            <a:stCxn id="149" idx="0"/>
            <a:endCxn id="150" idx="0"/>
          </p:cNvCxnSpPr>
          <p:nvPr/>
        </p:nvCxnSpPr>
        <p:spPr>
          <a:xfrm flipV="1">
            <a:off x="5564062" y="3085355"/>
            <a:ext cx="3600414" cy="50306"/>
          </a:xfrm>
          <a:prstGeom prst="straightConnector1">
            <a:avLst/>
          </a:prstGeom>
          <a:ln w="25400">
            <a:solidFill>
              <a:srgbClr val="FF2600"/>
            </a:solidFill>
            <a:miter lim="400000"/>
          </a:ln>
        </p:spPr>
      </p:cxnSp>
      <p:sp>
        <p:nvSpPr>
          <p:cNvPr id="154" name="Shape 154"/>
          <p:cNvSpPr/>
          <p:nvPr/>
        </p:nvSpPr>
        <p:spPr>
          <a:xfrm flipH="1" flipV="1">
            <a:off x="3281138" y="2771580"/>
            <a:ext cx="1733038" cy="4945968"/>
          </a:xfrm>
          <a:prstGeom prst="line">
            <a:avLst/>
          </a:prstGeom>
          <a:ln w="25400">
            <a:solidFill>
              <a:srgbClr val="0433FF">
                <a:alpha val="75000"/>
              </a:srgbClr>
            </a:solidFill>
            <a:miter lim="400000"/>
            <a:headEnd type="triangle"/>
            <a:tailEnd type="triangle"/>
          </a:ln>
        </p:spPr>
        <p:txBody>
          <a:bodyPr lIns="45718" tIns="45718" rIns="45718" bIns="45718"/>
          <a:lstStyle/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155" name="Shape 155"/>
          <p:cNvSpPr/>
          <p:nvPr/>
        </p:nvSpPr>
        <p:spPr>
          <a:xfrm>
            <a:off x="5671142" y="4291160"/>
            <a:ext cx="782308" cy="2151260"/>
          </a:xfrm>
          <a:prstGeom prst="line">
            <a:avLst/>
          </a:prstGeom>
          <a:ln w="25400">
            <a:solidFill>
              <a:srgbClr val="FF2600">
                <a:alpha val="75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156" name="Shape 156"/>
          <p:cNvSpPr/>
          <p:nvPr/>
        </p:nvSpPr>
        <p:spPr>
          <a:xfrm flipH="1">
            <a:off x="4257242" y="4290233"/>
            <a:ext cx="1150490" cy="2160237"/>
          </a:xfrm>
          <a:prstGeom prst="line">
            <a:avLst/>
          </a:prstGeom>
          <a:ln w="25400">
            <a:solidFill>
              <a:srgbClr val="FF2600">
                <a:alpha val="75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157" name="Shape 157"/>
          <p:cNvSpPr/>
          <p:nvPr/>
        </p:nvSpPr>
        <p:spPr>
          <a:xfrm flipV="1">
            <a:off x="1782054" y="4281714"/>
            <a:ext cx="3405706" cy="2579567"/>
          </a:xfrm>
          <a:prstGeom prst="line">
            <a:avLst/>
          </a:prstGeom>
          <a:ln w="25400">
            <a:solidFill>
              <a:srgbClr val="FF2600">
                <a:alpha val="75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158" name="Shape 158"/>
          <p:cNvSpPr/>
          <p:nvPr/>
        </p:nvSpPr>
        <p:spPr>
          <a:xfrm>
            <a:off x="4222803" y="808657"/>
            <a:ext cx="7426355" cy="6886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446" h="18181" fill="norm" stroke="1" extrusionOk="0">
                <a:moveTo>
                  <a:pt x="0" y="2099"/>
                </a:moveTo>
                <a:cubicBezTo>
                  <a:pt x="16012" y="-3419"/>
                  <a:pt x="21600" y="1942"/>
                  <a:pt x="16763" y="18181"/>
                </a:cubicBezTo>
              </a:path>
            </a:pathLst>
          </a:custGeom>
          <a:ln w="25400">
            <a:solidFill>
              <a:schemeClr val="accent4">
                <a:hueOff val="-150089"/>
                <a:satOff val="3212"/>
                <a:lumOff val="-17555"/>
                <a:alpha val="75000"/>
              </a:schemeClr>
            </a:solidFill>
            <a:miter lim="400000"/>
          </a:ln>
        </p:spPr>
        <p:txBody>
          <a:bodyPr lIns="50800" tIns="50800" rIns="50800" bIns="50800"/>
          <a:lstStyle/>
          <a:p>
            <a:pPr/>
          </a:p>
        </p:txBody>
      </p:sp>
      <p:sp>
        <p:nvSpPr>
          <p:cNvPr id="159" name="Shape 159"/>
          <p:cNvSpPr/>
          <p:nvPr/>
        </p:nvSpPr>
        <p:spPr>
          <a:xfrm>
            <a:off x="3177170" y="1525646"/>
            <a:ext cx="1061056" cy="565148"/>
          </a:xfrm>
          <a:prstGeom prst="ellipse">
            <a:avLst/>
          </a:prstGeom>
          <a:ln w="25400">
            <a:solidFill>
              <a:srgbClr val="898579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923547" y="3573549"/>
            <a:ext cx="4204953" cy="4803602"/>
          </a:xfrm>
          <a:prstGeom prst="rect">
            <a:avLst/>
          </a:prstGeom>
        </p:spPr>
      </p:pic>
      <p:sp>
        <p:nvSpPr>
          <p:cNvPr id="162" name="Shape 1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440"/>
            </a:lvl1pPr>
          </a:lstStyle>
          <a:p>
            <a:pPr/>
            <a:r>
              <a:t>Colosenses 1:1-5</a:t>
            </a:r>
          </a:p>
        </p:txBody>
      </p:sp>
      <p:sp>
        <p:nvSpPr>
          <p:cNvPr id="163" name="Shape 163"/>
          <p:cNvSpPr/>
          <p:nvPr>
            <p:ph type="body" sz="half" idx="1"/>
          </p:nvPr>
        </p:nvSpPr>
        <p:spPr>
          <a:xfrm>
            <a:off x="850900" y="2921000"/>
            <a:ext cx="6748351" cy="6045200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</a:t>
            </a:r>
            <a:r>
              <a:rPr b="1">
                <a:latin typeface="Arial"/>
                <a:ea typeface="Arial"/>
                <a:cs typeface="Arial"/>
                <a:sym typeface="Arial"/>
              </a:rPr>
              <a:t> </a:t>
            </a:r>
            <a:r>
              <a:t>Porque quiero que sepáis cuán gran lucha sostengo por vosotros, y por los que están en Laodicea, y por todos los que nunca han visto mi rostro;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2 </a:t>
            </a:r>
            <a:r>
              <a:t>para que sean consolados sus corazones, unidos en amor, hasta alcanzar todas las riquezas de pleno entendimiento, a fin de conocer el misterio de Dios el Padre, y de Cristo,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3 </a:t>
            </a:r>
            <a:r>
              <a:t>en quien están escondidos todos los tesoros de la sabiduría y del conocimiento.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4 </a:t>
            </a:r>
            <a:r>
              <a:t>Y esto lo digo para que nadie os engañe con palabras persuasivas.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5  </a:t>
            </a:r>
            <a:r>
              <a:t>Porque aunque estoy ausente en cuerpo, no obstante en espíritu estoy con vosotros, gozándome y mirando vuestro buen orden y la firmeza de vuestra fe en Cristo.</a:t>
            </a:r>
          </a:p>
        </p:txBody>
      </p:sp>
      <p:sp>
        <p:nvSpPr>
          <p:cNvPr id="164" name="Shape 164"/>
          <p:cNvSpPr/>
          <p:nvPr/>
        </p:nvSpPr>
        <p:spPr>
          <a:xfrm>
            <a:off x="7925875" y="2685363"/>
            <a:ext cx="4200297" cy="6477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Midtown Para Cristo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97941">
              <a:defRPr sz="3570"/>
            </a:lvl1pPr>
          </a:lstStyle>
          <a:p>
            <a:pPr/>
            <a:r>
              <a:t>PUNTO 1. Pablo establece los parámetros de la iglesia</a:t>
            </a:r>
          </a:p>
        </p:txBody>
      </p:sp>
      <p:sp>
        <p:nvSpPr>
          <p:cNvPr id="167" name="Shape 167"/>
          <p:cNvSpPr/>
          <p:nvPr>
            <p:ph type="body" idx="1"/>
          </p:nvPr>
        </p:nvSpPr>
        <p:spPr>
          <a:xfrm>
            <a:off x="850900" y="2526047"/>
            <a:ext cx="11303001" cy="6278691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35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</a:t>
            </a:r>
            <a:r>
              <a:rPr b="1">
                <a:latin typeface="Arial"/>
                <a:ea typeface="Arial"/>
                <a:cs typeface="Arial"/>
                <a:sym typeface="Arial"/>
              </a:rPr>
              <a:t> </a:t>
            </a:r>
            <a:r>
              <a:t>Porque quiero que sepáis cuán gran lucha sostengo 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35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35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por vosotros, y por los que están en Laodicea, y por 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35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35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todos los que nunca han visto mi rostro;</a:t>
            </a:r>
          </a:p>
        </p:txBody>
      </p:sp>
      <p:sp>
        <p:nvSpPr>
          <p:cNvPr id="168" name="Shape 168"/>
          <p:cNvSpPr/>
          <p:nvPr/>
        </p:nvSpPr>
        <p:spPr>
          <a:xfrm>
            <a:off x="7472847" y="4102338"/>
            <a:ext cx="4244722" cy="609482"/>
          </a:xfrm>
          <a:prstGeom prst="roundRect">
            <a:avLst>
              <a:gd name="adj" fmla="val 31256"/>
            </a:avLst>
          </a:prstGeom>
          <a:ln w="63500">
            <a:solidFill>
              <a:srgbClr val="000000"/>
            </a:solidFill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9" name="Shape 169"/>
          <p:cNvSpPr/>
          <p:nvPr/>
        </p:nvSpPr>
        <p:spPr>
          <a:xfrm>
            <a:off x="2788753" y="4131673"/>
            <a:ext cx="3642277" cy="550812"/>
          </a:xfrm>
          <a:prstGeom prst="rect">
            <a:avLst/>
          </a:prstGeom>
          <a:ln w="50800">
            <a:solidFill>
              <a:srgbClr val="FF2F92"/>
            </a:solidFill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70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3216" y="5093653"/>
            <a:ext cx="2132826" cy="728612"/>
          </a:xfrm>
          <a:prstGeom prst="rect">
            <a:avLst/>
          </a:prstGeom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</p:pic>
      <p:pic>
        <p:nvPicPr>
          <p:cNvPr id="171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70939" y="4954013"/>
            <a:ext cx="2046669" cy="1007892"/>
          </a:xfrm>
          <a:prstGeom prst="rect">
            <a:avLst/>
          </a:prstGeom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</p:pic>
      <p:pic>
        <p:nvPicPr>
          <p:cNvPr id="172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79611" y="6022721"/>
            <a:ext cx="5359282" cy="992092"/>
          </a:xfrm>
          <a:prstGeom prst="rect">
            <a:avLst/>
          </a:prstGeom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</p:pic>
      <p:sp>
        <p:nvSpPr>
          <p:cNvPr id="173" name="Shape 173"/>
          <p:cNvSpPr/>
          <p:nvPr/>
        </p:nvSpPr>
        <p:spPr>
          <a:xfrm>
            <a:off x="885696" y="2649021"/>
            <a:ext cx="3642123" cy="1445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9" y="0"/>
                </a:moveTo>
                <a:cubicBezTo>
                  <a:pt x="16764" y="0"/>
                  <a:pt x="21600" y="4293"/>
                  <a:pt x="21600" y="9587"/>
                </a:cubicBezTo>
                <a:cubicBezTo>
                  <a:pt x="21600" y="12308"/>
                  <a:pt x="20318" y="14756"/>
                  <a:pt x="18267" y="16501"/>
                </a:cubicBezTo>
                <a:lnTo>
                  <a:pt x="21539" y="21600"/>
                </a:lnTo>
                <a:lnTo>
                  <a:pt x="16337" y="17805"/>
                </a:lnTo>
                <a:cubicBezTo>
                  <a:pt x="14717" y="18667"/>
                  <a:pt x="12826" y="19175"/>
                  <a:pt x="10799" y="19175"/>
                </a:cubicBezTo>
                <a:cubicBezTo>
                  <a:pt x="4834" y="19175"/>
                  <a:pt x="0" y="14882"/>
                  <a:pt x="0" y="9587"/>
                </a:cubicBezTo>
                <a:cubicBezTo>
                  <a:pt x="0" y="4293"/>
                  <a:pt x="4834" y="0"/>
                  <a:pt x="10799" y="0"/>
                </a:cubicBezTo>
                <a:close/>
              </a:path>
            </a:pathLst>
          </a:custGeom>
          <a:ln w="50800">
            <a:solidFill>
              <a:srgbClr val="FF2F92"/>
            </a:solidFill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Comunicación</a:t>
            </a:r>
          </a:p>
        </p:txBody>
      </p:sp>
      <p:sp>
        <p:nvSpPr>
          <p:cNvPr id="174" name="Shape 174"/>
          <p:cNvSpPr/>
          <p:nvPr/>
        </p:nvSpPr>
        <p:spPr>
          <a:xfrm>
            <a:off x="7844366" y="2992063"/>
            <a:ext cx="3319829" cy="928495"/>
          </a:xfrm>
          <a:prstGeom prst="wedgeEllipseCallout">
            <a:avLst>
              <a:gd name="adj1" fmla="val -49694"/>
              <a:gd name="adj2" fmla="val 67508"/>
            </a:avLst>
          </a:prstGeom>
          <a:ln w="50800">
            <a:solidFill>
              <a:srgbClr val="000000"/>
            </a:solidFill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Ministerio</a:t>
            </a:r>
          </a:p>
        </p:txBody>
      </p:sp>
      <p:sp>
        <p:nvSpPr>
          <p:cNvPr id="175" name="Shape 175"/>
          <p:cNvSpPr/>
          <p:nvPr/>
        </p:nvSpPr>
        <p:spPr>
          <a:xfrm>
            <a:off x="1145704" y="8063635"/>
            <a:ext cx="14634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>
                <a:solidFill>
                  <a:srgbClr val="011993"/>
                </a:solidFill>
              </a:rPr>
              <a:t>Iglesia</a:t>
            </a:r>
            <a:r>
              <a:t> </a:t>
            </a:r>
          </a:p>
        </p:txBody>
      </p:sp>
      <p:sp>
        <p:nvSpPr>
          <p:cNvPr id="176" name="Shape 176"/>
          <p:cNvSpPr/>
          <p:nvPr/>
        </p:nvSpPr>
        <p:spPr>
          <a:xfrm flipV="1">
            <a:off x="1803518" y="5741115"/>
            <a:ext cx="475626" cy="2408529"/>
          </a:xfrm>
          <a:prstGeom prst="line">
            <a:avLst/>
          </a:prstGeom>
          <a:ln w="25400">
            <a:solidFill>
              <a:srgbClr val="011993">
                <a:alpha val="75000"/>
              </a:srgbClr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77" name="Shape 177"/>
          <p:cNvSpPr/>
          <p:nvPr/>
        </p:nvSpPr>
        <p:spPr>
          <a:xfrm flipH="1" flipV="1">
            <a:off x="9327404" y="5909733"/>
            <a:ext cx="1188196" cy="1710267"/>
          </a:xfrm>
          <a:prstGeom prst="line">
            <a:avLst/>
          </a:prstGeom>
          <a:ln w="25400">
            <a:solidFill>
              <a:srgbClr val="009051">
                <a:alpha val="75000"/>
              </a:srgbClr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78" name="Shape 178"/>
          <p:cNvSpPr/>
          <p:nvPr/>
        </p:nvSpPr>
        <p:spPr>
          <a:xfrm>
            <a:off x="8306840" y="7500572"/>
            <a:ext cx="4308223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9051"/>
                </a:solidFill>
              </a:defRPr>
            </a:lvl1pPr>
          </a:lstStyle>
          <a:p>
            <a:pPr/>
            <a:r>
              <a:t>Iglesia ubicada a 18 Kilómetros</a:t>
            </a:r>
          </a:p>
        </p:txBody>
      </p:sp>
      <p:sp>
        <p:nvSpPr>
          <p:cNvPr id="179" name="Shape 179"/>
          <p:cNvSpPr/>
          <p:nvPr/>
        </p:nvSpPr>
        <p:spPr>
          <a:xfrm>
            <a:off x="5740399" y="6961985"/>
            <a:ext cx="1" cy="966691"/>
          </a:xfrm>
          <a:prstGeom prst="line">
            <a:avLst/>
          </a:prstGeom>
          <a:ln w="25400">
            <a:solidFill>
              <a:srgbClr val="FF2600">
                <a:alpha val="75000"/>
              </a:srgbClr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80" name="Shape 180"/>
          <p:cNvSpPr/>
          <p:nvPr/>
        </p:nvSpPr>
        <p:spPr>
          <a:xfrm>
            <a:off x="4780051" y="7836883"/>
            <a:ext cx="192069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>
                <a:solidFill>
                  <a:srgbClr val="FF2600"/>
                </a:solidFill>
              </a:rPr>
              <a:t>Perdidos</a:t>
            </a:r>
            <a:r>
              <a:t> </a:t>
            </a:r>
          </a:p>
        </p:txBody>
      </p:sp>
      <p:sp>
        <p:nvSpPr>
          <p:cNvPr id="181" name="Shape 181"/>
          <p:cNvSpPr/>
          <p:nvPr/>
        </p:nvSpPr>
        <p:spPr>
          <a:xfrm>
            <a:off x="4480046" y="2465478"/>
            <a:ext cx="25969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defRPr>
                <a:solidFill>
                  <a:srgbClr val="000000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82" name="Shape 182"/>
          <p:cNvSpPr/>
          <p:nvPr/>
        </p:nvSpPr>
        <p:spPr>
          <a:xfrm>
            <a:off x="11441191" y="2968241"/>
            <a:ext cx="31867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83" name="Shape 183"/>
          <p:cNvSpPr/>
          <p:nvPr/>
        </p:nvSpPr>
        <p:spPr>
          <a:xfrm>
            <a:off x="2124580" y="7375942"/>
            <a:ext cx="29946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84" name="Shape 184"/>
          <p:cNvSpPr/>
          <p:nvPr/>
        </p:nvSpPr>
        <p:spPr>
          <a:xfrm>
            <a:off x="10856083" y="6873055"/>
            <a:ext cx="35936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85" name="Shape 185"/>
          <p:cNvSpPr/>
          <p:nvPr/>
        </p:nvSpPr>
        <p:spPr>
          <a:xfrm>
            <a:off x="6278924" y="7243591"/>
            <a:ext cx="30221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10540" indent="-510540" defTabSz="391414">
              <a:spcBef>
                <a:spcPts val="3600"/>
              </a:spcBef>
              <a:buSzPct val="100000"/>
              <a:buAutoNum type="arabicPeriod" startAt="1"/>
              <a:defRPr sz="2680"/>
            </a:pPr>
            <a:r>
              <a:rPr b="1" u="sng">
                <a:solidFill>
                  <a:srgbClr val="FF2F92"/>
                </a:solidFill>
              </a:rPr>
              <a:t>Comunicación</a:t>
            </a:r>
            <a:r>
              <a:t>: Debemos de establecer una comunicación clara cuando ministramos…( </a:t>
            </a:r>
            <a:r>
              <a:rPr b="1"/>
              <a:t>Hebreos 13:1-19</a:t>
            </a:r>
            <a:r>
              <a:t> ).</a:t>
            </a:r>
          </a:p>
          <a:p>
            <a:pPr marL="510540" indent="-510540" defTabSz="391414">
              <a:spcBef>
                <a:spcPts val="3600"/>
              </a:spcBef>
              <a:buSzPct val="100000"/>
              <a:buAutoNum type="arabicPeriod" startAt="1"/>
              <a:defRPr sz="2680"/>
            </a:pPr>
            <a:r>
              <a:rPr b="1" u="sng">
                <a:solidFill>
                  <a:srgbClr val="000000"/>
                </a:solidFill>
              </a:rPr>
              <a:t>Ministerio</a:t>
            </a:r>
            <a:r>
              <a:t>: Va a existir lucha en el ministerio y por lo tanto debemos de respetar lo que se ha dicho en cuanto a la palabra y el ministerio.                 (</a:t>
            </a:r>
            <a:r>
              <a:rPr b="1"/>
              <a:t> 2 Timoteo 3:12</a:t>
            </a:r>
            <a:r>
              <a:t> ).</a:t>
            </a:r>
          </a:p>
          <a:p>
            <a:pPr marL="510540" indent="-510540" defTabSz="391414">
              <a:spcBef>
                <a:spcPts val="3600"/>
              </a:spcBef>
              <a:buSzPct val="100000"/>
              <a:buAutoNum type="arabicPeriod" startAt="1"/>
              <a:defRPr sz="2680"/>
            </a:pPr>
            <a:r>
              <a:rPr b="1" u="sng">
                <a:solidFill>
                  <a:srgbClr val="011993"/>
                </a:solidFill>
              </a:rPr>
              <a:t>Iglesia</a:t>
            </a:r>
            <a:r>
              <a:t>: Pablo tenia una prioridad en su vida y era la relación con las Iglesia… Donde está tu corazón en cuanto a la Iglesia. ( </a:t>
            </a:r>
            <a:r>
              <a:rPr b="1"/>
              <a:t>Hechos 20:28</a:t>
            </a:r>
            <a:r>
              <a:t> ).</a:t>
            </a:r>
          </a:p>
          <a:p>
            <a:pPr marL="510540" indent="-510540" defTabSz="391414">
              <a:spcBef>
                <a:spcPts val="3600"/>
              </a:spcBef>
              <a:buSzPct val="100000"/>
              <a:buAutoNum type="arabicPeriod" startAt="1"/>
              <a:defRPr sz="2680"/>
            </a:pPr>
            <a:r>
              <a:rPr b="1" u="sng">
                <a:solidFill>
                  <a:srgbClr val="009051"/>
                </a:solidFill>
              </a:rPr>
              <a:t>Iglesias</a:t>
            </a:r>
            <a:r>
              <a:t>: Pablo también sabia de los problemas de la Iglesia de Laodicea y estaba preocupado por el estado de esta ( pero tenia en su corazón el plantar iglesias y apoyar obras.</a:t>
            </a:r>
          </a:p>
          <a:p>
            <a:pPr marL="510540" indent="-510540" defTabSz="391414">
              <a:spcBef>
                <a:spcPts val="3600"/>
              </a:spcBef>
              <a:buSzPct val="100000"/>
              <a:buAutoNum type="arabicPeriod" startAt="1"/>
              <a:defRPr sz="2680"/>
            </a:pPr>
            <a:r>
              <a:rPr b="1" u="sng">
                <a:solidFill>
                  <a:srgbClr val="FF2600"/>
                </a:solidFill>
              </a:rPr>
              <a:t>Perdidos</a:t>
            </a:r>
            <a:r>
              <a:t>: El mensaje no cambia en cuanto a la doctrina y la predicación de la Cruz / Cristo para la salvación de las personas… pues Pablo sabia de su compromiso con el evangelio a los perdidos. ( </a:t>
            </a:r>
            <a:r>
              <a:rPr b="1"/>
              <a:t>Romanos 13:11</a:t>
            </a:r>
            <a:r>
              <a:t> 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97941">
              <a:defRPr sz="3570"/>
            </a:lvl1pPr>
          </a:lstStyle>
          <a:p>
            <a:pPr/>
            <a:r>
              <a:t>PUNTO 2. Pablo explica el objetivo de tener estos parámetros en la iglesia     </a:t>
            </a:r>
          </a:p>
        </p:txBody>
      </p:sp>
      <p:sp>
        <p:nvSpPr>
          <p:cNvPr id="190" name="Shape 190"/>
          <p:cNvSpPr/>
          <p:nvPr>
            <p:ph type="body" idx="1"/>
          </p:nvPr>
        </p:nvSpPr>
        <p:spPr>
          <a:xfrm>
            <a:off x="850899" y="2768728"/>
            <a:ext cx="11303001" cy="6350001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2 </a:t>
            </a:r>
            <a:r>
              <a:t>para que sean </a:t>
            </a:r>
            <a:r>
              <a:rPr b="1" sz="3000"/>
              <a:t>consolados sus corazones</a:t>
            </a:r>
            <a:r>
              <a:t>, </a:t>
            </a:r>
            <a:r>
              <a:rPr b="1" sz="3000">
                <a:solidFill>
                  <a:srgbClr val="009051"/>
                </a:solidFill>
              </a:rPr>
              <a:t>unidos en amor</a:t>
            </a:r>
            <a:r>
              <a:t>, hasta alcanzar todas las riquezas de pleno </a:t>
            </a:r>
            <a:r>
              <a:rPr b="1" sz="2900">
                <a:solidFill>
                  <a:srgbClr val="0433FF"/>
                </a:solidFill>
              </a:rPr>
              <a:t>entendimiento</a:t>
            </a:r>
            <a:r>
              <a:t>, a fin de conocer el </a:t>
            </a:r>
            <a:r>
              <a:rPr b="1">
                <a:solidFill>
                  <a:srgbClr val="FF2600"/>
                </a:solidFill>
              </a:rPr>
              <a:t>misterio</a:t>
            </a:r>
            <a:r>
              <a:t> de Dios el Padre, y de Cristo,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3 </a:t>
            </a:r>
            <a:r>
              <a:t>en quien están escondidos todos los tesoros de la </a:t>
            </a:r>
            <a:r>
              <a:rPr b="1">
                <a:solidFill>
                  <a:srgbClr val="9437FF"/>
                </a:solidFill>
              </a:rPr>
              <a:t>sabiduría</a:t>
            </a:r>
            <a:r>
              <a:t> y del </a:t>
            </a:r>
            <a:r>
              <a:rPr b="1">
                <a:solidFill>
                  <a:srgbClr val="FF9300"/>
                </a:solidFill>
              </a:rPr>
              <a:t>conocimiento</a:t>
            </a:r>
            <a:r>
              <a:t>.</a:t>
            </a:r>
          </a:p>
        </p:txBody>
      </p:sp>
      <p:sp>
        <p:nvSpPr>
          <p:cNvPr id="191" name="Shape 191"/>
          <p:cNvSpPr/>
          <p:nvPr/>
        </p:nvSpPr>
        <p:spPr>
          <a:xfrm>
            <a:off x="738019" y="2935647"/>
            <a:ext cx="4080003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2000">
                <a:solidFill>
                  <a:srgbClr val="000000"/>
                </a:solidFill>
              </a:defRPr>
            </a:pPr>
            <a:r>
              <a:t>RECORDEMOS QUE VAMOS </a:t>
            </a:r>
          </a:p>
          <a:p>
            <a:pPr>
              <a:defRPr b="1" sz="2000">
                <a:solidFill>
                  <a:srgbClr val="000000"/>
                </a:solidFill>
              </a:defRPr>
            </a:pPr>
            <a:r>
              <a:t>A TENER NESECIDADES</a:t>
            </a:r>
          </a:p>
          <a:p>
            <a:pPr>
              <a:defRPr b="1" sz="2000">
                <a:solidFill>
                  <a:srgbClr val="000000"/>
                </a:solidFill>
              </a:defRPr>
            </a:pPr>
            <a:r>
              <a:t>EMOCIONALES</a:t>
            </a:r>
          </a:p>
        </p:txBody>
      </p:sp>
      <p:sp>
        <p:nvSpPr>
          <p:cNvPr id="192" name="Shape 192"/>
          <p:cNvSpPr/>
          <p:nvPr/>
        </p:nvSpPr>
        <p:spPr>
          <a:xfrm flipH="1" flipV="1">
            <a:off x="2839791" y="3912613"/>
            <a:ext cx="2545009" cy="1134057"/>
          </a:xfrm>
          <a:prstGeom prst="line">
            <a:avLst/>
          </a:prstGeom>
          <a:ln w="25400">
            <a:solidFill>
              <a:srgbClr val="000000">
                <a:alpha val="75000"/>
              </a:srgbClr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3" name="Shape 193"/>
          <p:cNvSpPr/>
          <p:nvPr/>
        </p:nvSpPr>
        <p:spPr>
          <a:xfrm>
            <a:off x="7249611" y="2922082"/>
            <a:ext cx="4611117" cy="156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rgbClr val="009051"/>
                </a:solidFill>
              </a:defRPr>
            </a:pPr>
            <a:r>
              <a:rPr sz="2000"/>
              <a:t>PARA PODER AMAR</a:t>
            </a:r>
            <a:endParaRPr sz="2000"/>
          </a:p>
          <a:p>
            <a:pPr>
              <a:defRPr b="1">
                <a:solidFill>
                  <a:srgbClr val="009051"/>
                </a:solidFill>
              </a:defRPr>
            </a:pPr>
            <a:r>
              <a:rPr sz="2000"/>
              <a:t>SE NESECITAN DOS PERSONAS</a:t>
            </a:r>
            <a:endParaRPr sz="2000"/>
          </a:p>
          <a:p>
            <a:pPr>
              <a:defRPr b="1">
                <a:solidFill>
                  <a:srgbClr val="009051"/>
                </a:solidFill>
              </a:defRPr>
            </a:pPr>
            <a:r>
              <a:rPr sz="2000"/>
              <a:t>EL AMOR ES COMUNICACIÓN</a:t>
            </a:r>
            <a:endParaRPr sz="2000"/>
          </a:p>
          <a:p>
            <a:pPr/>
            <a:r>
              <a:rPr sz="2000"/>
              <a:t> </a:t>
            </a:r>
            <a:r>
              <a:t> </a:t>
            </a:r>
          </a:p>
        </p:txBody>
      </p:sp>
      <p:sp>
        <p:nvSpPr>
          <p:cNvPr id="194" name="Shape 194"/>
          <p:cNvSpPr/>
          <p:nvPr/>
        </p:nvSpPr>
        <p:spPr>
          <a:xfrm flipV="1">
            <a:off x="9456074" y="3949700"/>
            <a:ext cx="198192" cy="1059884"/>
          </a:xfrm>
          <a:prstGeom prst="line">
            <a:avLst/>
          </a:prstGeom>
          <a:ln w="25400">
            <a:solidFill>
              <a:srgbClr val="009051">
                <a:alpha val="75000"/>
              </a:srgbClr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5" name="Shape 195"/>
          <p:cNvSpPr/>
          <p:nvPr/>
        </p:nvSpPr>
        <p:spPr>
          <a:xfrm>
            <a:off x="3839933" y="7676285"/>
            <a:ext cx="5324934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rPr b="1">
                <a:solidFill>
                  <a:srgbClr val="000000"/>
                </a:solidFill>
              </a:rPr>
              <a:t>El</a:t>
            </a:r>
            <a:r>
              <a:t> </a:t>
            </a:r>
            <a:r>
              <a:rPr b="1" sz="2700">
                <a:solidFill>
                  <a:srgbClr val="0433FF"/>
                </a:solidFill>
              </a:rPr>
              <a:t>entendimiento</a:t>
            </a:r>
            <a:r>
              <a:t> </a:t>
            </a:r>
            <a:r>
              <a:rPr b="1">
                <a:solidFill>
                  <a:srgbClr val="000000"/>
                </a:solidFill>
              </a:rPr>
              <a:t>de</a:t>
            </a:r>
            <a:r>
              <a:t> </a:t>
            </a:r>
            <a:r>
              <a:rPr b="1">
                <a:solidFill>
                  <a:srgbClr val="0433FF"/>
                </a:solidFill>
              </a:rPr>
              <a:t>Dios</a:t>
            </a:r>
            <a:r>
              <a:t> </a:t>
            </a:r>
            <a:r>
              <a:rPr b="1">
                <a:solidFill>
                  <a:srgbClr val="000000"/>
                </a:solidFill>
              </a:rPr>
              <a:t>nos revela:</a:t>
            </a:r>
          </a:p>
          <a:p>
            <a:pPr>
              <a:defRPr b="1" sz="2000">
                <a:solidFill>
                  <a:srgbClr val="FF2600"/>
                </a:solidFill>
              </a:defRPr>
            </a:pPr>
            <a:r>
              <a:t>Misterio</a:t>
            </a:r>
          </a:p>
          <a:p>
            <a:pPr>
              <a:defRPr b="1" sz="2000">
                <a:solidFill>
                  <a:srgbClr val="9437FF"/>
                </a:solidFill>
              </a:defRPr>
            </a:pPr>
            <a:r>
              <a:t>Sabiduría</a:t>
            </a:r>
          </a:p>
          <a:p>
            <a:pPr>
              <a:defRPr b="1" sz="2000">
                <a:solidFill>
                  <a:srgbClr val="FF9300"/>
                </a:solidFill>
              </a:defRPr>
            </a:pPr>
            <a:r>
              <a:t>Conocimiento</a:t>
            </a:r>
          </a:p>
        </p:txBody>
      </p:sp>
      <p:sp>
        <p:nvSpPr>
          <p:cNvPr id="196" name="Shape 196"/>
          <p:cNvSpPr/>
          <p:nvPr/>
        </p:nvSpPr>
        <p:spPr>
          <a:xfrm flipV="1">
            <a:off x="5651976" y="5877357"/>
            <a:ext cx="479143" cy="1806919"/>
          </a:xfrm>
          <a:prstGeom prst="line">
            <a:avLst/>
          </a:prstGeom>
          <a:ln w="25400">
            <a:solidFill>
              <a:srgbClr val="0433FF">
                <a:alpha val="75000"/>
              </a:srgbClr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97941">
              <a:defRPr sz="3570"/>
            </a:lvl1pPr>
          </a:lstStyle>
          <a:p>
            <a:pPr/>
            <a:r>
              <a:t>punto 3. Pablo advierte de la realidad que busca el enemigo </a:t>
            </a:r>
          </a:p>
        </p:txBody>
      </p:sp>
      <p:sp>
        <p:nvSpPr>
          <p:cNvPr id="199" name="Shape 19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4 </a:t>
            </a:r>
            <a:r>
              <a:t>Y esto lo digo para que </a:t>
            </a:r>
            <a:r>
              <a:rPr b="1" sz="3200"/>
              <a:t>nadie os engañe</a:t>
            </a:r>
            <a:r>
              <a:t> con </a:t>
            </a:r>
            <a:r>
              <a:rPr b="1" sz="2900">
                <a:solidFill>
                  <a:srgbClr val="9437FF"/>
                </a:solidFill>
              </a:rPr>
              <a:t>palabras persuasivas</a:t>
            </a:r>
            <a:r>
              <a:t>.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5  </a:t>
            </a:r>
            <a:r>
              <a:t>Porque aunque estoy ausente en cuerpo, no obstante en espíritu estoy con 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vosotros, gozándome y mirando vuestro buen orden y la </a:t>
            </a:r>
            <a:r>
              <a:rPr b="1" sz="3200">
                <a:solidFill>
                  <a:srgbClr val="FF2600"/>
                </a:solidFill>
              </a:rPr>
              <a:t>firmeza</a:t>
            </a:r>
            <a:r>
              <a:t> de vuestra fe en Cristo.</a:t>
            </a:r>
          </a:p>
        </p:txBody>
      </p:sp>
      <p:sp>
        <p:nvSpPr>
          <p:cNvPr id="200" name="Shape 200"/>
          <p:cNvSpPr/>
          <p:nvPr/>
        </p:nvSpPr>
        <p:spPr>
          <a:xfrm>
            <a:off x="926417" y="2768728"/>
            <a:ext cx="4588511" cy="186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2000">
                <a:solidFill>
                  <a:srgbClr val="000000"/>
                </a:solidFill>
              </a:defRPr>
            </a:pPr>
            <a:r>
              <a:t>Satanás ha usado desde</a:t>
            </a:r>
          </a:p>
          <a:p>
            <a:pPr>
              <a:defRPr b="1">
                <a:solidFill>
                  <a:srgbClr val="000000"/>
                </a:solidFill>
              </a:defRPr>
            </a:pPr>
            <a:r>
              <a:rPr sz="2000"/>
              <a:t>el principio de la Creación </a:t>
            </a:r>
            <a:endParaRPr sz="2000"/>
          </a:p>
          <a:p>
            <a:pPr>
              <a:defRPr b="1">
                <a:solidFill>
                  <a:srgbClr val="000000"/>
                </a:solidFill>
              </a:defRPr>
            </a:pPr>
            <a:r>
              <a:rPr sz="2000"/>
              <a:t>el método del Engaño como el aliado</a:t>
            </a:r>
            <a:endParaRPr sz="2000"/>
          </a:p>
          <a:p>
            <a:pPr>
              <a:defRPr b="1">
                <a:solidFill>
                  <a:srgbClr val="000000"/>
                </a:solidFill>
              </a:defRPr>
            </a:pPr>
            <a:r>
              <a:rPr sz="2000"/>
              <a:t>número uno</a:t>
            </a:r>
            <a:endParaRPr sz="2000"/>
          </a:p>
          <a:p>
            <a:pPr/>
            <a:r>
              <a:t> </a:t>
            </a:r>
          </a:p>
        </p:txBody>
      </p:sp>
      <p:pic>
        <p:nvPicPr>
          <p:cNvPr id="201" name=""/>
          <p:cNvPicPr>
            <a:picLocks noChangeAspect="0"/>
          </p:cNvPicPr>
          <p:nvPr/>
        </p:nvPicPr>
        <p:blipFill>
          <a:blip r:embed="rId2">
            <a:alphaModFix amt="75000"/>
            <a:extLst/>
          </a:blip>
          <a:stretch>
            <a:fillRect/>
          </a:stretch>
        </p:blipFill>
        <p:spPr>
          <a:xfrm rot="12935472">
            <a:off x="4064308" y="4098323"/>
            <a:ext cx="1735647" cy="458555"/>
          </a:xfrm>
          <a:prstGeom prst="rect">
            <a:avLst/>
          </a:prstGeom>
        </p:spPr>
      </p:pic>
      <p:pic>
        <p:nvPicPr>
          <p:cNvPr id="203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34370" y="3423575"/>
            <a:ext cx="3801270" cy="1370514"/>
          </a:xfrm>
          <a:prstGeom prst="rect">
            <a:avLst/>
          </a:prstGeom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</p:pic>
      <p:sp>
        <p:nvSpPr>
          <p:cNvPr id="204" name="Shape 204"/>
          <p:cNvSpPr/>
          <p:nvPr/>
        </p:nvSpPr>
        <p:spPr>
          <a:xfrm>
            <a:off x="2199932" y="5603442"/>
            <a:ext cx="4441960" cy="480932"/>
          </a:xfrm>
          <a:prstGeom prst="roundRect">
            <a:avLst>
              <a:gd name="adj" fmla="val 39611"/>
            </a:avLst>
          </a:prstGeom>
          <a:ln w="50800">
            <a:solidFill>
              <a:srgbClr val="0433FF"/>
            </a:solidFill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5" name="Shape 205"/>
          <p:cNvSpPr/>
          <p:nvPr/>
        </p:nvSpPr>
        <p:spPr>
          <a:xfrm flipH="1">
            <a:off x="3146378" y="6121317"/>
            <a:ext cx="841505" cy="1615724"/>
          </a:xfrm>
          <a:prstGeom prst="line">
            <a:avLst/>
          </a:prstGeom>
          <a:ln w="25400">
            <a:solidFill>
              <a:srgbClr val="0433FF">
                <a:alpha val="75000"/>
              </a:srgb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6" name="Shape 206"/>
          <p:cNvSpPr/>
          <p:nvPr/>
        </p:nvSpPr>
        <p:spPr>
          <a:xfrm>
            <a:off x="974409" y="7742349"/>
            <a:ext cx="5424679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2000">
                <a:solidFill>
                  <a:srgbClr val="0433FF"/>
                </a:solidFill>
              </a:defRPr>
            </a:pPr>
            <a:r>
              <a:t>La Ausencia del Pastor y Lider</a:t>
            </a:r>
          </a:p>
          <a:p>
            <a:pPr>
              <a:defRPr b="1" sz="2000">
                <a:solidFill>
                  <a:srgbClr val="0433FF"/>
                </a:solidFill>
              </a:defRPr>
            </a:pPr>
            <a:r>
              <a:t>no es la condición para poder OBEDECER </a:t>
            </a:r>
          </a:p>
          <a:p>
            <a:pPr>
              <a:defRPr b="1" sz="2000">
                <a:solidFill>
                  <a:srgbClr val="0433FF"/>
                </a:solidFill>
              </a:defRPr>
            </a:pPr>
            <a:r>
              <a:t>lo que La Biblia Dice</a:t>
            </a:r>
          </a:p>
          <a:p>
            <a:pPr>
              <a:defRPr sz="2000"/>
            </a:pPr>
            <a:r>
              <a:t> </a:t>
            </a:r>
          </a:p>
        </p:txBody>
      </p:sp>
      <p:sp>
        <p:nvSpPr>
          <p:cNvPr id="207" name="Shape 207"/>
          <p:cNvSpPr/>
          <p:nvPr/>
        </p:nvSpPr>
        <p:spPr>
          <a:xfrm>
            <a:off x="8276524" y="6213042"/>
            <a:ext cx="1543856" cy="690750"/>
          </a:xfrm>
          <a:prstGeom prst="ellipse">
            <a:avLst/>
          </a:prstGeom>
          <a:ln w="12700">
            <a:solidFill>
              <a:srgbClr val="FF2600"/>
            </a:solidFill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08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18445" y="6965078"/>
            <a:ext cx="3412729" cy="1773553"/>
          </a:xfrm>
          <a:prstGeom prst="rect">
            <a:avLst/>
          </a:prstGeom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440"/>
            </a:lvl1pPr>
          </a:lstStyle>
          <a:p>
            <a:pPr/>
            <a:r>
              <a:t>EL RETO</a:t>
            </a:r>
          </a:p>
        </p:txBody>
      </p:sp>
      <p:sp>
        <p:nvSpPr>
          <p:cNvPr id="211" name="Shape 2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52043">
              <a:lnSpc>
                <a:spcPct val="100000"/>
              </a:lnSpc>
              <a:spcBef>
                <a:spcPts val="0"/>
              </a:spcBef>
              <a:buSzTx/>
              <a:buNone/>
              <a:defRPr sz="2002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2 TESALONICENSES 3:1-10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indent="0" defTabSz="352043">
              <a:lnSpc>
                <a:spcPct val="100000"/>
              </a:lnSpc>
              <a:spcBef>
                <a:spcPts val="0"/>
              </a:spcBef>
              <a:buSzTx/>
              <a:buNone/>
              <a:defRPr sz="2002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indent="0" defTabSz="352043">
              <a:lnSpc>
                <a:spcPct val="100000"/>
              </a:lnSpc>
              <a:spcBef>
                <a:spcPts val="0"/>
              </a:spcBef>
              <a:buSzTx/>
              <a:buNone/>
              <a:defRPr sz="2002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3 </a:t>
            </a:r>
            <a:r>
              <a:t> Por lo demás, hermanos, orad por nosotros, para que la palabra del Señor corra y sea glorificada, así como lo fue entre vosotros,</a:t>
            </a:r>
          </a:p>
          <a:p>
            <a:pPr marL="0" indent="0" defTabSz="352043">
              <a:lnSpc>
                <a:spcPct val="100000"/>
              </a:lnSpc>
              <a:spcBef>
                <a:spcPts val="0"/>
              </a:spcBef>
              <a:buSzTx/>
              <a:buNone/>
              <a:defRPr sz="2002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2 </a:t>
            </a:r>
            <a:r>
              <a:t>y para que seamos librados de hombres perversos y malos; porque no es de todos la fe.</a:t>
            </a:r>
          </a:p>
          <a:p>
            <a:pPr marL="0" indent="0" defTabSz="352043">
              <a:lnSpc>
                <a:spcPct val="100000"/>
              </a:lnSpc>
              <a:spcBef>
                <a:spcPts val="0"/>
              </a:spcBef>
              <a:buSzTx/>
              <a:buNone/>
              <a:defRPr sz="2002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3 </a:t>
            </a:r>
            <a:r>
              <a:t>Pero fiel es el Señor, que os afirmará y guardará del mal.</a:t>
            </a:r>
          </a:p>
          <a:p>
            <a:pPr marL="0" indent="0" defTabSz="352043">
              <a:lnSpc>
                <a:spcPct val="100000"/>
              </a:lnSpc>
              <a:spcBef>
                <a:spcPts val="0"/>
              </a:spcBef>
              <a:buSzTx/>
              <a:buNone/>
              <a:defRPr sz="2002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4 </a:t>
            </a:r>
            <a:r>
              <a:t>Y tenemos confianza respecto a vosotros en el Señor, en que hacéis y haréis lo que os hemos mandado.</a:t>
            </a:r>
          </a:p>
          <a:p>
            <a:pPr marL="0" indent="0" defTabSz="352043">
              <a:lnSpc>
                <a:spcPct val="100000"/>
              </a:lnSpc>
              <a:spcBef>
                <a:spcPts val="0"/>
              </a:spcBef>
              <a:buSzTx/>
              <a:buNone/>
              <a:defRPr sz="2002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5 </a:t>
            </a:r>
            <a:r>
              <a:t>Y el Señor encamine vuestros corazones al amor de Dios, y a la paciencia de Cristo.</a:t>
            </a:r>
          </a:p>
          <a:p>
            <a:pPr marL="0" indent="0" defTabSz="352043">
              <a:lnSpc>
                <a:spcPct val="100000"/>
              </a:lnSpc>
              <a:spcBef>
                <a:spcPts val="0"/>
              </a:spcBef>
              <a:buSzTx/>
              <a:buNone/>
              <a:defRPr sz="2002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6 </a:t>
            </a:r>
            <a:r>
              <a:t>Pero os ordenamos, hermanos, en el nombre de nuestro Señor Jesucristo, que os apartéis de todo hermano que ande desordenadamente, y no según la enseñanza que recibisteis de nosotros.</a:t>
            </a:r>
          </a:p>
          <a:p>
            <a:pPr marL="0" indent="0" defTabSz="352043">
              <a:lnSpc>
                <a:spcPct val="100000"/>
              </a:lnSpc>
              <a:spcBef>
                <a:spcPts val="0"/>
              </a:spcBef>
              <a:buSzTx/>
              <a:buNone/>
              <a:defRPr sz="2002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7 </a:t>
            </a:r>
            <a:r>
              <a:t>Porque vosotros mismos sabéis de qué manera debéis imitarnos; pues nosotros no anduvimos desordenadamente entre vosotros,</a:t>
            </a:r>
          </a:p>
          <a:p>
            <a:pPr marL="0" indent="0" defTabSz="352043">
              <a:lnSpc>
                <a:spcPct val="100000"/>
              </a:lnSpc>
              <a:spcBef>
                <a:spcPts val="0"/>
              </a:spcBef>
              <a:buSzTx/>
              <a:buNone/>
              <a:defRPr sz="2002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8 </a:t>
            </a:r>
            <a:r>
              <a:t>ni comimos de balde el pan de nadie, sino que trabajamos con afán y fatiga día y noche, para no ser gravosos a ninguno de vosotros;</a:t>
            </a:r>
          </a:p>
          <a:p>
            <a:pPr marL="0" indent="0" defTabSz="352043">
              <a:lnSpc>
                <a:spcPct val="100000"/>
              </a:lnSpc>
              <a:spcBef>
                <a:spcPts val="0"/>
              </a:spcBef>
              <a:buSzTx/>
              <a:buNone/>
              <a:defRPr sz="2002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9 </a:t>
            </a:r>
            <a:r>
              <a:t>no porque no tuviésemos derecho, sino por daros nosotros mismos un ejemplo para que nos imitaseis.</a:t>
            </a:r>
          </a:p>
          <a:p>
            <a:pPr marL="0" indent="0" defTabSz="352043">
              <a:lnSpc>
                <a:spcPct val="100000"/>
              </a:lnSpc>
              <a:spcBef>
                <a:spcPts val="0"/>
              </a:spcBef>
              <a:buSzTx/>
              <a:buNone/>
              <a:defRPr sz="2002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10 </a:t>
            </a:r>
            <a:r>
              <a:t>Porque también cuando estábamos con vosotros, os ordenábamos esto: Si alguno no quiere trabajar, tampoco coma.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Typeset">
  <a:themeElements>
    <a:clrScheme name="Typeset">
      <a:dk1>
        <a:srgbClr val="57554B"/>
      </a:dk1>
      <a:lt1>
        <a:srgbClr val="0C1557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"/>
        <a:ea typeface="Academy Engraved LET"/>
        <a:cs typeface="Academy Engraved LET"/>
      </a:majorFont>
      <a:minorFont>
        <a:latin typeface="Academy Engraved LET"/>
        <a:ea typeface="Academy Engraved LET"/>
        <a:cs typeface="Academy Engraved LET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4">
              <a:hueOff val="-150089"/>
              <a:satOff val="3212"/>
              <a:lumOff val="-17555"/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755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ypeset">
  <a:themeElements>
    <a:clrScheme name="Typeset">
      <a:dk1>
        <a:srgbClr val="000000"/>
      </a:dk1>
      <a:lt1>
        <a:srgbClr val="FFFFFF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"/>
        <a:ea typeface="Academy Engraved LET"/>
        <a:cs typeface="Academy Engraved LET"/>
      </a:majorFont>
      <a:minorFont>
        <a:latin typeface="Academy Engraved LET"/>
        <a:ea typeface="Academy Engraved LET"/>
        <a:cs typeface="Academy Engraved LET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4">
              <a:hueOff val="-150089"/>
              <a:satOff val="3212"/>
              <a:lumOff val="-17555"/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755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