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oup"/>
          <p:cNvGrpSpPr/>
          <p:nvPr/>
        </p:nvGrpSpPr>
        <p:grpSpPr>
          <a:xfrm>
            <a:off x="1485900" y="4838700"/>
            <a:ext cx="10033000" cy="88901"/>
            <a:chOff x="0" y="0"/>
            <a:chExt cx="10033000" cy="88900"/>
          </a:xfrm>
        </p:grpSpPr>
        <p:pic>
          <p:nvPicPr>
            <p:cNvPr id="12" name="typesetflourish_shape_big.pdf" descr="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descr="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descr="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Title Text"/>
          <p:cNvSpPr/>
          <p:nvPr>
            <p:ph type="title"/>
          </p:nvPr>
        </p:nvSpPr>
        <p:spPr>
          <a:xfrm>
            <a:off x="1117600" y="2209800"/>
            <a:ext cx="10769600" cy="2540000"/>
          </a:xfrm>
          <a:prstGeom prst="rect">
            <a:avLst/>
          </a:prstGeom>
        </p:spPr>
        <p:txBody>
          <a:bodyPr anchor="b"/>
          <a:lstStyle/>
          <a:p>
            <a:pPr/>
            <a:r>
              <a:t>Title Text</a:t>
            </a:r>
          </a:p>
        </p:txBody>
      </p:sp>
      <p:sp>
        <p:nvSpPr>
          <p:cNvPr id="17" name="Body Level One…"/>
          <p:cNvSpPr/>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18" name="Slide Number"/>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7" name="–Johnny Appleseed"/>
          <p:cNvSpPr/>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i="1" sz="3300"/>
            </a:lvl1pPr>
          </a:lstStyle>
          <a:p>
            <a:pPr/>
            <a:r>
              <a:t>–Johnny Appleseed</a:t>
            </a:r>
          </a:p>
        </p:txBody>
      </p:sp>
      <p:sp>
        <p:nvSpPr>
          <p:cNvPr id="108" name="“Type a quote here.”"/>
          <p:cNvSpPr/>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pPr/>
            <a:r>
              <a:t>“Type a quote here.” </a:t>
            </a:r>
          </a:p>
        </p:txBody>
      </p:sp>
      <p:sp>
        <p:nvSpPr>
          <p:cNvPr id="10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6"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lide Number"/>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4" name="Slide Number"/>
          <p:cNvSpPr/>
          <p:nvPr>
            <p:ph type="sldNum" sz="quarter" idx="2"/>
          </p:nvPr>
        </p:nvSpPr>
        <p:spPr>
          <a:xfrm>
            <a:off x="6366789" y="9245599"/>
            <a:ext cx="283922" cy="381001"/>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oup"/>
          <p:cNvGrpSpPr/>
          <p:nvPr/>
        </p:nvGrpSpPr>
        <p:grpSpPr>
          <a:xfrm>
            <a:off x="1485900" y="2070100"/>
            <a:ext cx="10033000" cy="88901"/>
            <a:chOff x="0" y="0"/>
            <a:chExt cx="10033000" cy="88900"/>
          </a:xfrm>
        </p:grpSpPr>
        <p:pic>
          <p:nvPicPr>
            <p:cNvPr id="25" name="typesetflourish_shape_big.pdf" descr="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descr="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descr="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Image"/>
          <p:cNvSpPr/>
          <p:nvPr>
            <p:ph type="pic" idx="13"/>
          </p:nvPr>
        </p:nvSpPr>
        <p:spPr>
          <a:xfrm>
            <a:off x="1181100" y="3276600"/>
            <a:ext cx="10642600" cy="5397500"/>
          </a:xfrm>
          <a:prstGeom prst="rect">
            <a:avLst/>
          </a:prstGeom>
          <a:ln w="9525">
            <a:round/>
          </a:ln>
        </p:spPr>
        <p:txBody>
          <a:bodyPr lIns="91439" tIns="45719" rIns="91439" bIns="45719" anchor="t">
            <a:noAutofit/>
          </a:bodyPr>
          <a:lstStyle/>
          <a:p>
            <a:pPr/>
          </a:p>
        </p:txBody>
      </p:sp>
      <p:sp>
        <p:nvSpPr>
          <p:cNvPr id="30" name="Title Text"/>
          <p:cNvSpPr/>
          <p:nvPr>
            <p:ph type="title"/>
          </p:nvPr>
        </p:nvSpPr>
        <p:spPr>
          <a:xfrm>
            <a:off x="1117600" y="838200"/>
            <a:ext cx="10769600" cy="1143000"/>
          </a:xfrm>
          <a:prstGeom prst="rect">
            <a:avLst/>
          </a:prstGeom>
        </p:spPr>
        <p:txBody>
          <a:bodyPr/>
          <a:lstStyle/>
          <a:p>
            <a:pPr/>
            <a:r>
              <a:t>Title Text</a:t>
            </a:r>
          </a:p>
        </p:txBody>
      </p:sp>
      <p:sp>
        <p:nvSpPr>
          <p:cNvPr id="31" name="Body Level One…"/>
          <p:cNvSpPr/>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9" name="Title Text"/>
          <p:cNvSpPr/>
          <p:nvPr>
            <p:ph type="title"/>
          </p:nvPr>
        </p:nvSpPr>
        <p:spPr>
          <a:xfrm>
            <a:off x="1117600" y="3606800"/>
            <a:ext cx="10769600" cy="2540000"/>
          </a:xfrm>
          <a:prstGeom prst="rect">
            <a:avLst/>
          </a:prstGeom>
        </p:spPr>
        <p:txBody>
          <a:bodyPr/>
          <a:lstStyle/>
          <a:p>
            <a:pPr/>
            <a:r>
              <a:t>Title Text</a:t>
            </a:r>
          </a:p>
        </p:txBody>
      </p:sp>
      <p:sp>
        <p:nvSpPr>
          <p:cNvPr id="4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0" name="Group"/>
          <p:cNvGrpSpPr/>
          <p:nvPr/>
        </p:nvGrpSpPr>
        <p:grpSpPr>
          <a:xfrm>
            <a:off x="1638300" y="4889500"/>
            <a:ext cx="4368801" cy="88901"/>
            <a:chOff x="0" y="0"/>
            <a:chExt cx="4368800" cy="88900"/>
          </a:xfrm>
        </p:grpSpPr>
        <p:pic>
          <p:nvPicPr>
            <p:cNvPr id="47" name="typesetflourish_shape_big.pdf" descr="typesetflourish_shape_big.pdf"/>
            <p:cNvPicPr>
              <a:picLocks noChangeAspect="0"/>
            </p:cNvPicPr>
            <p:nvPr/>
          </p:nvPicPr>
          <p:blipFill>
            <a:blip r:embed="rId3">
              <a:extLst/>
            </a:blip>
            <a:stretch>
              <a:fillRect/>
            </a:stretch>
          </p:blipFill>
          <p:spPr>
            <a:xfrm>
              <a:off x="2032000" y="0"/>
              <a:ext cx="304800" cy="88901"/>
            </a:xfrm>
            <a:prstGeom prst="rect">
              <a:avLst/>
            </a:prstGeom>
            <a:ln w="12700" cap="flat">
              <a:noFill/>
              <a:miter lim="400000"/>
            </a:ln>
            <a:effectLst/>
          </p:spPr>
        </p:pic>
        <p:pic>
          <p:nvPicPr>
            <p:cNvPr id="48" name="typesetflourish_line.pdf" descr="typesetflourish_line.pdf"/>
            <p:cNvPicPr>
              <a:picLocks noChangeAspect="0"/>
            </p:cNvPicPr>
            <p:nvPr/>
          </p:nvPicPr>
          <p:blipFill>
            <a:blip r:embed="rId4">
              <a:extLst/>
            </a:blip>
            <a:stretch>
              <a:fillRect/>
            </a:stretch>
          </p:blipFill>
          <p:spPr>
            <a:xfrm>
              <a:off x="0" y="38100"/>
              <a:ext cx="2032001" cy="12700"/>
            </a:xfrm>
            <a:prstGeom prst="rect">
              <a:avLst/>
            </a:prstGeom>
            <a:ln w="12700" cap="flat">
              <a:noFill/>
              <a:miter lim="400000"/>
            </a:ln>
            <a:effectLst/>
          </p:spPr>
        </p:pic>
        <p:pic>
          <p:nvPicPr>
            <p:cNvPr id="49" name="typesetflourish_line.pdf" descr="typesetflourish_line.pdf"/>
            <p:cNvPicPr>
              <a:picLocks noChangeAspect="0"/>
            </p:cNvPicPr>
            <p:nvPr/>
          </p:nvPicPr>
          <p:blipFill>
            <a:blip r:embed="rId4">
              <a:extLst/>
            </a:blip>
            <a:stretch>
              <a:fillRect/>
            </a:stretch>
          </p:blipFill>
          <p:spPr>
            <a:xfrm rot="10800000">
              <a:off x="2336800" y="38100"/>
              <a:ext cx="2032001" cy="12700"/>
            </a:xfrm>
            <a:prstGeom prst="rect">
              <a:avLst/>
            </a:prstGeom>
            <a:ln w="12700" cap="flat">
              <a:noFill/>
              <a:miter lim="400000"/>
            </a:ln>
            <a:effectLst/>
          </p:spPr>
        </p:pic>
      </p:grpSp>
      <p:sp>
        <p:nvSpPr>
          <p:cNvPr id="51" name="Image"/>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pPr/>
          </a:p>
        </p:txBody>
      </p:sp>
      <p:sp>
        <p:nvSpPr>
          <p:cNvPr id="52" name="Title Text"/>
          <p:cNvSpPr/>
          <p:nvPr>
            <p:ph type="title"/>
          </p:nvPr>
        </p:nvSpPr>
        <p:spPr>
          <a:xfrm>
            <a:off x="1054100" y="1536700"/>
            <a:ext cx="5397500" cy="3225800"/>
          </a:xfrm>
          <a:prstGeom prst="rect">
            <a:avLst/>
          </a:prstGeom>
        </p:spPr>
        <p:txBody>
          <a:bodyPr anchor="b"/>
          <a:lstStyle>
            <a:lvl1pPr>
              <a:defRPr sz="5600"/>
            </a:lvl1pPr>
          </a:lstStyle>
          <a:p>
            <a:pPr/>
            <a:r>
              <a:t>Title Text</a:t>
            </a:r>
          </a:p>
        </p:txBody>
      </p:sp>
      <p:sp>
        <p:nvSpPr>
          <p:cNvPr id="53" name="Body Level One…"/>
          <p:cNvSpPr/>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54" name="Slide Number"/>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1" name="Title Text"/>
          <p:cNvSpPr/>
          <p:nvPr>
            <p:ph type="title"/>
          </p:nvPr>
        </p:nvSpPr>
        <p:spPr>
          <a:prstGeom prst="rect">
            <a:avLst/>
          </a:prstGeom>
        </p:spPr>
        <p:txBody>
          <a:bodyPr/>
          <a:lstStyle/>
          <a:p>
            <a:pPr/>
            <a:r>
              <a:t>Title Text</a:t>
            </a:r>
          </a:p>
        </p:txBody>
      </p:sp>
      <p:sp>
        <p:nvSpPr>
          <p:cNvPr id="6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69" name="Line"/>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0" name="Title Text"/>
          <p:cNvSpPr/>
          <p:nvPr>
            <p:ph type="title"/>
          </p:nvPr>
        </p:nvSpPr>
        <p:spPr>
          <a:prstGeom prst="rect">
            <a:avLst/>
          </a:prstGeom>
        </p:spPr>
        <p:txBody>
          <a:bodyPr/>
          <a:lstStyle/>
          <a:p>
            <a:pPr/>
            <a:r>
              <a:t>Title Text</a:t>
            </a:r>
          </a:p>
        </p:txBody>
      </p:sp>
      <p:sp>
        <p:nvSpPr>
          <p:cNvPr id="71" name="Body Level One…"/>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9" name="Image"/>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pPr/>
          </a:p>
        </p:txBody>
      </p:sp>
      <p:sp>
        <p:nvSpPr>
          <p:cNvPr id="80" name="Title Text"/>
          <p:cNvSpPr/>
          <p:nvPr>
            <p:ph type="title"/>
          </p:nvPr>
        </p:nvSpPr>
        <p:spPr>
          <a:prstGeom prst="rect">
            <a:avLst/>
          </a:prstGeom>
        </p:spPr>
        <p:txBody>
          <a:bodyPr/>
          <a:lstStyle/>
          <a:p>
            <a:pPr/>
            <a:r>
              <a:t>Title Text</a:t>
            </a:r>
          </a:p>
        </p:txBody>
      </p:sp>
      <p:sp>
        <p:nvSpPr>
          <p:cNvPr id="81" name="Body Level One…"/>
          <p:cNvSpPr/>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9" name="Body Level One…"/>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Image"/>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pPr/>
          </a:p>
        </p:txBody>
      </p:sp>
      <p:sp>
        <p:nvSpPr>
          <p:cNvPr id="98" name="Image"/>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pPr/>
          </a:p>
        </p:txBody>
      </p:sp>
      <p:sp>
        <p:nvSpPr>
          <p:cNvPr id="99" name="Image"/>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pPr/>
          </a:p>
        </p:txBody>
      </p:sp>
      <p:sp>
        <p:nvSpPr>
          <p:cNvPr id="100" name="Slide Number"/>
          <p:cNvSpPr/>
          <p:nvPr>
            <p:ph type="sldNum" sz="quarter" idx="2"/>
          </p:nvPr>
        </p:nvSpPr>
        <p:spPr>
          <a:xfrm>
            <a:off x="6366789" y="9245599"/>
            <a:ext cx="283922" cy="381001"/>
          </a:xfrm>
          <a:prstGeom prst="rect">
            <a:avLst/>
          </a:prstGeom>
          <a:noFill/>
        </p:spPr>
        <p:txBody>
          <a:bodyPr anchor="b"/>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Title Text"/>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Slide Number"/>
          <p:cNvSpPr/>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colosenses 2:18-23"/>
          <p:cNvSpPr/>
          <p:nvPr>
            <p:ph type="ctrTitle"/>
          </p:nvPr>
        </p:nvSpPr>
        <p:spPr>
          <a:xfrm>
            <a:off x="1117600" y="2209800"/>
            <a:ext cx="10769600" cy="1686918"/>
          </a:xfrm>
          <a:prstGeom prst="rect">
            <a:avLst/>
          </a:prstGeom>
        </p:spPr>
        <p:txBody>
          <a:bodyPr/>
          <a:lstStyle/>
          <a:p>
            <a:pPr/>
            <a:r>
              <a:t>colosenses 2:18-23</a:t>
            </a:r>
          </a:p>
        </p:txBody>
      </p:sp>
      <p:sp>
        <p:nvSpPr>
          <p:cNvPr id="134" name="EL MISTICISMO EN LA IGLESIA…"/>
          <p:cNvSpPr/>
          <p:nvPr>
            <p:ph type="subTitle" sz="half" idx="1"/>
          </p:nvPr>
        </p:nvSpPr>
        <p:spPr>
          <a:xfrm>
            <a:off x="1117600" y="5041900"/>
            <a:ext cx="10769600" cy="3845300"/>
          </a:xfrm>
          <a:prstGeom prst="rect">
            <a:avLst/>
          </a:prstGeom>
        </p:spPr>
        <p:txBody>
          <a:bodyPr/>
          <a:lstStyle/>
          <a:p>
            <a:pPr defTabSz="397256">
              <a:spcBef>
                <a:spcPts val="800"/>
              </a:spcBef>
              <a:defRPr sz="2448"/>
            </a:pPr>
            <a:r>
              <a:rPr u="sng"/>
              <a:t>EL MISTICISMO EN LA IGLESIA</a:t>
            </a:r>
            <a:r>
              <a:t> </a:t>
            </a:r>
          </a:p>
          <a:p>
            <a:pPr defTabSz="397256">
              <a:spcBef>
                <a:spcPts val="800"/>
              </a:spcBef>
              <a:defRPr sz="2448"/>
            </a:pPr>
          </a:p>
          <a:p>
            <a:pPr defTabSz="397256">
              <a:spcBef>
                <a:spcPts val="800"/>
              </a:spcBef>
              <a:defRPr sz="2448"/>
            </a:pPr>
            <a:r>
              <a:t>“ Como Iglesia debemos de entender cuales</a:t>
            </a:r>
          </a:p>
          <a:p>
            <a:pPr defTabSz="397256">
              <a:spcBef>
                <a:spcPts val="800"/>
              </a:spcBef>
              <a:defRPr sz="2448"/>
            </a:pPr>
            <a:r>
              <a:t>son las cosas que Dios aborrece en cuanto a lo que ÉL </a:t>
            </a:r>
          </a:p>
          <a:p>
            <a:pPr defTabSz="397256">
              <a:spcBef>
                <a:spcPts val="800"/>
              </a:spcBef>
              <a:defRPr sz="2448"/>
            </a:pPr>
            <a:r>
              <a:t>Nos comunica en las escrituras, y debemos de Poner en Práctica las cosas que de verdad tienen Importancia”</a:t>
            </a:r>
          </a:p>
          <a:p>
            <a:pPr defTabSz="397256">
              <a:spcBef>
                <a:spcPts val="800"/>
              </a:spcBef>
              <a:defRPr sz="2448"/>
            </a:pPr>
            <a:r>
              <a:t>RECORDEMOS QUE CRISTO MURIO POR TODOS Y TODO </a:t>
            </a:r>
          </a:p>
          <a:p>
            <a:pPr defTabSz="397256">
              <a:spcBef>
                <a:spcPts val="800"/>
              </a:spcBef>
              <a:defRPr sz="2448"/>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1 TIMOTEO 4…"/>
          <p:cNvSpPr/>
          <p:nvPr>
            <p:ph type="body" idx="1"/>
          </p:nvPr>
        </p:nvSpPr>
        <p:spPr>
          <a:prstGeom prst="rect">
            <a:avLst/>
          </a:prstGeom>
        </p:spPr>
        <p:txBody>
          <a:bodyPr/>
          <a:lstStyle/>
          <a:p>
            <a:pPr marL="0" indent="0" defTabSz="457200">
              <a:lnSpc>
                <a:spcPct val="100000"/>
              </a:lnSpc>
              <a:spcBef>
                <a:spcPts val="0"/>
              </a:spcBef>
              <a:buSzTx/>
              <a:buNone/>
              <a:defRPr b="1" sz="2400" u="sng">
                <a:solidFill>
                  <a:srgbClr val="000000"/>
                </a:solidFill>
                <a:latin typeface="Helvetica Neue"/>
                <a:ea typeface="Helvetica Neue"/>
                <a:cs typeface="Helvetica Neue"/>
                <a:sym typeface="Helvetica Neue"/>
              </a:defRPr>
            </a:pPr>
            <a:r>
              <a:t>1 TIMOTEO 4</a:t>
            </a:r>
          </a:p>
          <a:p>
            <a:pPr marL="0" indent="0" defTabSz="457200">
              <a:lnSpc>
                <a:spcPct val="100000"/>
              </a:lnSpc>
              <a:spcBef>
                <a:spcPts val="0"/>
              </a:spcBef>
              <a:buSzTx/>
              <a:buNone/>
              <a:defRPr b="1"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b="1" sz="2400">
                <a:solidFill>
                  <a:srgbClr val="000000"/>
                </a:solidFill>
                <a:latin typeface="Helvetica Neue"/>
                <a:ea typeface="Helvetica Neue"/>
                <a:cs typeface="Helvetica Neue"/>
                <a:sym typeface="Helvetica Neue"/>
              </a:defRPr>
            </a:pPr>
            <a:r>
              <a:rPr>
                <a:latin typeface="Arial"/>
                <a:ea typeface="Arial"/>
                <a:cs typeface="Arial"/>
                <a:sym typeface="Arial"/>
              </a:rPr>
              <a:t>1</a:t>
            </a:r>
            <a:r>
              <a:t>Pero el Espíritu dice claramente que en los postreros tiempos algunos apostatarán de la fe, escuchando a espíritus engañadores y a doctrinas de demonios;</a:t>
            </a:r>
          </a:p>
          <a:p>
            <a:pPr marL="0" indent="0" defTabSz="457200">
              <a:lnSpc>
                <a:spcPct val="100000"/>
              </a:lnSpc>
              <a:spcBef>
                <a:spcPts val="0"/>
              </a:spcBef>
              <a:buSzTx/>
              <a:buNone/>
              <a:defRPr b="1" sz="2400">
                <a:solidFill>
                  <a:srgbClr val="000000"/>
                </a:solidFill>
                <a:latin typeface="Helvetica Neue"/>
                <a:ea typeface="Helvetica Neue"/>
                <a:cs typeface="Helvetica Neue"/>
                <a:sym typeface="Helvetica Neue"/>
              </a:defRPr>
            </a:pPr>
            <a:r>
              <a:rPr>
                <a:latin typeface="Arial"/>
                <a:ea typeface="Arial"/>
                <a:cs typeface="Arial"/>
                <a:sym typeface="Arial"/>
              </a:rPr>
              <a:t>2 </a:t>
            </a:r>
            <a:r>
              <a:t>por la hipocresía de mentirosos que, teniendo cauterizada la conciencia,</a:t>
            </a:r>
          </a:p>
          <a:p>
            <a:pPr marL="0" indent="0" defTabSz="457200">
              <a:lnSpc>
                <a:spcPct val="100000"/>
              </a:lnSpc>
              <a:spcBef>
                <a:spcPts val="0"/>
              </a:spcBef>
              <a:buSzTx/>
              <a:buNone/>
              <a:defRPr b="1" sz="2400">
                <a:solidFill>
                  <a:srgbClr val="000000"/>
                </a:solidFill>
                <a:latin typeface="Helvetica Neue"/>
                <a:ea typeface="Helvetica Neue"/>
                <a:cs typeface="Helvetica Neue"/>
                <a:sym typeface="Helvetica Neue"/>
              </a:defRPr>
            </a:pPr>
            <a:r>
              <a:rPr>
                <a:latin typeface="Arial"/>
                <a:ea typeface="Arial"/>
                <a:cs typeface="Arial"/>
                <a:sym typeface="Arial"/>
              </a:rPr>
              <a:t>3 </a:t>
            </a:r>
            <a:r>
              <a:t>prohibirán casarse, y mandarán abstenerse de alimentos que Dios creó para que con acción de gracias participasen de ellos los creyentes y los que han conocido la verdad.</a:t>
            </a:r>
          </a:p>
          <a:p>
            <a:pPr marL="0" indent="0" defTabSz="457200">
              <a:lnSpc>
                <a:spcPct val="100000"/>
              </a:lnSpc>
              <a:spcBef>
                <a:spcPts val="0"/>
              </a:spcBef>
              <a:buSzTx/>
              <a:buNone/>
              <a:defRPr b="1" sz="2400">
                <a:solidFill>
                  <a:srgbClr val="000000"/>
                </a:solidFill>
                <a:latin typeface="Helvetica Neue"/>
                <a:ea typeface="Helvetica Neue"/>
                <a:cs typeface="Helvetica Neue"/>
                <a:sym typeface="Helvetica Neue"/>
              </a:defRPr>
            </a:pPr>
            <a:r>
              <a:rPr>
                <a:latin typeface="Arial"/>
                <a:ea typeface="Arial"/>
                <a:cs typeface="Arial"/>
                <a:sym typeface="Arial"/>
              </a:rPr>
              <a:t>4 </a:t>
            </a:r>
            <a:r>
              <a:t>Porque todo lo que Dios creó es bueno, y nada es de desecharse, si se toma con acción de gracias;</a:t>
            </a:r>
          </a:p>
          <a:p>
            <a:pPr marL="0" indent="0" defTabSz="457200">
              <a:lnSpc>
                <a:spcPct val="100000"/>
              </a:lnSpc>
              <a:spcBef>
                <a:spcPts val="0"/>
              </a:spcBef>
              <a:buSzTx/>
              <a:buNone/>
              <a:defRPr b="1" sz="2400">
                <a:solidFill>
                  <a:srgbClr val="000000"/>
                </a:solidFill>
                <a:latin typeface="Helvetica Neue"/>
                <a:ea typeface="Helvetica Neue"/>
                <a:cs typeface="Helvetica Neue"/>
                <a:sym typeface="Helvetica Neue"/>
              </a:defRPr>
            </a:pPr>
            <a:r>
              <a:rPr>
                <a:latin typeface="Arial"/>
                <a:ea typeface="Arial"/>
                <a:cs typeface="Arial"/>
                <a:sym typeface="Arial"/>
              </a:rPr>
              <a:t>5 </a:t>
            </a:r>
            <a:r>
              <a:t>porque por la palabra de Dios y por la oración es santificado.</a:t>
            </a:r>
          </a:p>
          <a:p>
            <a:pPr marL="0" indent="0" defTabSz="457200">
              <a:lnSpc>
                <a:spcPct val="100000"/>
              </a:lnSpc>
              <a:spcBef>
                <a:spcPts val="0"/>
              </a:spcBef>
              <a:buSzTx/>
              <a:buNone/>
              <a:defRPr sz="16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16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16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16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b="1" sz="2400" u="sng">
                <a:solidFill>
                  <a:srgbClr val="000000"/>
                </a:solidFill>
                <a:latin typeface="Helvetica Neue"/>
                <a:ea typeface="Helvetica Neue"/>
                <a:cs typeface="Helvetica Neue"/>
                <a:sym typeface="Helvetica Neue"/>
              </a:defRPr>
            </a:pPr>
            <a:r>
              <a:t>1 TIMOTEO 6</a:t>
            </a:r>
          </a:p>
          <a:p>
            <a:pPr marL="0" indent="0" defTabSz="457200">
              <a:lnSpc>
                <a:spcPct val="100000"/>
              </a:lnSpc>
              <a:spcBef>
                <a:spcPts val="0"/>
              </a:spcBef>
              <a:buSzTx/>
              <a:buNone/>
              <a:defRPr b="1"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b="1" sz="2400">
                <a:solidFill>
                  <a:srgbClr val="000000"/>
                </a:solidFill>
                <a:latin typeface="Helvetica Neue"/>
                <a:ea typeface="Helvetica Neue"/>
                <a:cs typeface="Helvetica Neue"/>
                <a:sym typeface="Helvetica Neue"/>
              </a:defRPr>
            </a:pPr>
            <a:r>
              <a:rPr>
                <a:latin typeface="Arial"/>
                <a:ea typeface="Arial"/>
                <a:cs typeface="Arial"/>
                <a:sym typeface="Arial"/>
              </a:rPr>
              <a:t>17 </a:t>
            </a:r>
            <a:r>
              <a:t>A los ricos de este siglo manda que no sean altivos, ni pongan la esperanza en las riquezas, las cuales son inciertas, sino en el Dios vivo, que nos da todas las cosas en abundancia para que las disfrutemos.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MARCOS 7…"/>
          <p:cNvSpPr/>
          <p:nvPr>
            <p:ph type="body" idx="1"/>
          </p:nvPr>
        </p:nvSpPr>
        <p:spPr>
          <a:xfrm>
            <a:off x="850899" y="656455"/>
            <a:ext cx="11303001" cy="8077201"/>
          </a:xfrm>
          <a:prstGeom prst="rect">
            <a:avLst/>
          </a:prstGeom>
        </p:spPr>
        <p:txBody>
          <a:bodyPr/>
          <a:lstStyle/>
          <a:p>
            <a:pPr marL="0" indent="0" defTabSz="457200">
              <a:lnSpc>
                <a:spcPct val="100000"/>
              </a:lnSpc>
              <a:spcBef>
                <a:spcPts val="0"/>
              </a:spcBef>
              <a:buSzTx/>
              <a:buNone/>
              <a:defRPr b="1" sz="2400" u="sng">
                <a:solidFill>
                  <a:srgbClr val="000000"/>
                </a:solidFill>
                <a:latin typeface="Helvetica Neue"/>
                <a:ea typeface="Helvetica Neue"/>
                <a:cs typeface="Helvetica Neue"/>
                <a:sym typeface="Helvetica Neue"/>
              </a:defRPr>
            </a:pPr>
            <a:r>
              <a:t>MARCOS 7</a:t>
            </a: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rPr b="1">
                <a:latin typeface="Arial"/>
                <a:ea typeface="Arial"/>
                <a:cs typeface="Arial"/>
                <a:sym typeface="Arial"/>
              </a:rPr>
              <a:t>8 </a:t>
            </a:r>
            <a:r>
              <a:rPr b="1"/>
              <a:t>Porque dejando el mandamiento de Dios, os aferráis a la tradición de los hombres: los lavamientos de los jarros y de los vasos de beber; y hacéis otras muchas cosas semejantes.</a:t>
            </a:r>
            <a:endParaRPr b="1"/>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b="1" sz="2400" u="sng">
                <a:solidFill>
                  <a:srgbClr val="000000"/>
                </a:solidFill>
                <a:latin typeface="Helvetica Neue"/>
                <a:ea typeface="Helvetica Neue"/>
                <a:cs typeface="Helvetica Neue"/>
                <a:sym typeface="Helvetica Neue"/>
              </a:defRPr>
            </a:pPr>
            <a:r>
              <a:t>ROMANOS 14</a:t>
            </a:r>
          </a:p>
          <a:p>
            <a:pPr marL="0" indent="0" defTabSz="457200">
              <a:lnSpc>
                <a:spcPct val="100000"/>
              </a:lnSpc>
              <a:spcBef>
                <a:spcPts val="0"/>
              </a:spcBef>
              <a:buSzTx/>
              <a:buNone/>
              <a:defRPr b="1"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b="1" sz="2400">
                <a:solidFill>
                  <a:srgbClr val="000000"/>
                </a:solidFill>
                <a:latin typeface="Helvetica Neue"/>
                <a:ea typeface="Helvetica Neue"/>
                <a:cs typeface="Helvetica Neue"/>
                <a:sym typeface="Helvetica Neue"/>
              </a:defRPr>
            </a:pPr>
            <a:r>
              <a:rPr>
                <a:latin typeface="Arial"/>
                <a:ea typeface="Arial"/>
                <a:cs typeface="Arial"/>
                <a:sym typeface="Arial"/>
              </a:rPr>
              <a:t>13 </a:t>
            </a:r>
            <a:r>
              <a:t>Así que, ya no nos juzguemos más los unos a los otros, sino más bien decidid no poner tropiezo u ocasión de caer al hermano.</a:t>
            </a:r>
          </a:p>
          <a:p>
            <a:pPr marL="0" indent="0" defTabSz="457200">
              <a:lnSpc>
                <a:spcPct val="100000"/>
              </a:lnSpc>
              <a:spcBef>
                <a:spcPts val="0"/>
              </a:spcBef>
              <a:buSzTx/>
              <a:buNone/>
              <a:defRPr b="1" sz="2400">
                <a:solidFill>
                  <a:srgbClr val="000000"/>
                </a:solidFill>
                <a:latin typeface="Helvetica Neue"/>
                <a:ea typeface="Helvetica Neue"/>
                <a:cs typeface="Helvetica Neue"/>
                <a:sym typeface="Helvetica Neue"/>
              </a:defRPr>
            </a:pPr>
            <a:r>
              <a:rPr>
                <a:latin typeface="Arial"/>
                <a:ea typeface="Arial"/>
                <a:cs typeface="Arial"/>
                <a:sym typeface="Arial"/>
              </a:rPr>
              <a:t>14 </a:t>
            </a:r>
            <a:r>
              <a:t>Yo sé, y confío en el Señor Jesús, que nada es inmundo en sí mismo; mas para el que piensa que algo es inmundo, para él lo 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PUNTO 3. V23. LA APARIENCIA DEL ( ASCETISMO ) una filosofia doctrinal moral"/>
          <p:cNvSpPr/>
          <p:nvPr>
            <p:ph type="title"/>
          </p:nvPr>
        </p:nvSpPr>
        <p:spPr>
          <a:xfrm>
            <a:off x="850899" y="878865"/>
            <a:ext cx="11303001" cy="1219201"/>
          </a:xfrm>
          <a:prstGeom prst="rect">
            <a:avLst/>
          </a:prstGeom>
        </p:spPr>
        <p:txBody>
          <a:bodyPr/>
          <a:lstStyle>
            <a:lvl1pPr defTabSz="286258">
              <a:defRPr sz="3430"/>
            </a:lvl1pPr>
          </a:lstStyle>
          <a:p>
            <a:pPr/>
            <a:r>
              <a:t>PUNTO 3. V23. LA APARIENCIA DEL ( ASCETISMO ) una filosofia doctrinal moral </a:t>
            </a:r>
          </a:p>
        </p:txBody>
      </p:sp>
      <p:sp>
        <p:nvSpPr>
          <p:cNvPr id="189" name="23 Tales cosas tienen a la verdad cierta  reputación de sabiduría en culto…"/>
          <p:cNvSpPr/>
          <p:nvPr>
            <p:ph type="body" idx="1"/>
          </p:nvPr>
        </p:nvSpPr>
        <p:spPr>
          <a:prstGeom prst="rect">
            <a:avLst/>
          </a:prstGeom>
        </p:spPr>
        <p:txBody>
          <a:bodyPr/>
          <a:lstStyle/>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rPr b="1">
                <a:latin typeface="Arial"/>
                <a:ea typeface="Arial"/>
                <a:cs typeface="Arial"/>
                <a:sym typeface="Arial"/>
              </a:rPr>
              <a:t>23 </a:t>
            </a:r>
            <a:r>
              <a:t>Tales cosas tienen a la verdad cierta</a:t>
            </a:r>
            <a:r>
              <a:rPr b="1">
                <a:solidFill>
                  <a:srgbClr val="0433FF"/>
                </a:solidFill>
              </a:rPr>
              <a:t>  reputación de sabiduría en culto </a:t>
            </a:r>
            <a:endParaRPr b="1">
              <a:solidFill>
                <a:srgbClr val="0433FF"/>
              </a:solidFill>
            </a:endParaRPr>
          </a:p>
          <a:p>
            <a:pPr marL="0" indent="0" defTabSz="457200">
              <a:lnSpc>
                <a:spcPct val="100000"/>
              </a:lnSpc>
              <a:spcBef>
                <a:spcPts val="0"/>
              </a:spcBef>
              <a:buSzTx/>
              <a:buNone/>
              <a:defRPr b="1" sz="2400">
                <a:solidFill>
                  <a:srgbClr val="0433FF"/>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rPr b="1">
                <a:solidFill>
                  <a:srgbClr val="FF2600"/>
                </a:solidFill>
              </a:rPr>
              <a:t>voluntario</a:t>
            </a:r>
            <a:r>
              <a:t>, en humildad y en </a:t>
            </a:r>
            <a:r>
              <a:rPr b="1">
                <a:solidFill>
                  <a:srgbClr val="009051"/>
                </a:solidFill>
              </a:rPr>
              <a:t>duro trato del cuerpo</a:t>
            </a:r>
            <a:r>
              <a:t>; pero no tienen valor alguno</a:t>
            </a: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t> contra los apetitos de la carne.</a:t>
            </a:r>
          </a:p>
        </p:txBody>
      </p:sp>
      <p:pic>
        <p:nvPicPr>
          <p:cNvPr id="190" name="Rounded Rectangle" descr="Rounded Rectangle"/>
          <p:cNvPicPr>
            <a:picLocks noChangeAspect="0"/>
          </p:cNvPicPr>
          <p:nvPr/>
        </p:nvPicPr>
        <p:blipFill>
          <a:blip r:embed="rId2">
            <a:extLst/>
          </a:blip>
          <a:stretch>
            <a:fillRect/>
          </a:stretch>
        </p:blipFill>
        <p:spPr>
          <a:xfrm>
            <a:off x="6292140" y="4913420"/>
            <a:ext cx="4965957" cy="694262"/>
          </a:xfrm>
          <a:prstGeom prst="rect">
            <a:avLst/>
          </a:prstGeom>
          <a:effectLst>
            <a:outerShdw sx="100000" sy="100000" kx="0" ky="0" algn="b" rotWithShape="0" blurRad="50800" dist="12700" dir="0">
              <a:srgbClr val="000000">
                <a:alpha val="50000"/>
              </a:srgbClr>
            </a:outerShdw>
          </a:effectLst>
        </p:spPr>
      </p:pic>
      <p:sp>
        <p:nvSpPr>
          <p:cNvPr id="191" name="Line"/>
          <p:cNvSpPr/>
          <p:nvPr/>
        </p:nvSpPr>
        <p:spPr>
          <a:xfrm>
            <a:off x="6083457" y="3916655"/>
            <a:ext cx="1877471" cy="845283"/>
          </a:xfrm>
          <a:prstGeom prst="line">
            <a:avLst/>
          </a:prstGeom>
          <a:ln w="25400">
            <a:solidFill>
              <a:schemeClr val="accent4">
                <a:hueOff val="-150089"/>
                <a:satOff val="3212"/>
                <a:lumOff val="-17555"/>
                <a:alpha val="75000"/>
              </a:schemeClr>
            </a:solidFill>
            <a:miter lim="400000"/>
            <a:headEnd type="triangle"/>
            <a:tailEnd type="triangle"/>
          </a:ln>
        </p:spPr>
        <p:txBody>
          <a:bodyPr lIns="50800" tIns="50800" rIns="50800" bIns="50800" anchor="ctr"/>
          <a:lstStyle/>
          <a:p>
            <a:pPr/>
          </a:p>
        </p:txBody>
      </p:sp>
      <p:sp>
        <p:nvSpPr>
          <p:cNvPr id="192" name="La práctica que esta Iglesia…"/>
          <p:cNvSpPr/>
          <p:nvPr/>
        </p:nvSpPr>
        <p:spPr>
          <a:xfrm>
            <a:off x="694992" y="2902493"/>
            <a:ext cx="5950459"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solidFill>
                  <a:srgbClr val="0433FF"/>
                </a:solidFill>
              </a:defRPr>
            </a:pPr>
            <a:r>
              <a:t>La práctica que esta Iglesia</a:t>
            </a:r>
          </a:p>
          <a:p>
            <a:pPr>
              <a:defRPr b="1" sz="1800">
                <a:solidFill>
                  <a:srgbClr val="0433FF"/>
                </a:solidFill>
              </a:defRPr>
            </a:pPr>
            <a:r>
              <a:t>había empezado a desarrollar era meramente</a:t>
            </a:r>
          </a:p>
          <a:p>
            <a:pPr>
              <a:defRPr b="1" sz="1800">
                <a:solidFill>
                  <a:srgbClr val="0433FF"/>
                </a:solidFill>
              </a:defRPr>
            </a:pPr>
            <a:r>
              <a:t>una practica de separación de todo lo terrenal y cosas</a:t>
            </a:r>
          </a:p>
          <a:p>
            <a:pPr>
              <a:defRPr b="1" sz="1800">
                <a:solidFill>
                  <a:srgbClr val="0433FF"/>
                </a:solidFill>
              </a:defRPr>
            </a:pPr>
            <a:r>
              <a:t>que tenían una relación carnal</a:t>
            </a:r>
          </a:p>
        </p:txBody>
      </p:sp>
      <p:sp>
        <p:nvSpPr>
          <p:cNvPr id="193" name="Oval"/>
          <p:cNvSpPr/>
          <p:nvPr/>
        </p:nvSpPr>
        <p:spPr>
          <a:xfrm>
            <a:off x="835182" y="5633238"/>
            <a:ext cx="1601424" cy="595324"/>
          </a:xfrm>
          <a:prstGeom prst="ellipse">
            <a:avLst/>
          </a:prstGeom>
          <a:ln w="50800">
            <a:solidFill>
              <a:srgbClr val="000000"/>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94" name="Line"/>
          <p:cNvSpPr/>
          <p:nvPr/>
        </p:nvSpPr>
        <p:spPr>
          <a:xfrm flipH="1" flipV="1">
            <a:off x="1679515" y="6262105"/>
            <a:ext cx="804736" cy="1707027"/>
          </a:xfrm>
          <a:prstGeom prst="line">
            <a:avLst/>
          </a:prstGeom>
          <a:ln w="25400">
            <a:solidFill>
              <a:schemeClr val="accent4">
                <a:hueOff val="-150089"/>
                <a:satOff val="3212"/>
                <a:lumOff val="-17555"/>
                <a:alpha val="75000"/>
              </a:schemeClr>
            </a:solidFill>
            <a:miter lim="400000"/>
            <a:headEnd type="triangle"/>
            <a:tailEnd type="triangle"/>
          </a:ln>
        </p:spPr>
        <p:txBody>
          <a:bodyPr lIns="50800" tIns="50800" rIns="50800" bIns="50800" anchor="ctr"/>
          <a:lstStyle/>
          <a:p>
            <a:pPr/>
          </a:p>
        </p:txBody>
      </p:sp>
      <p:sp>
        <p:nvSpPr>
          <p:cNvPr id="195" name="Osea que hasta los mismos…"/>
          <p:cNvSpPr/>
          <p:nvPr/>
        </p:nvSpPr>
        <p:spPr>
          <a:xfrm>
            <a:off x="1237802" y="7992954"/>
            <a:ext cx="4864838"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solidFill>
                  <a:srgbClr val="FF2600"/>
                </a:solidFill>
              </a:defRPr>
            </a:pPr>
            <a:r>
              <a:t>Osea que hasta los mismos </a:t>
            </a:r>
          </a:p>
          <a:p>
            <a:pPr>
              <a:defRPr b="1" sz="1800">
                <a:solidFill>
                  <a:srgbClr val="FF2600"/>
                </a:solidFill>
              </a:defRPr>
            </a:pPr>
            <a:r>
              <a:t>falsos “maestros” hacían esto de </a:t>
            </a:r>
          </a:p>
          <a:p>
            <a:pPr>
              <a:defRPr b="1" sz="1800">
                <a:solidFill>
                  <a:srgbClr val="FF2600"/>
                </a:solidFill>
              </a:defRPr>
            </a:pPr>
            <a:r>
              <a:t>manera voluntaria,.. TÚ puedes</a:t>
            </a:r>
          </a:p>
          <a:p>
            <a:pPr>
              <a:defRPr b="1" sz="1800">
                <a:solidFill>
                  <a:srgbClr val="FF2600"/>
                </a:solidFill>
              </a:defRPr>
            </a:pPr>
            <a:r>
              <a:t>alejarte de algo si quieres…pero no Juzgues </a:t>
            </a:r>
          </a:p>
        </p:txBody>
      </p:sp>
      <p:sp>
        <p:nvSpPr>
          <p:cNvPr id="196" name="Line"/>
          <p:cNvSpPr/>
          <p:nvPr/>
        </p:nvSpPr>
        <p:spPr>
          <a:xfrm flipH="1" flipV="1">
            <a:off x="6579231" y="6238283"/>
            <a:ext cx="1121229" cy="1470420"/>
          </a:xfrm>
          <a:prstGeom prst="line">
            <a:avLst/>
          </a:prstGeom>
          <a:ln w="25400">
            <a:solidFill>
              <a:schemeClr val="accent4">
                <a:hueOff val="-150089"/>
                <a:satOff val="3212"/>
                <a:lumOff val="-17555"/>
                <a:alpha val="75000"/>
              </a:schemeClr>
            </a:solidFill>
            <a:miter lim="400000"/>
            <a:headEnd type="triangle"/>
            <a:tailEnd type="triangle"/>
          </a:ln>
        </p:spPr>
        <p:txBody>
          <a:bodyPr lIns="50800" tIns="50800" rIns="50800" bIns="50800" anchor="ctr"/>
          <a:lstStyle/>
          <a:p>
            <a:pPr/>
          </a:p>
        </p:txBody>
      </p:sp>
      <p:sp>
        <p:nvSpPr>
          <p:cNvPr id="197" name="Hay practicas que tratan de golpear…"/>
          <p:cNvSpPr/>
          <p:nvPr/>
        </p:nvSpPr>
        <p:spPr>
          <a:xfrm>
            <a:off x="6586751" y="7708584"/>
            <a:ext cx="558652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solidFill>
                  <a:srgbClr val="009051"/>
                </a:solidFill>
              </a:defRPr>
            </a:pPr>
            <a:r>
              <a:t>Hay practicas que tratan de golpear </a:t>
            </a:r>
          </a:p>
          <a:p>
            <a:pPr>
              <a:defRPr b="1" sz="1800">
                <a:solidFill>
                  <a:srgbClr val="009051"/>
                </a:solidFill>
              </a:defRPr>
            </a:pPr>
            <a:r>
              <a:t>y castigar al cuerpo para seguir hasta lo enseñado </a:t>
            </a:r>
          </a:p>
          <a:p>
            <a:pPr>
              <a:defRPr b="1" sz="1800">
                <a:solidFill>
                  <a:srgbClr val="009051"/>
                </a:solidFill>
              </a:defRPr>
            </a:pPr>
            <a:r>
              <a:t>por Jesus y tergiversan las Escrituras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piense en esto… que hacemos entonces ???"/>
          <p:cNvSpPr/>
          <p:nvPr>
            <p:ph type="title"/>
          </p:nvPr>
        </p:nvSpPr>
        <p:spPr>
          <a:prstGeom prst="rect">
            <a:avLst/>
          </a:prstGeom>
        </p:spPr>
        <p:txBody>
          <a:bodyPr/>
          <a:lstStyle>
            <a:lvl1pPr defTabSz="297941">
              <a:defRPr sz="3570"/>
            </a:lvl1pPr>
          </a:lstStyle>
          <a:p>
            <a:pPr/>
            <a:r>
              <a:t>piense en esto… que hacemos entonces ???</a:t>
            </a:r>
          </a:p>
        </p:txBody>
      </p:sp>
      <p:sp>
        <p:nvSpPr>
          <p:cNvPr id="200" name="MATEO 18 ( JESUS LE HABLABA A DOCTOS )…"/>
          <p:cNvSpPr/>
          <p:nvPr>
            <p:ph type="body" idx="1"/>
          </p:nvPr>
        </p:nvSpPr>
        <p:spPr>
          <a:prstGeom prst="rect">
            <a:avLst/>
          </a:prstGeom>
        </p:spPr>
        <p:txBody>
          <a:bodyPr/>
          <a:lstStyle/>
          <a:p>
            <a:pPr marL="0" indent="0" defTabSz="438911">
              <a:lnSpc>
                <a:spcPct val="100000"/>
              </a:lnSpc>
              <a:spcBef>
                <a:spcPts val="0"/>
              </a:spcBef>
              <a:buSzTx/>
              <a:buNone/>
              <a:defRPr b="1" sz="2304" u="sng">
                <a:solidFill>
                  <a:srgbClr val="000000"/>
                </a:solidFill>
                <a:latin typeface="Helvetica Neue"/>
                <a:ea typeface="Helvetica Neue"/>
                <a:cs typeface="Helvetica Neue"/>
                <a:sym typeface="Helvetica Neue"/>
              </a:defRPr>
            </a:pPr>
            <a:r>
              <a:t>MATEO 18 ( JESUS LE HABLABA A DOCTOS )</a:t>
            </a:r>
          </a:p>
          <a:p>
            <a:pPr marL="0" indent="0" defTabSz="438911">
              <a:lnSpc>
                <a:spcPct val="100000"/>
              </a:lnSpc>
              <a:spcBef>
                <a:spcPts val="0"/>
              </a:spcBef>
              <a:buSzTx/>
              <a:buNone/>
              <a:defRPr b="1" sz="2304">
                <a:solidFill>
                  <a:srgbClr val="000000"/>
                </a:solidFill>
                <a:latin typeface="Helvetica Neue"/>
                <a:ea typeface="Helvetica Neue"/>
                <a:cs typeface="Helvetica Neue"/>
                <a:sym typeface="Helvetica Neue"/>
              </a:defRPr>
            </a:pPr>
          </a:p>
          <a:p>
            <a:pPr marL="0" indent="0" defTabSz="438911">
              <a:lnSpc>
                <a:spcPct val="100000"/>
              </a:lnSpc>
              <a:spcBef>
                <a:spcPts val="0"/>
              </a:spcBef>
              <a:buSzTx/>
              <a:buNone/>
              <a:defRPr b="1" sz="2304">
                <a:solidFill>
                  <a:srgbClr val="000000"/>
                </a:solidFill>
                <a:latin typeface="Helvetica Neue"/>
                <a:ea typeface="Helvetica Neue"/>
                <a:cs typeface="Helvetica Neue"/>
                <a:sym typeface="Helvetica Neue"/>
              </a:defRPr>
            </a:pPr>
            <a:r>
              <a:rPr>
                <a:latin typeface="Arial"/>
                <a:ea typeface="Arial"/>
                <a:cs typeface="Arial"/>
                <a:sym typeface="Arial"/>
              </a:rPr>
              <a:t>7 </a:t>
            </a:r>
            <a:r>
              <a:t>!!Ay del mundo por los tropiezos! porque es necesario que vengan tropiezos, pero !!ay de aquel hombre por quien viene el tropiezo!</a:t>
            </a:r>
          </a:p>
          <a:p>
            <a:pPr marL="0" indent="0" defTabSz="438911">
              <a:lnSpc>
                <a:spcPct val="100000"/>
              </a:lnSpc>
              <a:spcBef>
                <a:spcPts val="0"/>
              </a:spcBef>
              <a:buSzTx/>
              <a:buNone/>
              <a:defRPr b="1" sz="2304">
                <a:solidFill>
                  <a:srgbClr val="000000"/>
                </a:solidFill>
                <a:latin typeface="Helvetica Neue"/>
                <a:ea typeface="Helvetica Neue"/>
                <a:cs typeface="Helvetica Neue"/>
                <a:sym typeface="Helvetica Neue"/>
              </a:defRPr>
            </a:pPr>
            <a:r>
              <a:rPr>
                <a:latin typeface="Arial"/>
                <a:ea typeface="Arial"/>
                <a:cs typeface="Arial"/>
                <a:sym typeface="Arial"/>
              </a:rPr>
              <a:t>8 </a:t>
            </a:r>
            <a:r>
              <a:t>Por tanto, si tu mano o tu pie te es ocasión de caer, córtalo y échalo de ti; mejor te es entrar en la vida cojo o manco, que teniendo dos manos o dos pies ser echado en el fuego eterno.</a:t>
            </a:r>
          </a:p>
          <a:p>
            <a:pPr marL="0" indent="0" defTabSz="438911">
              <a:lnSpc>
                <a:spcPct val="100000"/>
              </a:lnSpc>
              <a:spcBef>
                <a:spcPts val="0"/>
              </a:spcBef>
              <a:buSzTx/>
              <a:buNone/>
              <a:defRPr b="1" sz="2304">
                <a:solidFill>
                  <a:srgbClr val="000000"/>
                </a:solidFill>
                <a:latin typeface="Helvetica Neue"/>
                <a:ea typeface="Helvetica Neue"/>
                <a:cs typeface="Helvetica Neue"/>
                <a:sym typeface="Helvetica Neue"/>
              </a:defRPr>
            </a:pPr>
            <a:r>
              <a:rPr>
                <a:latin typeface="Arial"/>
                <a:ea typeface="Arial"/>
                <a:cs typeface="Arial"/>
                <a:sym typeface="Arial"/>
              </a:rPr>
              <a:t>9 </a:t>
            </a:r>
            <a:r>
              <a:t>Y si tu ojo te es ocasión de caer, sácalo y échalo de ti; mejor te es entrar con un solo ojo en la vida, que teniendo dos ojos ser echado en el infierno de fuego.</a:t>
            </a:r>
          </a:p>
          <a:p>
            <a:pPr marL="0" indent="0" defTabSz="438911">
              <a:lnSpc>
                <a:spcPct val="100000"/>
              </a:lnSpc>
              <a:spcBef>
                <a:spcPts val="0"/>
              </a:spcBef>
              <a:buSzTx/>
              <a:buNone/>
              <a:defRPr b="1" sz="2304">
                <a:solidFill>
                  <a:srgbClr val="000000"/>
                </a:solidFill>
                <a:latin typeface="Helvetica Neue"/>
                <a:ea typeface="Helvetica Neue"/>
                <a:cs typeface="Helvetica Neue"/>
                <a:sym typeface="Helvetica Neue"/>
              </a:defRPr>
            </a:pPr>
          </a:p>
          <a:p>
            <a:pPr marL="0" indent="0" defTabSz="438911">
              <a:lnSpc>
                <a:spcPct val="100000"/>
              </a:lnSpc>
              <a:spcBef>
                <a:spcPts val="0"/>
              </a:spcBef>
              <a:buSzTx/>
              <a:buNone/>
              <a:defRPr b="1" sz="2304">
                <a:solidFill>
                  <a:srgbClr val="000000"/>
                </a:solidFill>
                <a:latin typeface="Helvetica Neue"/>
                <a:ea typeface="Helvetica Neue"/>
                <a:cs typeface="Helvetica Neue"/>
                <a:sym typeface="Helvetica Neue"/>
              </a:defRPr>
            </a:pPr>
          </a:p>
          <a:p>
            <a:pPr marL="0" indent="0" defTabSz="438911">
              <a:lnSpc>
                <a:spcPct val="100000"/>
              </a:lnSpc>
              <a:spcBef>
                <a:spcPts val="0"/>
              </a:spcBef>
              <a:buSzTx/>
              <a:buNone/>
              <a:defRPr b="1" sz="2304" u="sng">
                <a:solidFill>
                  <a:srgbClr val="000000"/>
                </a:solidFill>
                <a:latin typeface="Helvetica Neue"/>
                <a:ea typeface="Helvetica Neue"/>
                <a:cs typeface="Helvetica Neue"/>
                <a:sym typeface="Helvetica Neue"/>
              </a:defRPr>
            </a:pPr>
            <a:r>
              <a:t>1 CORINTIOS 9 ( PABLO ESTÁ HABLANDO DE LA SUMISIÓN DEL CUERPO )</a:t>
            </a:r>
          </a:p>
          <a:p>
            <a:pPr marL="0" indent="0" defTabSz="438911">
              <a:lnSpc>
                <a:spcPct val="100000"/>
              </a:lnSpc>
              <a:spcBef>
                <a:spcPts val="0"/>
              </a:spcBef>
              <a:buSzTx/>
              <a:buNone/>
              <a:defRPr b="1" sz="2304">
                <a:solidFill>
                  <a:srgbClr val="000000"/>
                </a:solidFill>
                <a:latin typeface="Helvetica Neue"/>
                <a:ea typeface="Helvetica Neue"/>
                <a:cs typeface="Helvetica Neue"/>
                <a:sym typeface="Helvetica Neue"/>
              </a:defRPr>
            </a:pPr>
          </a:p>
          <a:p>
            <a:pPr marL="0" indent="0" defTabSz="438911">
              <a:lnSpc>
                <a:spcPct val="100000"/>
              </a:lnSpc>
              <a:spcBef>
                <a:spcPts val="0"/>
              </a:spcBef>
              <a:buSzTx/>
              <a:buNone/>
              <a:defRPr b="1" sz="2304">
                <a:solidFill>
                  <a:srgbClr val="000000"/>
                </a:solidFill>
                <a:latin typeface="Helvetica Neue"/>
                <a:ea typeface="Helvetica Neue"/>
                <a:cs typeface="Helvetica Neue"/>
                <a:sym typeface="Helvetica Neue"/>
              </a:defRPr>
            </a:pPr>
            <a:r>
              <a:rPr>
                <a:latin typeface="Arial"/>
                <a:ea typeface="Arial"/>
                <a:cs typeface="Arial"/>
                <a:sym typeface="Arial"/>
              </a:rPr>
              <a:t>26 </a:t>
            </a:r>
            <a:r>
              <a:t>Así que, yo de esta manera corro, no como a la ventura; de esta manera peleo, no como quien golpea el aire,</a:t>
            </a:r>
          </a:p>
          <a:p>
            <a:pPr marL="0" indent="0" defTabSz="438911">
              <a:lnSpc>
                <a:spcPct val="100000"/>
              </a:lnSpc>
              <a:spcBef>
                <a:spcPts val="0"/>
              </a:spcBef>
              <a:buSzTx/>
              <a:buNone/>
              <a:defRPr b="1" sz="2304">
                <a:solidFill>
                  <a:srgbClr val="000000"/>
                </a:solidFill>
                <a:latin typeface="Helvetica Neue"/>
                <a:ea typeface="Helvetica Neue"/>
                <a:cs typeface="Helvetica Neue"/>
                <a:sym typeface="Helvetica Neue"/>
              </a:defRPr>
            </a:pPr>
            <a:r>
              <a:rPr>
                <a:latin typeface="Arial"/>
                <a:ea typeface="Arial"/>
                <a:cs typeface="Arial"/>
                <a:sym typeface="Arial"/>
              </a:rPr>
              <a:t>27 </a:t>
            </a:r>
            <a:r>
              <a:t>sino que golpeo mi cuerpo, y lo pongo en servidumbre, no sea que habiendo sido heraldo para otros, yo mismo venga a ser eliminado.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Image" descr="Image"/>
          <p:cNvPicPr>
            <a:picLocks noChangeAspect="0"/>
          </p:cNvPicPr>
          <p:nvPr>
            <p:ph type="pic" idx="13"/>
          </p:nvPr>
        </p:nvPicPr>
        <p:blipFill>
          <a:blip r:embed="rId2">
            <a:extLst/>
          </a:blip>
          <a:stretch>
            <a:fillRect/>
          </a:stretch>
        </p:blipFill>
        <p:spPr>
          <a:xfrm>
            <a:off x="6743700" y="2895600"/>
            <a:ext cx="5384800" cy="6159500"/>
          </a:xfrm>
          <a:prstGeom prst="rect">
            <a:avLst/>
          </a:prstGeom>
        </p:spPr>
      </p:pic>
      <p:sp>
        <p:nvSpPr>
          <p:cNvPr id="137" name="Colosenses 2:18-23"/>
          <p:cNvSpPr/>
          <p:nvPr>
            <p:ph type="title"/>
          </p:nvPr>
        </p:nvSpPr>
        <p:spPr>
          <a:prstGeom prst="rect">
            <a:avLst/>
          </a:prstGeom>
        </p:spPr>
        <p:txBody>
          <a:bodyPr/>
          <a:lstStyle>
            <a:lvl1pPr defTabSz="537463">
              <a:defRPr sz="6440"/>
            </a:lvl1pPr>
          </a:lstStyle>
          <a:p>
            <a:pPr/>
            <a:r>
              <a:t>Colosenses 2:18-23</a:t>
            </a:r>
          </a:p>
        </p:txBody>
      </p:sp>
      <p:sp>
        <p:nvSpPr>
          <p:cNvPr id="138" name="18 Nadie os prive de vuestro premio, afectando humildad y culto a los ángeles, entremetiéndose en lo que no ha visto, vanamente hinchado por su propia mente carnal,…"/>
          <p:cNvSpPr/>
          <p:nvPr>
            <p:ph type="body" sz="half" idx="1"/>
          </p:nvPr>
        </p:nvSpPr>
        <p:spPr>
          <a:prstGeom prst="rect">
            <a:avLst/>
          </a:prstGeom>
        </p:spPr>
        <p:txBody>
          <a:bodyPr/>
          <a:lstStyle/>
          <a:p>
            <a:pPr marL="0" indent="0" defTabSz="352043">
              <a:lnSpc>
                <a:spcPct val="100000"/>
              </a:lnSpc>
              <a:spcBef>
                <a:spcPts val="0"/>
              </a:spcBef>
              <a:buSzTx/>
              <a:buNone/>
              <a:defRPr sz="1848">
                <a:solidFill>
                  <a:srgbClr val="000000"/>
                </a:solidFill>
                <a:latin typeface="Helvetica Neue"/>
                <a:ea typeface="Helvetica Neue"/>
                <a:cs typeface="Helvetica Neue"/>
                <a:sym typeface="Helvetica Neue"/>
              </a:defRPr>
            </a:pPr>
            <a:r>
              <a:rPr b="1">
                <a:latin typeface="Arial"/>
                <a:ea typeface="Arial"/>
                <a:cs typeface="Arial"/>
                <a:sym typeface="Arial"/>
              </a:rPr>
              <a:t>18 </a:t>
            </a:r>
            <a:r>
              <a:t>Nadie os prive de vuestro premio, afectando humildad y culto a los ángeles, entremetiéndose en lo que no ha visto, vanamente hinchado por su propia mente carnal,</a:t>
            </a:r>
          </a:p>
          <a:p>
            <a:pPr marL="0" indent="0" defTabSz="352043">
              <a:lnSpc>
                <a:spcPct val="100000"/>
              </a:lnSpc>
              <a:spcBef>
                <a:spcPts val="0"/>
              </a:spcBef>
              <a:buSzTx/>
              <a:buNone/>
              <a:defRPr sz="1848">
                <a:solidFill>
                  <a:srgbClr val="000000"/>
                </a:solidFill>
                <a:latin typeface="Helvetica Neue"/>
                <a:ea typeface="Helvetica Neue"/>
                <a:cs typeface="Helvetica Neue"/>
                <a:sym typeface="Helvetica Neue"/>
              </a:defRPr>
            </a:pPr>
            <a:r>
              <a:rPr b="1">
                <a:latin typeface="Arial"/>
                <a:ea typeface="Arial"/>
                <a:cs typeface="Arial"/>
                <a:sym typeface="Arial"/>
              </a:rPr>
              <a:t>19 </a:t>
            </a:r>
            <a:r>
              <a:t>y no asiéndose de la Cabeza, en virtud de quien todo el cuerpo, nutriéndose y uniéndose por las coyunturas y ligamentos, crece con el crecimiento que da Dios.</a:t>
            </a:r>
          </a:p>
          <a:p>
            <a:pPr marL="0" indent="0" defTabSz="352043">
              <a:lnSpc>
                <a:spcPct val="100000"/>
              </a:lnSpc>
              <a:spcBef>
                <a:spcPts val="0"/>
              </a:spcBef>
              <a:buSzTx/>
              <a:buNone/>
              <a:defRPr sz="1848">
                <a:solidFill>
                  <a:srgbClr val="000000"/>
                </a:solidFill>
                <a:latin typeface="Helvetica Neue"/>
                <a:ea typeface="Helvetica Neue"/>
                <a:cs typeface="Helvetica Neue"/>
                <a:sym typeface="Helvetica Neue"/>
              </a:defRPr>
            </a:pPr>
            <a:r>
              <a:rPr b="1">
                <a:latin typeface="Arial"/>
                <a:ea typeface="Arial"/>
                <a:cs typeface="Arial"/>
                <a:sym typeface="Arial"/>
              </a:rPr>
              <a:t>20 </a:t>
            </a:r>
            <a:r>
              <a:t>Pues si habéis muerto con Cristo en cuanto a los rudimentos del mundo, ¿por qué, como si vivieseis en el mundo, os sometéis a preceptos</a:t>
            </a:r>
          </a:p>
          <a:p>
            <a:pPr marL="0" indent="0" defTabSz="352043">
              <a:lnSpc>
                <a:spcPct val="100000"/>
              </a:lnSpc>
              <a:spcBef>
                <a:spcPts val="0"/>
              </a:spcBef>
              <a:buSzTx/>
              <a:buNone/>
              <a:defRPr sz="1848">
                <a:solidFill>
                  <a:srgbClr val="000000"/>
                </a:solidFill>
                <a:latin typeface="Helvetica Neue"/>
                <a:ea typeface="Helvetica Neue"/>
                <a:cs typeface="Helvetica Neue"/>
                <a:sym typeface="Helvetica Neue"/>
              </a:defRPr>
            </a:pPr>
            <a:r>
              <a:rPr b="1">
                <a:latin typeface="Arial"/>
                <a:ea typeface="Arial"/>
                <a:cs typeface="Arial"/>
                <a:sym typeface="Arial"/>
              </a:rPr>
              <a:t>21 </a:t>
            </a:r>
            <a:r>
              <a:t>tales como: No manejes, ni gustes, ni aun toques</a:t>
            </a:r>
          </a:p>
          <a:p>
            <a:pPr marL="0" indent="0" defTabSz="352043">
              <a:lnSpc>
                <a:spcPct val="100000"/>
              </a:lnSpc>
              <a:spcBef>
                <a:spcPts val="0"/>
              </a:spcBef>
              <a:buSzTx/>
              <a:buNone/>
              <a:defRPr sz="1848">
                <a:solidFill>
                  <a:srgbClr val="000000"/>
                </a:solidFill>
                <a:latin typeface="Helvetica Neue"/>
                <a:ea typeface="Helvetica Neue"/>
                <a:cs typeface="Helvetica Neue"/>
                <a:sym typeface="Helvetica Neue"/>
              </a:defRPr>
            </a:pPr>
            <a:r>
              <a:rPr b="1">
                <a:latin typeface="Arial"/>
                <a:ea typeface="Arial"/>
                <a:cs typeface="Arial"/>
                <a:sym typeface="Arial"/>
              </a:rPr>
              <a:t>22 </a:t>
            </a:r>
            <a:r>
              <a:t>(en conformidad a mandamientos y doctrinas de hombres), cosas que todas se destruyen con el uso?</a:t>
            </a:r>
          </a:p>
          <a:p>
            <a:pPr marL="0" indent="0" defTabSz="352043">
              <a:lnSpc>
                <a:spcPct val="100000"/>
              </a:lnSpc>
              <a:spcBef>
                <a:spcPts val="0"/>
              </a:spcBef>
              <a:buSzTx/>
              <a:buNone/>
              <a:defRPr sz="1848">
                <a:solidFill>
                  <a:srgbClr val="000000"/>
                </a:solidFill>
                <a:latin typeface="Helvetica Neue"/>
                <a:ea typeface="Helvetica Neue"/>
                <a:cs typeface="Helvetica Neue"/>
                <a:sym typeface="Helvetica Neue"/>
              </a:defRPr>
            </a:pPr>
            <a:r>
              <a:rPr b="1">
                <a:latin typeface="Arial"/>
                <a:ea typeface="Arial"/>
                <a:cs typeface="Arial"/>
                <a:sym typeface="Arial"/>
              </a:rPr>
              <a:t>23 </a:t>
            </a:r>
            <a:r>
              <a:t>Tales cosas tienen a la verdad cierta reputación de sabiduría en culto voluntario, en humildad y en duro trato del cuerpo; pero no tienen valor alguno contra los apetitos de la carne.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Line"/>
          <p:cNvSpPr/>
          <p:nvPr/>
        </p:nvSpPr>
        <p:spPr>
          <a:xfrm flipV="1">
            <a:off x="10378263" y="3641791"/>
            <a:ext cx="428908" cy="886620"/>
          </a:xfrm>
          <a:prstGeom prst="line">
            <a:avLst/>
          </a:prstGeom>
          <a:ln w="25400">
            <a:solidFill>
              <a:schemeClr val="accent4">
                <a:hueOff val="-150089"/>
                <a:satOff val="3212"/>
                <a:lumOff val="-17555"/>
                <a:alpha val="75000"/>
              </a:schemeClr>
            </a:solidFill>
            <a:miter lim="400000"/>
            <a:headEnd type="triangle"/>
            <a:tailEnd type="triangle"/>
          </a:ln>
        </p:spPr>
        <p:txBody>
          <a:bodyPr lIns="50800" tIns="50800" rIns="50800" bIns="50800" anchor="ctr"/>
          <a:lstStyle/>
          <a:p>
            <a:pPr/>
          </a:p>
        </p:txBody>
      </p:sp>
      <p:sp>
        <p:nvSpPr>
          <p:cNvPr id="141" name="Punto 1. ( V18-19 ) el enfoque"/>
          <p:cNvSpPr/>
          <p:nvPr>
            <p:ph type="title"/>
          </p:nvPr>
        </p:nvSpPr>
        <p:spPr>
          <a:xfrm>
            <a:off x="850900" y="838199"/>
            <a:ext cx="11303000" cy="838438"/>
          </a:xfrm>
          <a:prstGeom prst="rect">
            <a:avLst/>
          </a:prstGeom>
        </p:spPr>
        <p:txBody>
          <a:bodyPr/>
          <a:lstStyle>
            <a:lvl1pPr defTabSz="338835">
              <a:defRPr sz="4059"/>
            </a:lvl1pPr>
          </a:lstStyle>
          <a:p>
            <a:pPr/>
            <a:r>
              <a:t>Punto 1. ( V18-19 ) el enfoque </a:t>
            </a:r>
          </a:p>
        </p:txBody>
      </p:sp>
      <p:sp>
        <p:nvSpPr>
          <p:cNvPr id="142" name="18 Nadie os prive de vuestro premio,  afectando humildad  y culto a los ángeles,…"/>
          <p:cNvSpPr/>
          <p:nvPr>
            <p:ph type="body" idx="1"/>
          </p:nvPr>
        </p:nvSpPr>
        <p:spPr>
          <a:prstGeom prst="rect">
            <a:avLst/>
          </a:prstGeom>
        </p:spPr>
        <p:txBody>
          <a:bodyPr/>
          <a:lstStyle/>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rPr b="1">
                <a:latin typeface="Arial"/>
                <a:ea typeface="Arial"/>
                <a:cs typeface="Arial"/>
                <a:sym typeface="Arial"/>
              </a:rPr>
              <a:t>18 </a:t>
            </a:r>
            <a:r>
              <a:rPr>
                <a:solidFill>
                  <a:srgbClr val="0433FF"/>
                </a:solidFill>
              </a:rPr>
              <a:t>Nadie os prive de vuestro premio</a:t>
            </a:r>
            <a:r>
              <a:t>,  afectando humildad  y </a:t>
            </a:r>
            <a:r>
              <a:rPr>
                <a:solidFill>
                  <a:srgbClr val="D783FF"/>
                </a:solidFill>
              </a:rPr>
              <a:t>culto a los ángeles</a:t>
            </a:r>
            <a:r>
              <a:t>,</a:t>
            </a: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rPr b="1">
                <a:solidFill>
                  <a:srgbClr val="945200"/>
                </a:solidFill>
              </a:rPr>
              <a:t>entremetiéndose en lo que no ha visto, vanamente hinchado por su propia mente carnal,</a:t>
            </a:r>
            <a:r>
              <a:rPr b="1">
                <a:solidFill>
                  <a:srgbClr val="009051"/>
                </a:solidFill>
              </a:rPr>
              <a:t>  </a:t>
            </a:r>
            <a:r>
              <a:t>= ( </a:t>
            </a:r>
            <a:r>
              <a:rPr i="1" u="sng"/>
              <a:t>buscamos respuesta en ángeles y hasta en lo que no vemos</a:t>
            </a:r>
            <a:r>
              <a:t> )</a:t>
            </a: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rPr b="1">
                <a:latin typeface="Arial"/>
                <a:ea typeface="Arial"/>
                <a:cs typeface="Arial"/>
                <a:sym typeface="Arial"/>
              </a:rPr>
              <a:t>19 </a:t>
            </a:r>
            <a:r>
              <a:t>y no asiéndose de la </a:t>
            </a:r>
            <a:r>
              <a:rPr b="1">
                <a:solidFill>
                  <a:srgbClr val="FF2600"/>
                </a:solidFill>
              </a:rPr>
              <a:t>Cabeza</a:t>
            </a:r>
            <a:r>
              <a:t>, en virtud de quien </a:t>
            </a:r>
            <a:r>
              <a:rPr b="1">
                <a:solidFill>
                  <a:srgbClr val="FF2600"/>
                </a:solidFill>
              </a:rPr>
              <a:t>todo el cuerpo</a:t>
            </a:r>
            <a:r>
              <a:t>, nutriéndose </a:t>
            </a: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t>y </a:t>
            </a:r>
            <a:r>
              <a:rPr b="1">
                <a:solidFill>
                  <a:srgbClr val="FF2600"/>
                </a:solidFill>
              </a:rPr>
              <a:t>uniéndose</a:t>
            </a:r>
            <a:r>
              <a:t> por las </a:t>
            </a:r>
            <a:r>
              <a:rPr b="1">
                <a:solidFill>
                  <a:srgbClr val="FF2600"/>
                </a:solidFill>
              </a:rPr>
              <a:t>coyunturas</a:t>
            </a:r>
            <a:r>
              <a:t> y </a:t>
            </a:r>
            <a:r>
              <a:rPr b="1">
                <a:solidFill>
                  <a:srgbClr val="FF2600"/>
                </a:solidFill>
              </a:rPr>
              <a:t>ligamentos</a:t>
            </a:r>
            <a:r>
              <a:t>, </a:t>
            </a:r>
            <a:r>
              <a:rPr b="1">
                <a:solidFill>
                  <a:srgbClr val="008F00"/>
                </a:solidFill>
              </a:rPr>
              <a:t>crece con el crecimiento que da Dios.</a:t>
            </a:r>
            <a:endParaRPr b="1">
              <a:solidFill>
                <a:srgbClr val="008F00"/>
              </a:solidFill>
            </a:endParaRPr>
          </a:p>
        </p:txBody>
      </p:sp>
      <p:sp>
        <p:nvSpPr>
          <p:cNvPr id="143" name="Rectangle"/>
          <p:cNvSpPr/>
          <p:nvPr/>
        </p:nvSpPr>
        <p:spPr>
          <a:xfrm>
            <a:off x="1283094" y="4619782"/>
            <a:ext cx="4637177" cy="514036"/>
          </a:xfrm>
          <a:prstGeom prst="rect">
            <a:avLst/>
          </a:prstGeom>
          <a:ln w="50800">
            <a:solidFill>
              <a:srgbClr val="0433FF"/>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B00"/>
                </a:solidFill>
              </a:defRPr>
            </a:pPr>
          </a:p>
        </p:txBody>
      </p:sp>
      <p:sp>
        <p:nvSpPr>
          <p:cNvPr id="144" name="Nadie nos descalifique…"/>
          <p:cNvSpPr/>
          <p:nvPr/>
        </p:nvSpPr>
        <p:spPr>
          <a:xfrm>
            <a:off x="774408" y="2841723"/>
            <a:ext cx="4640581"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u="sng">
                <a:solidFill>
                  <a:srgbClr val="000000"/>
                </a:solidFill>
              </a:defRPr>
            </a:pPr>
            <a:r>
              <a:t>Nadie nos descalifique</a:t>
            </a:r>
          </a:p>
          <a:p>
            <a:pPr marL="457200" indent="-457200">
              <a:buSzPct val="100000"/>
              <a:buAutoNum type="arabicPeriod" startAt="1"/>
              <a:defRPr b="1" sz="1800">
                <a:solidFill>
                  <a:srgbClr val="0433FF"/>
                </a:solidFill>
              </a:defRPr>
            </a:pPr>
            <a:r>
              <a:t>No perdemos la salvación</a:t>
            </a:r>
          </a:p>
          <a:p>
            <a:pPr marL="457200" indent="-457200">
              <a:buSzPct val="100000"/>
              <a:buAutoNum type="arabicPeriod" startAt="1"/>
              <a:defRPr b="1" sz="1800">
                <a:solidFill>
                  <a:srgbClr val="0433FF"/>
                </a:solidFill>
              </a:defRPr>
            </a:pPr>
            <a:r>
              <a:t>Perdemos las recompensas</a:t>
            </a:r>
          </a:p>
          <a:p>
            <a:pPr marL="457200" indent="-457200">
              <a:buSzPct val="100000"/>
              <a:buAutoNum type="arabicPeriod" startAt="1"/>
              <a:defRPr b="1" sz="1800">
                <a:solidFill>
                  <a:srgbClr val="0433FF"/>
                </a:solidFill>
              </a:defRPr>
            </a:pPr>
            <a:r>
              <a:t>Cuando nos alejamos Dios nos limita </a:t>
            </a:r>
          </a:p>
        </p:txBody>
      </p:sp>
      <p:sp>
        <p:nvSpPr>
          <p:cNvPr id="145" name="Line"/>
          <p:cNvSpPr/>
          <p:nvPr/>
        </p:nvSpPr>
        <p:spPr>
          <a:xfrm flipH="1" flipV="1">
            <a:off x="4798286" y="4071296"/>
            <a:ext cx="564835" cy="564836"/>
          </a:xfrm>
          <a:prstGeom prst="line">
            <a:avLst/>
          </a:prstGeom>
          <a:ln w="25400">
            <a:solidFill>
              <a:srgbClr val="0433FF">
                <a:alpha val="75000"/>
              </a:srgbClr>
            </a:solidFill>
            <a:miter lim="400000"/>
            <a:headEnd type="triangle"/>
            <a:tailEnd type="triangle"/>
          </a:ln>
        </p:spPr>
        <p:txBody>
          <a:bodyPr lIns="50800" tIns="50800" rIns="50800" bIns="50800" anchor="ctr"/>
          <a:lstStyle/>
          <a:p>
            <a:pPr/>
          </a:p>
        </p:txBody>
      </p:sp>
      <p:sp>
        <p:nvSpPr>
          <p:cNvPr id="146" name="Oval"/>
          <p:cNvSpPr/>
          <p:nvPr/>
        </p:nvSpPr>
        <p:spPr>
          <a:xfrm>
            <a:off x="6008204" y="4470281"/>
            <a:ext cx="2850855" cy="813038"/>
          </a:xfrm>
          <a:prstGeom prst="ellipse">
            <a:avLst/>
          </a:prstGeom>
          <a:ln w="25400">
            <a:solidFill>
              <a:srgbClr val="000000"/>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47" name="Nuestro…"/>
          <p:cNvSpPr/>
          <p:nvPr/>
        </p:nvSpPr>
        <p:spPr>
          <a:xfrm>
            <a:off x="6370793" y="3032223"/>
            <a:ext cx="2125677"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000000"/>
                </a:solidFill>
              </a:defRPr>
            </a:pPr>
            <a:r>
              <a:t>Nuestro </a:t>
            </a:r>
          </a:p>
          <a:p>
            <a:pPr>
              <a:defRPr sz="2400"/>
            </a:pPr>
            <a:r>
              <a:rPr>
                <a:solidFill>
                  <a:srgbClr val="000000"/>
                </a:solidFill>
              </a:rPr>
              <a:t>Caminar diario</a:t>
            </a:r>
            <a:r>
              <a:t> </a:t>
            </a:r>
          </a:p>
        </p:txBody>
      </p:sp>
      <p:sp>
        <p:nvSpPr>
          <p:cNvPr id="148" name="Line"/>
          <p:cNvSpPr/>
          <p:nvPr/>
        </p:nvSpPr>
        <p:spPr>
          <a:xfrm flipV="1">
            <a:off x="7137399" y="3909567"/>
            <a:ext cx="273860" cy="564835"/>
          </a:xfrm>
          <a:prstGeom prst="line">
            <a:avLst/>
          </a:prstGeom>
          <a:ln w="25400">
            <a:solidFill>
              <a:srgbClr val="212121">
                <a:alpha val="75000"/>
              </a:srgbClr>
            </a:solidFill>
            <a:miter lim="400000"/>
            <a:headEnd type="triangle"/>
            <a:tailEnd type="triangle"/>
          </a:ln>
        </p:spPr>
        <p:txBody>
          <a:bodyPr lIns="50800" tIns="50800" rIns="50800" bIns="50800" anchor="ctr"/>
          <a:lstStyle/>
          <a:p>
            <a:pPr/>
          </a:p>
        </p:txBody>
      </p:sp>
      <p:pic>
        <p:nvPicPr>
          <p:cNvPr id="149" name="Rounded Rectangle" descr="Rounded Rectangle"/>
          <p:cNvPicPr>
            <a:picLocks noChangeAspect="0"/>
          </p:cNvPicPr>
          <p:nvPr/>
        </p:nvPicPr>
        <p:blipFill>
          <a:blip r:embed="rId2">
            <a:extLst/>
          </a:blip>
          <a:stretch>
            <a:fillRect/>
          </a:stretch>
        </p:blipFill>
        <p:spPr>
          <a:xfrm>
            <a:off x="9103789" y="4544706"/>
            <a:ext cx="2977856" cy="590236"/>
          </a:xfrm>
          <a:prstGeom prst="rect">
            <a:avLst/>
          </a:prstGeom>
          <a:effectLst>
            <a:outerShdw sx="100000" sy="100000" kx="0" ky="0" algn="b" rotWithShape="0" blurRad="50800" dist="12700" dir="0">
              <a:srgbClr val="000000">
                <a:alpha val="50000"/>
              </a:srgbClr>
            </a:outerShdw>
          </a:effectLst>
        </p:spPr>
      </p:pic>
      <p:sp>
        <p:nvSpPr>
          <p:cNvPr id="150" name="Misticismo…"/>
          <p:cNvSpPr/>
          <p:nvPr/>
        </p:nvSpPr>
        <p:spPr>
          <a:xfrm>
            <a:off x="9741011" y="2596795"/>
            <a:ext cx="2733295"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a:defRPr b="1" sz="2400">
                <a:solidFill>
                  <a:srgbClr val="D783FF"/>
                </a:solidFill>
              </a:defRPr>
            </a:pPr>
            <a:r>
              <a:t>Misticismo</a:t>
            </a:r>
          </a:p>
          <a:p>
            <a:pPr lvl="1">
              <a:defRPr b="1">
                <a:solidFill>
                  <a:srgbClr val="D783FF"/>
                </a:solidFill>
              </a:defRPr>
            </a:pPr>
            <a:r>
              <a:rPr sz="2400"/>
              <a:t>Malas prácticas</a:t>
            </a:r>
            <a:r>
              <a:t> </a:t>
            </a:r>
          </a:p>
        </p:txBody>
      </p:sp>
      <p:pic>
        <p:nvPicPr>
          <p:cNvPr id="151" name="Oval" descr="Oval"/>
          <p:cNvPicPr>
            <a:picLocks noChangeAspect="0"/>
          </p:cNvPicPr>
          <p:nvPr/>
        </p:nvPicPr>
        <p:blipFill>
          <a:blip r:embed="rId3">
            <a:extLst/>
          </a:blip>
          <a:stretch>
            <a:fillRect/>
          </a:stretch>
        </p:blipFill>
        <p:spPr>
          <a:xfrm>
            <a:off x="4158456" y="6418578"/>
            <a:ext cx="1186062" cy="564835"/>
          </a:xfrm>
          <a:prstGeom prst="rect">
            <a:avLst/>
          </a:prstGeom>
        </p:spPr>
      </p:pic>
      <p:sp>
        <p:nvSpPr>
          <p:cNvPr id="153" name="La cabeza ( Cristo ) debe guiarnos como cuerpo"/>
          <p:cNvSpPr/>
          <p:nvPr/>
        </p:nvSpPr>
        <p:spPr>
          <a:xfrm>
            <a:off x="2808139" y="8210550"/>
            <a:ext cx="925098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La cabeza ( Cristo ) debe guiarnos como cuerpo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Los problemas que vemos en la iglesia"/>
          <p:cNvSpPr/>
          <p:nvPr>
            <p:ph type="title"/>
          </p:nvPr>
        </p:nvSpPr>
        <p:spPr>
          <a:prstGeom prst="rect">
            <a:avLst/>
          </a:prstGeom>
        </p:spPr>
        <p:txBody>
          <a:bodyPr/>
          <a:lstStyle>
            <a:lvl1pPr defTabSz="315468">
              <a:defRPr sz="3780"/>
            </a:lvl1pPr>
          </a:lstStyle>
          <a:p>
            <a:pPr/>
            <a:r>
              <a:t>Los problemas que vemos en la iglesia</a:t>
            </a:r>
          </a:p>
        </p:txBody>
      </p:sp>
      <p:sp>
        <p:nvSpPr>
          <p:cNvPr id="156" name="Al no estar buscando la Supremacía de Cristo ó el primer lugar ( en TODO ),.. Dios nos va a limitar de las recompensas que deberíamos estar ganando para la gloria de el pues le pusimos de segundo y ÉL es un Dios celoso y justo.…"/>
          <p:cNvSpPr/>
          <p:nvPr>
            <p:ph type="body" idx="1"/>
          </p:nvPr>
        </p:nvSpPr>
        <p:spPr>
          <a:prstGeom prst="rect">
            <a:avLst/>
          </a:prstGeom>
        </p:spPr>
        <p:txBody>
          <a:bodyPr/>
          <a:lstStyle/>
          <a:p>
            <a:pPr marL="716280" indent="-716280" defTabSz="549148">
              <a:spcBef>
                <a:spcPts val="5100"/>
              </a:spcBef>
              <a:buSzPct val="100000"/>
              <a:buAutoNum type="arabicPeriod" startAt="1"/>
              <a:defRPr sz="3759">
                <a:solidFill>
                  <a:srgbClr val="000000"/>
                </a:solidFill>
              </a:defRPr>
            </a:pPr>
            <a:r>
              <a:t>Al no estar buscando la Supremacía de Cristo ó el primer lugar ( en TODO ),.. Dios nos va a limitar de las recompensas que deberíamos estar ganando para la gloria de el pues le pusimos de segundo y ÉL es un Dios celoso y justo.</a:t>
            </a:r>
          </a:p>
          <a:p>
            <a:pPr marL="0" indent="0" defTabSz="549148">
              <a:spcBef>
                <a:spcPts val="5100"/>
              </a:spcBef>
              <a:buSzTx/>
              <a:buNone/>
              <a:defRPr sz="3759"/>
            </a:pPr>
          </a:p>
          <a:p>
            <a:pPr marL="0" indent="0" defTabSz="429768">
              <a:lnSpc>
                <a:spcPct val="100000"/>
              </a:lnSpc>
              <a:spcBef>
                <a:spcPts val="0"/>
              </a:spcBef>
              <a:buSzTx/>
              <a:buNone/>
              <a:defRPr b="1" sz="2256" u="sng">
                <a:solidFill>
                  <a:srgbClr val="000000"/>
                </a:solidFill>
                <a:latin typeface="Helvetica Neue"/>
                <a:ea typeface="Helvetica Neue"/>
                <a:cs typeface="Helvetica Neue"/>
                <a:sym typeface="Helvetica Neue"/>
              </a:defRPr>
            </a:pPr>
            <a:r>
              <a:t>1 CORINTIOS 3</a:t>
            </a:r>
          </a:p>
          <a:p>
            <a:pPr marL="0" indent="0" defTabSz="429768">
              <a:lnSpc>
                <a:spcPct val="100000"/>
              </a:lnSpc>
              <a:spcBef>
                <a:spcPts val="0"/>
              </a:spcBef>
              <a:buSzTx/>
              <a:buNone/>
              <a:defRPr sz="2256">
                <a:solidFill>
                  <a:srgbClr val="000000"/>
                </a:solidFill>
                <a:latin typeface="Helvetica Neue"/>
                <a:ea typeface="Helvetica Neue"/>
                <a:cs typeface="Helvetica Neue"/>
                <a:sym typeface="Helvetica Neue"/>
              </a:defRPr>
            </a:pPr>
            <a:r>
              <a:rPr b="1">
                <a:latin typeface="Arial"/>
                <a:ea typeface="Arial"/>
                <a:cs typeface="Arial"/>
                <a:sym typeface="Arial"/>
              </a:rPr>
              <a:t>8 </a:t>
            </a:r>
            <a:r>
              <a:t>Y el que planta y el que riega son una misma cosa; </a:t>
            </a:r>
            <a:r>
              <a:rPr b="1">
                <a:solidFill>
                  <a:srgbClr val="FF2600"/>
                </a:solidFill>
              </a:rPr>
              <a:t>aunque cada uno recibirá su recompensa conforme a su labor.</a:t>
            </a:r>
          </a:p>
          <a:p>
            <a:pPr marL="0" indent="0" defTabSz="429768">
              <a:lnSpc>
                <a:spcPct val="100000"/>
              </a:lnSpc>
              <a:spcBef>
                <a:spcPts val="0"/>
              </a:spcBef>
              <a:buSzTx/>
              <a:buNone/>
              <a:defRPr sz="2256">
                <a:solidFill>
                  <a:srgbClr val="000000"/>
                </a:solidFill>
                <a:latin typeface="Helvetica Neue"/>
                <a:ea typeface="Helvetica Neue"/>
                <a:cs typeface="Helvetica Neue"/>
                <a:sym typeface="Helvetica Neue"/>
              </a:defRPr>
            </a:pPr>
            <a:r>
              <a:rPr b="1">
                <a:latin typeface="Arial"/>
                <a:ea typeface="Arial"/>
                <a:cs typeface="Arial"/>
                <a:sym typeface="Arial"/>
              </a:rPr>
              <a:t>9 </a:t>
            </a:r>
            <a:r>
              <a:t>Porque nosotros somos colaboradores de Dios, y vosotros sois labranza de Dios, edificio de Dios.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2. Cuando alguien ha afectado el como estamos caminando “nadie os prive de vuestro premio” hemos simplemente sido paralizados y el reino no va a poder avanzar por culpa nuestra, pues nuestra mente a sido reducida a cenizas y hemos creído las mentiras de satanás ( osea que le fallamos a Dios pues le pusimos de segundo ).…"/>
          <p:cNvSpPr/>
          <p:nvPr>
            <p:ph type="body" idx="1"/>
          </p:nvPr>
        </p:nvSpPr>
        <p:spPr>
          <a:xfrm>
            <a:off x="744882" y="838199"/>
            <a:ext cx="11303001" cy="8077201"/>
          </a:xfrm>
          <a:prstGeom prst="rect">
            <a:avLst/>
          </a:prstGeom>
        </p:spPr>
        <p:txBody>
          <a:bodyPr/>
          <a:lstStyle/>
          <a:p>
            <a:pPr marL="0" indent="0" defTabSz="315468">
              <a:spcBef>
                <a:spcPts val="2900"/>
              </a:spcBef>
              <a:buSzTx/>
              <a:buNone/>
              <a:defRPr sz="2160"/>
            </a:pPr>
          </a:p>
          <a:p>
            <a:pPr marL="0" indent="0" defTabSz="315468">
              <a:spcBef>
                <a:spcPts val="2900"/>
              </a:spcBef>
              <a:buSzTx/>
              <a:buNone/>
              <a:defRPr sz="2160"/>
            </a:pPr>
          </a:p>
          <a:p>
            <a:pPr marL="0" indent="0" defTabSz="315468">
              <a:spcBef>
                <a:spcPts val="2900"/>
              </a:spcBef>
              <a:buSzTx/>
              <a:buNone/>
              <a:defRPr sz="2592"/>
            </a:pPr>
            <a:r>
              <a:t>2. </a:t>
            </a:r>
            <a:r>
              <a:rPr>
                <a:solidFill>
                  <a:srgbClr val="000000"/>
                </a:solidFill>
              </a:rPr>
              <a:t>Cuando alguien ha afectado el como estamos caminando “</a:t>
            </a:r>
            <a:r>
              <a:rPr>
                <a:solidFill>
                  <a:srgbClr val="0433FF"/>
                </a:solidFill>
              </a:rPr>
              <a:t>nadie os prive de vuestro premio</a:t>
            </a:r>
            <a:r>
              <a:rPr>
                <a:solidFill>
                  <a:srgbClr val="000000"/>
                </a:solidFill>
              </a:rPr>
              <a:t>” hemos simplemente sido paralizados y el reino no va a poder avanzar por culpa nuestra, pues nuestra mente a sido reducida a cenizas y hemos creído las mentiras de satanás ( osea que le fallamos a Dios pues le pusimos de segundo ).</a:t>
            </a:r>
            <a:endParaRPr>
              <a:solidFill>
                <a:srgbClr val="000000"/>
              </a:solidFill>
            </a:endParaRPr>
          </a:p>
          <a:p>
            <a:pPr marL="0" indent="0" defTabSz="315468">
              <a:spcBef>
                <a:spcPts val="2900"/>
              </a:spcBef>
              <a:buSzTx/>
              <a:buNone/>
              <a:defRPr sz="2592">
                <a:solidFill>
                  <a:srgbClr val="000000"/>
                </a:solidFill>
              </a:defRPr>
            </a:pPr>
            <a:r>
              <a:t>3. Nuestra Humildad va a cambiar pues empezaremos a vivir una vida llena de AMARGURA ( mientras que todo el resto del mundo se la goza ) y empezaremos a buscar respuestas en misticismo y cosas fuera de Dios pues no vamos a caminar con humildad.</a:t>
            </a:r>
          </a:p>
          <a:p>
            <a:pPr marL="0" indent="0" defTabSz="315468">
              <a:spcBef>
                <a:spcPts val="2900"/>
              </a:spcBef>
              <a:buSzTx/>
              <a:buNone/>
              <a:defRPr sz="2160"/>
            </a:pPr>
          </a:p>
          <a:p>
            <a:pPr marL="0" indent="0" defTabSz="315468">
              <a:spcBef>
                <a:spcPts val="2900"/>
              </a:spcBef>
              <a:buSzTx/>
              <a:buNone/>
              <a:defRPr sz="2160"/>
            </a:pPr>
            <a:r>
              <a: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El gran mandamiento"/>
          <p:cNvSpPr/>
          <p:nvPr>
            <p:ph type="title"/>
          </p:nvPr>
        </p:nvSpPr>
        <p:spPr>
          <a:prstGeom prst="rect">
            <a:avLst/>
          </a:prstGeom>
        </p:spPr>
        <p:txBody>
          <a:bodyPr/>
          <a:lstStyle>
            <a:lvl1pPr defTabSz="457200">
              <a:lnSpc>
                <a:spcPct val="100000"/>
              </a:lnSpc>
              <a:defRPr b="1" cap="none" sz="4800">
                <a:latin typeface="Helvetica Neue"/>
                <a:ea typeface="Helvetica Neue"/>
                <a:cs typeface="Helvetica Neue"/>
                <a:sym typeface="Helvetica Neue"/>
              </a:defRPr>
            </a:lvl1pPr>
          </a:lstStyle>
          <a:p>
            <a:pPr/>
            <a:r>
              <a:t>El gran mandamiento</a:t>
            </a:r>
          </a:p>
        </p:txBody>
      </p:sp>
      <p:sp>
        <p:nvSpPr>
          <p:cNvPr id="161" name="(Mt. 22.34-40)…"/>
          <p:cNvSpPr/>
          <p:nvPr/>
        </p:nvSpPr>
        <p:spPr>
          <a:xfrm>
            <a:off x="715029" y="2622678"/>
            <a:ext cx="11574741" cy="43826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170">
                <a:solidFill>
                  <a:srgbClr val="000000"/>
                </a:solidFill>
                <a:latin typeface="Helvetica Neue Medium"/>
                <a:ea typeface="Helvetica Neue Medium"/>
                <a:cs typeface="Helvetica Neue Medium"/>
                <a:sym typeface="Helvetica Neue Medium"/>
              </a:defRPr>
            </a:pPr>
          </a:p>
          <a:p>
            <a:pPr algn="l" defTabSz="457200">
              <a:defRPr sz="1800">
                <a:solidFill>
                  <a:srgbClr val="000000"/>
                </a:solidFill>
                <a:latin typeface="Helvetica Neue Medium"/>
                <a:ea typeface="Helvetica Neue Medium"/>
                <a:cs typeface="Helvetica Neue Medium"/>
                <a:sym typeface="Helvetica Neue Medium"/>
              </a:defRPr>
            </a:pPr>
            <a:r>
              <a:t>(Mt. 22.34-40)</a:t>
            </a:r>
          </a:p>
          <a:p>
            <a:pPr algn="l" defTabSz="457200">
              <a:defRPr sz="1800">
                <a:solidFill>
                  <a:srgbClr val="000000"/>
                </a:solidFill>
                <a:latin typeface="Helvetica Neue Medium"/>
                <a:ea typeface="Helvetica Neue Medium"/>
                <a:cs typeface="Helvetica Neue Medium"/>
                <a:sym typeface="Helvetica Neue Medium"/>
              </a:defRPr>
            </a:pPr>
          </a:p>
          <a:p>
            <a:pPr algn="l" defTabSz="457200">
              <a:defRPr sz="1800">
                <a:solidFill>
                  <a:srgbClr val="000000"/>
                </a:solidFill>
                <a:latin typeface="Helvetica Neue"/>
                <a:ea typeface="Helvetica Neue"/>
                <a:cs typeface="Helvetica Neue"/>
                <a:sym typeface="Helvetica Neue"/>
              </a:defRPr>
            </a:pPr>
            <a:r>
              <a:rPr b="1">
                <a:latin typeface="Arial"/>
                <a:ea typeface="Arial"/>
                <a:cs typeface="Arial"/>
                <a:sym typeface="Arial"/>
              </a:rPr>
              <a:t>28 </a:t>
            </a:r>
            <a:r>
              <a:t>Acercándose uno de los escribas, que los había oído disputar, y sabía que les había respondido bien, le preguntó: ¿Cuál es el primer mandamiento de todos?</a:t>
            </a:r>
          </a:p>
          <a:p>
            <a:pPr algn="l" defTabSz="457200">
              <a:defRPr sz="1800">
                <a:solidFill>
                  <a:srgbClr val="000000"/>
                </a:solidFill>
                <a:latin typeface="Helvetica Neue"/>
                <a:ea typeface="Helvetica Neue"/>
                <a:cs typeface="Helvetica Neue"/>
                <a:sym typeface="Helvetica Neue"/>
              </a:defRPr>
            </a:pPr>
            <a:r>
              <a:rPr b="1">
                <a:latin typeface="Arial"/>
                <a:ea typeface="Arial"/>
                <a:cs typeface="Arial"/>
                <a:sym typeface="Arial"/>
              </a:rPr>
              <a:t>29 </a:t>
            </a:r>
            <a:r>
              <a:t>Jesús le respondió: El primer mandamiento de todos es: Oye, Israel; el Señor nuestro Dios, el Señor uno es.</a:t>
            </a:r>
          </a:p>
          <a:p>
            <a:pPr algn="l" defTabSz="457200">
              <a:defRPr sz="1800">
                <a:solidFill>
                  <a:srgbClr val="000000"/>
                </a:solidFill>
                <a:latin typeface="Helvetica Neue"/>
                <a:ea typeface="Helvetica Neue"/>
                <a:cs typeface="Helvetica Neue"/>
                <a:sym typeface="Helvetica Neue"/>
              </a:defRPr>
            </a:pPr>
            <a:r>
              <a:rPr b="1">
                <a:latin typeface="Arial"/>
                <a:ea typeface="Arial"/>
                <a:cs typeface="Arial"/>
                <a:sym typeface="Arial"/>
              </a:rPr>
              <a:t>30 </a:t>
            </a:r>
            <a:r>
              <a:t>Y amarás al Señor tu Dios con todo tu corazón, y con toda tu alma, y con toda tu mente y con todas tus fuerzas. Este es el principal mandamiento.</a:t>
            </a:r>
          </a:p>
          <a:p>
            <a:pPr algn="l" defTabSz="457200">
              <a:defRPr sz="1800">
                <a:solidFill>
                  <a:srgbClr val="000000"/>
                </a:solidFill>
                <a:latin typeface="Helvetica Neue"/>
                <a:ea typeface="Helvetica Neue"/>
                <a:cs typeface="Helvetica Neue"/>
                <a:sym typeface="Helvetica Neue"/>
              </a:defRPr>
            </a:pPr>
            <a:r>
              <a:rPr b="1">
                <a:latin typeface="Arial"/>
                <a:ea typeface="Arial"/>
                <a:cs typeface="Arial"/>
                <a:sym typeface="Arial"/>
              </a:rPr>
              <a:t>31 </a:t>
            </a:r>
            <a:r>
              <a:t>Y el segundo es semejante: Amarás a tu prójimo como a ti mismo. No hay otro mandamiento mayor que éstos.</a:t>
            </a:r>
          </a:p>
          <a:p>
            <a:pPr algn="l" defTabSz="457200">
              <a:defRPr sz="1800">
                <a:solidFill>
                  <a:srgbClr val="000000"/>
                </a:solidFill>
                <a:latin typeface="Helvetica Neue"/>
                <a:ea typeface="Helvetica Neue"/>
                <a:cs typeface="Helvetica Neue"/>
                <a:sym typeface="Helvetica Neue"/>
              </a:defRPr>
            </a:pPr>
            <a:r>
              <a:rPr b="1">
                <a:latin typeface="Arial"/>
                <a:ea typeface="Arial"/>
                <a:cs typeface="Arial"/>
                <a:sym typeface="Arial"/>
              </a:rPr>
              <a:t>32 </a:t>
            </a:r>
            <a:r>
              <a:t>Entonces el escriba le dijo: Bien, Maestro, verdad has dicho, que uno es Dios, y no hay otro fuera de él;</a:t>
            </a:r>
          </a:p>
          <a:p>
            <a:pPr algn="l" defTabSz="457200">
              <a:defRPr sz="1800">
                <a:solidFill>
                  <a:srgbClr val="000000"/>
                </a:solidFill>
                <a:latin typeface="Helvetica Neue"/>
                <a:ea typeface="Helvetica Neue"/>
                <a:cs typeface="Helvetica Neue"/>
                <a:sym typeface="Helvetica Neue"/>
              </a:defRPr>
            </a:pPr>
            <a:r>
              <a:rPr b="1">
                <a:latin typeface="Arial"/>
                <a:ea typeface="Arial"/>
                <a:cs typeface="Arial"/>
                <a:sym typeface="Arial"/>
              </a:rPr>
              <a:t>33 </a:t>
            </a:r>
            <a:r>
              <a:t>y el amarle con todo el corazón, con todo el entendimiento, con toda el alma, y con todas las fuerzas, y amar al prójimo como a uno mismo, es más que todos los holocaustos y sacrificios.</a:t>
            </a:r>
          </a:p>
          <a:p>
            <a:pPr algn="l" defTabSz="457200">
              <a:defRPr sz="1800">
                <a:solidFill>
                  <a:srgbClr val="000000"/>
                </a:solidFill>
                <a:latin typeface="Helvetica Neue"/>
                <a:ea typeface="Helvetica Neue"/>
                <a:cs typeface="Helvetica Neue"/>
                <a:sym typeface="Helvetica Neue"/>
              </a:defRPr>
            </a:pPr>
            <a:r>
              <a:rPr b="1">
                <a:latin typeface="Arial"/>
                <a:ea typeface="Arial"/>
                <a:cs typeface="Arial"/>
                <a:sym typeface="Arial"/>
              </a:rPr>
              <a:t>34 </a:t>
            </a:r>
            <a:r>
              <a:t>Jesús entonces, viendo que había respondido sabiamente, le dijo: No estás lejos del reino de Dios. Y ya ninguno osaba preguntarle.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PUNTO 2. V20-22. LA MANIPUACIÓN DEL HOMBRE"/>
          <p:cNvSpPr/>
          <p:nvPr>
            <p:ph type="title"/>
          </p:nvPr>
        </p:nvSpPr>
        <p:spPr>
          <a:xfrm>
            <a:off x="850900" y="838200"/>
            <a:ext cx="11303000" cy="965329"/>
          </a:xfrm>
          <a:prstGeom prst="rect">
            <a:avLst/>
          </a:prstGeom>
        </p:spPr>
        <p:txBody>
          <a:bodyPr/>
          <a:lstStyle>
            <a:lvl1pPr defTabSz="286258">
              <a:defRPr sz="3430"/>
            </a:lvl1pPr>
          </a:lstStyle>
          <a:p>
            <a:pPr/>
            <a:r>
              <a:t>PUNTO 2. V20-22. LA MANIPUACIÓN DEL HOMBRE </a:t>
            </a:r>
          </a:p>
        </p:txBody>
      </p:sp>
      <p:sp>
        <p:nvSpPr>
          <p:cNvPr id="164" name="20 Pues si habéis muerto con Cristo en cuanto a los rudimentos del mundo,…"/>
          <p:cNvSpPr/>
          <p:nvPr>
            <p:ph type="body" idx="1"/>
          </p:nvPr>
        </p:nvSpPr>
        <p:spPr>
          <a:xfrm>
            <a:off x="850900" y="2771274"/>
            <a:ext cx="11303001" cy="6350001"/>
          </a:xfrm>
          <a:prstGeom prst="rect">
            <a:avLst/>
          </a:prstGeom>
        </p:spPr>
        <p:txBody>
          <a:bodyPr/>
          <a:lstStyle/>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rPr b="1">
                <a:latin typeface="Arial"/>
                <a:ea typeface="Arial"/>
                <a:cs typeface="Arial"/>
                <a:sym typeface="Arial"/>
              </a:rPr>
              <a:t>20 </a:t>
            </a:r>
            <a:r>
              <a:rPr>
                <a:solidFill>
                  <a:srgbClr val="FF2600"/>
                </a:solidFill>
              </a:rPr>
              <a:t>Pues si habéis muerto con Cristo</a:t>
            </a:r>
            <a:r>
              <a:t> en cuanto a los </a:t>
            </a:r>
            <a:r>
              <a:rPr b="1">
                <a:solidFill>
                  <a:srgbClr val="0433FF"/>
                </a:solidFill>
              </a:rPr>
              <a:t>rudimentos</a:t>
            </a:r>
            <a:r>
              <a:rPr>
                <a:solidFill>
                  <a:srgbClr val="0433FF"/>
                </a:solidFill>
              </a:rPr>
              <a:t> </a:t>
            </a:r>
            <a:r>
              <a:rPr b="1">
                <a:solidFill>
                  <a:srgbClr val="0433FF"/>
                </a:solidFill>
              </a:rPr>
              <a:t>del mundo</a:t>
            </a:r>
            <a:r>
              <a:t>, </a:t>
            </a: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t>¿por qué, como si vivieseis en el mundo, os sometéis a preceptos ( HOMBRES )</a:t>
            </a: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rPr b="1">
                <a:latin typeface="Arial"/>
                <a:ea typeface="Arial"/>
                <a:cs typeface="Arial"/>
                <a:sym typeface="Arial"/>
              </a:rPr>
              <a:t>21 </a:t>
            </a:r>
            <a:r>
              <a:t>tales como: </a:t>
            </a:r>
            <a:r>
              <a:rPr b="1">
                <a:solidFill>
                  <a:srgbClr val="009051"/>
                </a:solidFill>
              </a:rPr>
              <a:t>No manejes</a:t>
            </a:r>
            <a:r>
              <a:t>, </a:t>
            </a:r>
            <a:r>
              <a:rPr b="1">
                <a:solidFill>
                  <a:srgbClr val="FF2F92"/>
                </a:solidFill>
              </a:rPr>
              <a:t>ni gustes</a:t>
            </a:r>
            <a:r>
              <a:t>, </a:t>
            </a:r>
            <a:r>
              <a:rPr b="1">
                <a:solidFill>
                  <a:srgbClr val="945200"/>
                </a:solidFill>
              </a:rPr>
              <a:t>ni aun toques</a:t>
            </a: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400">
                <a:solidFill>
                  <a:srgbClr val="000000"/>
                </a:solidFill>
                <a:latin typeface="Helvetica Neue"/>
                <a:ea typeface="Helvetica Neue"/>
                <a:cs typeface="Helvetica Neue"/>
                <a:sym typeface="Helvetica Neue"/>
              </a:defRPr>
            </a:pPr>
            <a:r>
              <a:rPr b="1">
                <a:latin typeface="Arial"/>
                <a:ea typeface="Arial"/>
                <a:cs typeface="Arial"/>
                <a:sym typeface="Arial"/>
              </a:rPr>
              <a:t>22 </a:t>
            </a:r>
            <a:r>
              <a:rPr b="1"/>
              <a:t>(en conformidad a mandamientos y doctrinas de hombres), cosas que todas se destruyen con el uso?</a:t>
            </a:r>
            <a:endParaRPr b="1"/>
          </a:p>
        </p:txBody>
      </p:sp>
      <p:sp>
        <p:nvSpPr>
          <p:cNvPr id="165" name="Rounded Rectangle"/>
          <p:cNvSpPr/>
          <p:nvPr/>
        </p:nvSpPr>
        <p:spPr>
          <a:xfrm>
            <a:off x="1259019" y="4214746"/>
            <a:ext cx="4611755" cy="523214"/>
          </a:xfrm>
          <a:prstGeom prst="roundRect">
            <a:avLst>
              <a:gd name="adj" fmla="val 36410"/>
            </a:avLst>
          </a:prstGeom>
          <a:ln w="25400">
            <a:solidFill>
              <a:srgbClr val="000000"/>
            </a:solidFill>
            <a:miter lim="400000"/>
          </a:ln>
        </p:spPr>
        <p:txBody>
          <a:bodyPr lIns="50800" tIns="50800" rIns="50800" bIns="50800" anchor="ctr"/>
          <a:lstStyle/>
          <a:p>
            <a:pPr>
              <a:defRPr>
                <a:solidFill>
                  <a:srgbClr val="FF2600"/>
                </a:solidFill>
              </a:defRPr>
            </a:pPr>
          </a:p>
        </p:txBody>
      </p:sp>
      <p:sp>
        <p:nvSpPr>
          <p:cNvPr id="166" name="Somos SALVOS ???"/>
          <p:cNvSpPr/>
          <p:nvPr/>
        </p:nvSpPr>
        <p:spPr>
          <a:xfrm>
            <a:off x="1241931" y="2831273"/>
            <a:ext cx="386699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Somos SALVOS ???</a:t>
            </a:r>
          </a:p>
        </p:txBody>
      </p:sp>
      <p:pic>
        <p:nvPicPr>
          <p:cNvPr id="167" name="Rectangle" descr="Rectangle"/>
          <p:cNvPicPr>
            <a:picLocks noChangeAspect="0"/>
          </p:cNvPicPr>
          <p:nvPr/>
        </p:nvPicPr>
        <p:blipFill>
          <a:blip r:embed="rId2">
            <a:extLst/>
          </a:blip>
          <a:stretch>
            <a:fillRect/>
          </a:stretch>
        </p:blipFill>
        <p:spPr>
          <a:xfrm>
            <a:off x="8019917" y="4152106"/>
            <a:ext cx="3632201" cy="648495"/>
          </a:xfrm>
          <a:prstGeom prst="rect">
            <a:avLst/>
          </a:prstGeom>
          <a:effectLst>
            <a:outerShdw sx="100000" sy="100000" kx="0" ky="0" algn="b" rotWithShape="0" blurRad="50800" dist="12700" dir="0">
              <a:srgbClr val="0433FF">
                <a:alpha val="50000"/>
              </a:srgbClr>
            </a:outerShdw>
          </a:effectLst>
        </p:spPr>
      </p:pic>
      <p:sp>
        <p:nvSpPr>
          <p:cNvPr id="168" name="Dejar Prácticas Malas"/>
          <p:cNvSpPr/>
          <p:nvPr/>
        </p:nvSpPr>
        <p:spPr>
          <a:xfrm>
            <a:off x="7483291" y="2605616"/>
            <a:ext cx="429905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433FF"/>
                </a:solidFill>
              </a:defRPr>
            </a:lvl1pPr>
          </a:lstStyle>
          <a:p>
            <a:pPr/>
            <a:r>
              <a:t>Dejar Prácticas Malas</a:t>
            </a:r>
          </a:p>
        </p:txBody>
      </p:sp>
      <p:sp>
        <p:nvSpPr>
          <p:cNvPr id="169" name="Line"/>
          <p:cNvSpPr/>
          <p:nvPr/>
        </p:nvSpPr>
        <p:spPr>
          <a:xfrm flipV="1">
            <a:off x="9368101" y="3073399"/>
            <a:ext cx="529433" cy="975322"/>
          </a:xfrm>
          <a:prstGeom prst="line">
            <a:avLst/>
          </a:prstGeom>
          <a:ln w="25400">
            <a:solidFill>
              <a:schemeClr val="accent4">
                <a:hueOff val="-150089"/>
                <a:satOff val="3212"/>
                <a:lumOff val="-17555"/>
                <a:alpha val="75000"/>
              </a:schemeClr>
            </a:solidFill>
            <a:miter lim="400000"/>
            <a:headEnd type="triangle"/>
            <a:tailEnd type="triangle"/>
          </a:ln>
        </p:spPr>
        <p:txBody>
          <a:bodyPr lIns="50800" tIns="50800" rIns="50800" bIns="50800" anchor="ctr"/>
          <a:lstStyle/>
          <a:p>
            <a:pPr/>
          </a:p>
        </p:txBody>
      </p:sp>
      <p:sp>
        <p:nvSpPr>
          <p:cNvPr id="170" name="Line"/>
          <p:cNvSpPr/>
          <p:nvPr/>
        </p:nvSpPr>
        <p:spPr>
          <a:xfrm flipH="1" flipV="1">
            <a:off x="2834811" y="3440906"/>
            <a:ext cx="1460171" cy="644261"/>
          </a:xfrm>
          <a:prstGeom prst="line">
            <a:avLst/>
          </a:prstGeom>
          <a:ln w="25400">
            <a:solidFill>
              <a:schemeClr val="accent4">
                <a:hueOff val="-150089"/>
                <a:satOff val="3212"/>
                <a:lumOff val="-17555"/>
                <a:alpha val="75000"/>
              </a:schemeClr>
            </a:solidFill>
            <a:miter lim="400000"/>
            <a:headEnd type="triangle"/>
            <a:tailEnd type="triangle"/>
          </a:ln>
        </p:spPr>
        <p:txBody>
          <a:bodyPr lIns="50800" tIns="50800" rIns="50800" bIns="50800" anchor="ctr"/>
          <a:lstStyle/>
          <a:p>
            <a:pPr/>
          </a:p>
        </p:txBody>
      </p:sp>
      <p:sp>
        <p:nvSpPr>
          <p:cNvPr id="171" name="ASERCARSE"/>
          <p:cNvSpPr/>
          <p:nvPr/>
        </p:nvSpPr>
        <p:spPr>
          <a:xfrm>
            <a:off x="872723" y="6364816"/>
            <a:ext cx="232288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sz="2400">
                <a:solidFill>
                  <a:srgbClr val="009051"/>
                </a:solidFill>
              </a:rPr>
              <a:t>ASERCARSE</a:t>
            </a:r>
            <a:r>
              <a:t> </a:t>
            </a:r>
          </a:p>
        </p:txBody>
      </p:sp>
      <p:sp>
        <p:nvSpPr>
          <p:cNvPr id="172" name="ABSTENERSE"/>
          <p:cNvSpPr/>
          <p:nvPr/>
        </p:nvSpPr>
        <p:spPr>
          <a:xfrm>
            <a:off x="5194427" y="6507828"/>
            <a:ext cx="261594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FF2F92"/>
                </a:solidFill>
              </a:defRPr>
            </a:pPr>
            <a:r>
              <a:rPr sz="2400"/>
              <a:t>ABSTENERSE </a:t>
            </a:r>
            <a:r>
              <a:t> </a:t>
            </a:r>
          </a:p>
        </p:txBody>
      </p:sp>
      <p:sp>
        <p:nvSpPr>
          <p:cNvPr id="173" name="CONDENACIÓN"/>
          <p:cNvSpPr/>
          <p:nvPr/>
        </p:nvSpPr>
        <p:spPr>
          <a:xfrm>
            <a:off x="9442470" y="6453716"/>
            <a:ext cx="28190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400">
                <a:solidFill>
                  <a:srgbClr val="945200"/>
                </a:solidFill>
              </a:defRPr>
            </a:lvl1pPr>
          </a:lstStyle>
          <a:p>
            <a:pPr/>
            <a:r>
              <a:t>CONDENACIÓN</a:t>
            </a:r>
          </a:p>
        </p:txBody>
      </p:sp>
      <p:sp>
        <p:nvSpPr>
          <p:cNvPr id="174" name="Line"/>
          <p:cNvSpPr/>
          <p:nvPr/>
        </p:nvSpPr>
        <p:spPr>
          <a:xfrm flipV="1">
            <a:off x="3232249" y="6212052"/>
            <a:ext cx="665295" cy="548615"/>
          </a:xfrm>
          <a:prstGeom prst="line">
            <a:avLst/>
          </a:prstGeom>
          <a:ln w="25400">
            <a:solidFill>
              <a:schemeClr val="accent4">
                <a:hueOff val="-150089"/>
                <a:satOff val="3212"/>
                <a:lumOff val="-17555"/>
                <a:alpha val="75000"/>
              </a:schemeClr>
            </a:solidFill>
            <a:miter lim="400000"/>
            <a:headEnd type="triangle"/>
            <a:tailEnd type="triangle"/>
          </a:ln>
        </p:spPr>
        <p:txBody>
          <a:bodyPr lIns="50800" tIns="50800" rIns="50800" bIns="50800" anchor="ctr"/>
          <a:lstStyle/>
          <a:p>
            <a:pPr/>
          </a:p>
        </p:txBody>
      </p:sp>
      <p:sp>
        <p:nvSpPr>
          <p:cNvPr id="175" name="Line"/>
          <p:cNvSpPr/>
          <p:nvPr/>
        </p:nvSpPr>
        <p:spPr>
          <a:xfrm>
            <a:off x="5608637" y="6183783"/>
            <a:ext cx="900262" cy="548614"/>
          </a:xfrm>
          <a:prstGeom prst="line">
            <a:avLst/>
          </a:prstGeom>
          <a:ln w="25400">
            <a:solidFill>
              <a:schemeClr val="accent4">
                <a:hueOff val="-150089"/>
                <a:satOff val="3212"/>
                <a:lumOff val="-17555"/>
                <a:alpha val="75000"/>
              </a:schemeClr>
            </a:solidFill>
            <a:miter lim="400000"/>
            <a:headEnd type="triangle"/>
            <a:tailEnd type="triangle"/>
          </a:ln>
        </p:spPr>
        <p:txBody>
          <a:bodyPr lIns="50800" tIns="50800" rIns="50800" bIns="50800" anchor="ctr"/>
          <a:lstStyle/>
          <a:p>
            <a:pPr/>
          </a:p>
        </p:txBody>
      </p:sp>
      <p:sp>
        <p:nvSpPr>
          <p:cNvPr id="176" name="Line"/>
          <p:cNvSpPr/>
          <p:nvPr/>
        </p:nvSpPr>
        <p:spPr>
          <a:xfrm>
            <a:off x="8471377" y="6034402"/>
            <a:ext cx="1005058" cy="548614"/>
          </a:xfrm>
          <a:prstGeom prst="line">
            <a:avLst/>
          </a:prstGeom>
          <a:ln w="25400">
            <a:solidFill>
              <a:schemeClr val="accent4">
                <a:hueOff val="-150089"/>
                <a:satOff val="3212"/>
                <a:lumOff val="-17555"/>
                <a:alpha val="75000"/>
              </a:schemeClr>
            </a:solidFill>
            <a:miter lim="400000"/>
            <a:headEnd type="triangle"/>
            <a:tailEnd type="triangle"/>
          </a:ln>
        </p:spPr>
        <p:txBody>
          <a:bodyPr lIns="50800" tIns="50800" rIns="50800" bIns="50800" anchor="ctr"/>
          <a:lstStyle/>
          <a:p>
            <a:pPr/>
          </a:p>
        </p:txBody>
      </p:sp>
      <p:sp>
        <p:nvSpPr>
          <p:cNvPr id="177" name="Los mandamientos y doctrinas de hombres pasan…"/>
          <p:cNvSpPr/>
          <p:nvPr/>
        </p:nvSpPr>
        <p:spPr>
          <a:xfrm>
            <a:off x="2826054" y="8178799"/>
            <a:ext cx="7352692"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000000"/>
                </a:solidFill>
              </a:defRPr>
            </a:pPr>
            <a:r>
              <a:rPr sz="2400"/>
              <a:t>Los mandamientos y doctrinas de hombres pasan</a:t>
            </a:r>
            <a:endParaRPr sz="2400"/>
          </a:p>
          <a:p>
            <a:pPr>
              <a:defRPr b="1">
                <a:solidFill>
                  <a:srgbClr val="000000"/>
                </a:solidFill>
              </a:defRPr>
            </a:pPr>
            <a:r>
              <a:rPr sz="2400"/>
              <a:t>y con el uso se han gastado</a:t>
            </a:r>
            <a: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NOTAS IMPORTANTES"/>
          <p:cNvSpPr/>
          <p:nvPr>
            <p:ph type="title"/>
          </p:nvPr>
        </p:nvSpPr>
        <p:spPr>
          <a:prstGeom prst="rect">
            <a:avLst/>
          </a:prstGeom>
        </p:spPr>
        <p:txBody>
          <a:bodyPr/>
          <a:lstStyle>
            <a:lvl1pPr defTabSz="537463">
              <a:defRPr sz="6440"/>
            </a:lvl1pPr>
          </a:lstStyle>
          <a:p>
            <a:pPr/>
            <a:r>
              <a:t>NOTAS IMPORTANTES</a:t>
            </a:r>
          </a:p>
        </p:txBody>
      </p:sp>
      <p:sp>
        <p:nvSpPr>
          <p:cNvPr id="180" name="Pablo nos esta recordando que si ya hemos “muerto con Cristo” no debemos de someternos a rudimentos de hombres y practicas viles ( pues Cristo ya pago por nuestra culpa ).…"/>
          <p:cNvSpPr/>
          <p:nvPr>
            <p:ph type="body" idx="1"/>
          </p:nvPr>
        </p:nvSpPr>
        <p:spPr>
          <a:prstGeom prst="rect">
            <a:avLst/>
          </a:prstGeom>
        </p:spPr>
        <p:txBody>
          <a:bodyPr/>
          <a:lstStyle/>
          <a:p>
            <a:pPr marL="655320" indent="-655320" defTabSz="502412">
              <a:spcBef>
                <a:spcPts val="4700"/>
              </a:spcBef>
              <a:buSzPct val="100000"/>
              <a:buAutoNum type="arabicPeriod" startAt="1"/>
              <a:defRPr sz="3440">
                <a:solidFill>
                  <a:srgbClr val="000000"/>
                </a:solidFill>
              </a:defRPr>
            </a:pPr>
            <a:r>
              <a:t>Pablo nos esta recordando que si ya hemos “muerto con Cristo” no debemos de someternos a rudimentos de hombres y practicas viles ( pues Cristo ya pago por nuestra culpa ).</a:t>
            </a:r>
          </a:p>
          <a:p>
            <a:pPr marL="655320" indent="-655320" defTabSz="502412">
              <a:spcBef>
                <a:spcPts val="4700"/>
              </a:spcBef>
              <a:buSzPct val="100000"/>
              <a:buAutoNum type="arabicPeriod" startAt="1"/>
              <a:defRPr sz="3440">
                <a:solidFill>
                  <a:srgbClr val="000000"/>
                </a:solidFill>
              </a:defRPr>
            </a:pPr>
            <a:r>
              <a:t>Esto no es una licencia para pecar y sentirnos que como somos hijos de Dios, ya podemos hacer lo que queramos.</a:t>
            </a:r>
          </a:p>
          <a:p>
            <a:pPr marL="655320" indent="-655320" defTabSz="502412">
              <a:spcBef>
                <a:spcPts val="4700"/>
              </a:spcBef>
              <a:buSzPct val="100000"/>
              <a:buAutoNum type="arabicPeriod" startAt="1"/>
              <a:defRPr sz="3440">
                <a:solidFill>
                  <a:srgbClr val="000000"/>
                </a:solidFill>
              </a:defRPr>
            </a:pPr>
            <a:r>
              <a:t>Debemos de Vivir una vida en santidad y llena de retos todos los días ( muriendo así mismos por Cristo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4. Es por eso que muchas personas andan buscando respuestas en Angeles y cosas que nunca han visto o visiones tales como “dios me dijo en sueños”… “es que mi consejera dice”… QUE TAL,.. si decimos QUE DICE LA BIBLIA acerca de mis problemas.…"/>
          <p:cNvSpPr/>
          <p:nvPr>
            <p:ph type="body" idx="1"/>
          </p:nvPr>
        </p:nvSpPr>
        <p:spPr>
          <a:prstGeom prst="rect">
            <a:avLst/>
          </a:prstGeom>
        </p:spPr>
        <p:txBody>
          <a:bodyPr/>
          <a:lstStyle/>
          <a:p>
            <a:pPr marL="0" indent="0" defTabSz="490727">
              <a:spcBef>
                <a:spcPts val="4600"/>
              </a:spcBef>
              <a:buSzTx/>
              <a:buNone/>
              <a:defRPr sz="3359">
                <a:solidFill>
                  <a:srgbClr val="000000"/>
                </a:solidFill>
              </a:defRPr>
            </a:pPr>
            <a:r>
              <a:t>4. Es por eso que muchas personas andan buscando respuestas en Angeles y cosas que nunca han visto o visiones tales como “dios me dijo en sueños”… “es que mi consejera dice”… QUE TAL,.. si decimos QUE DICE LA BIBLIA acerca de mis problemas.</a:t>
            </a:r>
          </a:p>
          <a:p>
            <a:pPr marL="0" indent="0" defTabSz="490727">
              <a:spcBef>
                <a:spcPts val="4600"/>
              </a:spcBef>
              <a:buSzTx/>
              <a:buNone/>
              <a:defRPr sz="3359">
                <a:solidFill>
                  <a:srgbClr val="000000"/>
                </a:solidFill>
              </a:defRPr>
            </a:pPr>
            <a:r>
              <a:t>5. Es que si te tomas una de esas o si comes un poco de eso estas en pecado ( que dice la biblia de estas cosas hermanos )… Cristo ya murió por nosotros y ÉL abolió estos rudimentos del antiguo testamento.</a:t>
            </a:r>
          </a:p>
          <a:p>
            <a:pPr marL="0" indent="0" defTabSz="490727">
              <a:spcBef>
                <a:spcPts val="4600"/>
              </a:spcBef>
              <a:buSzTx/>
              <a:buNone/>
              <a:defRPr sz="3359">
                <a:solidFill>
                  <a:srgbClr val="000000"/>
                </a:solidFill>
              </a:defRPr>
            </a:pPr>
            <a:r>
              <a:t>6. Haga lo que Dios le diga a usted por su bien,..( osea que si tines problemas con alcohol Por que tomas ) déjalo y pon tu mirada en las cosas que agradan a DIOS.</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