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7554B"/>
        </a:solidFill>
        <a:effectLst/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3714F">
              <a:alpha val="8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508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left>
          <a:right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top>
          <a:bottom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83714F">
                  <a:alpha val="3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54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3F1DF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AE5E5">
              <a:alpha val="69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F3F1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CDBCC">
                  <a:alpha val="8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EDEDF">
              <a:alpha val="76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B2B1A5">
                  <a:alpha val="8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2708684C-4D16-4618-839F-0558EEFCDFE6}" styleName="">
    <a:tblBg/>
    <a:wholeTb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BCC">
              <a:alpha val="80000"/>
            </a:srgbClr>
          </a:solidFill>
        </a:fill>
      </a:tcStyle>
    </a:band2H>
    <a:firstCol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oefler Text"/>
          <a:ea typeface="Hoefler Text"/>
          <a:cs typeface="Hoefler Text"/>
        </a:font>
        <a:srgbClr val="6C6A67"/>
      </a:tcTxStyle>
      <a:tcStyle>
        <a:tcBdr>
          <a:lef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left>
          <a:right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bottom>
          <a:insideH>
            <a:ln w="25400" cap="flat">
              <a:solidFill>
                <a:srgbClr val="6C6A67">
                  <a:alpha val="70000"/>
                </a:srgbClr>
              </a:solidFill>
              <a:prstDash val="solid"/>
              <a:miter lim="400000"/>
            </a:ln>
          </a:insideH>
          <a:insideV>
            <a:ln w="25400" cap="flat">
              <a:solidFill>
                <a:srgbClr val="6C6A67">
                  <a:alpha val="70000"/>
                </a:srgbClr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1" name="Shape 13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1485900" y="4838700"/>
            <a:ext cx="10033000" cy="88901"/>
            <a:chOff x="0" y="0"/>
            <a:chExt cx="10033000" cy="88900"/>
          </a:xfrm>
        </p:grpSpPr>
        <p:pic>
          <p:nvPicPr>
            <p:cNvPr id="12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6" name="Shape 16"/>
          <p:cNvSpPr/>
          <p:nvPr>
            <p:ph type="title"/>
          </p:nvPr>
        </p:nvSpPr>
        <p:spPr>
          <a:xfrm>
            <a:off x="1117600" y="2209800"/>
            <a:ext cx="10769600" cy="2540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7" name="Shape 17"/>
          <p:cNvSpPr/>
          <p:nvPr>
            <p:ph type="body" sz="quarter" idx="1"/>
          </p:nvPr>
        </p:nvSpPr>
        <p:spPr>
          <a:xfrm>
            <a:off x="1117600" y="5041900"/>
            <a:ext cx="10769600" cy="12700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3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08" name="Shape 108"/>
          <p:cNvSpPr/>
          <p:nvPr>
            <p:ph type="body" sz="quarter" idx="14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300"/>
              </a:spcBef>
              <a:buSzTx/>
              <a:buNone/>
              <a:defRPr sz="33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9" name="Shape 10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7" name="Shape 117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8"/>
          <p:cNvGrpSpPr/>
          <p:nvPr/>
        </p:nvGrpSpPr>
        <p:grpSpPr>
          <a:xfrm>
            <a:off x="1485900" y="2070100"/>
            <a:ext cx="10033000" cy="88901"/>
            <a:chOff x="0" y="0"/>
            <a:chExt cx="10033000" cy="88900"/>
          </a:xfrm>
        </p:grpSpPr>
        <p:pic>
          <p:nvPicPr>
            <p:cNvPr id="25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8641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6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4864100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7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5168900" y="38099"/>
              <a:ext cx="4864100" cy="127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9" name="Shape 29"/>
          <p:cNvSpPr/>
          <p:nvPr>
            <p:ph type="pic" idx="13"/>
          </p:nvPr>
        </p:nvSpPr>
        <p:spPr>
          <a:xfrm>
            <a:off x="1181100" y="3276600"/>
            <a:ext cx="10642600" cy="539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" name="Shape 30"/>
          <p:cNvSpPr/>
          <p:nvPr>
            <p:ph type="title"/>
          </p:nvPr>
        </p:nvSpPr>
        <p:spPr>
          <a:xfrm>
            <a:off x="1117600" y="838200"/>
            <a:ext cx="10769600" cy="1143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body" sz="quarter" idx="1"/>
          </p:nvPr>
        </p:nvSpPr>
        <p:spPr>
          <a:xfrm>
            <a:off x="1117600" y="2273300"/>
            <a:ext cx="107696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title"/>
          </p:nvPr>
        </p:nvSpPr>
        <p:spPr>
          <a:xfrm>
            <a:off x="1117600" y="3606800"/>
            <a:ext cx="10769600" cy="254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50"/>
          <p:cNvGrpSpPr/>
          <p:nvPr/>
        </p:nvGrpSpPr>
        <p:grpSpPr>
          <a:xfrm>
            <a:off x="1638300" y="4889500"/>
            <a:ext cx="4368801" cy="88901"/>
            <a:chOff x="0" y="0"/>
            <a:chExt cx="4368800" cy="88900"/>
          </a:xfrm>
        </p:grpSpPr>
        <p:pic>
          <p:nvPicPr>
            <p:cNvPr id="47" name="typesetflourish_shape_big.pdf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032000" y="0"/>
              <a:ext cx="304800" cy="8890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8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9" name="typesetflourish_line.pdf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0800000">
              <a:off x="2336800" y="38100"/>
              <a:ext cx="2032001" cy="127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51" name="Shape 51"/>
          <p:cNvSpPr/>
          <p:nvPr>
            <p:ph type="pic" sz="half" idx="13"/>
          </p:nvPr>
        </p:nvSpPr>
        <p:spPr>
          <a:xfrm>
            <a:off x="7002462" y="1746250"/>
            <a:ext cx="4648201" cy="619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52" name="Shape 52"/>
          <p:cNvSpPr/>
          <p:nvPr>
            <p:ph type="title"/>
          </p:nvPr>
        </p:nvSpPr>
        <p:spPr>
          <a:xfrm>
            <a:off x="1054100" y="1536700"/>
            <a:ext cx="5397500" cy="3225800"/>
          </a:xfrm>
          <a:prstGeom prst="rect">
            <a:avLst/>
          </a:prstGeom>
        </p:spPr>
        <p:txBody>
          <a:bodyPr anchor="b"/>
          <a:lstStyle>
            <a:lvl1pPr>
              <a:defRPr sz="5600"/>
            </a:lvl1pPr>
          </a:lstStyle>
          <a:p>
            <a:pPr/>
            <a:r>
              <a:t>Title Text</a:t>
            </a:r>
          </a:p>
        </p:txBody>
      </p:sp>
      <p:sp>
        <p:nvSpPr>
          <p:cNvPr id="53" name="Shape 53"/>
          <p:cNvSpPr/>
          <p:nvPr>
            <p:ph type="body" sz="quarter" idx="1"/>
          </p:nvPr>
        </p:nvSpPr>
        <p:spPr>
          <a:xfrm>
            <a:off x="1054100" y="5143500"/>
            <a:ext cx="5397500" cy="30226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1pPr>
            <a:lvl2pPr marL="0" indent="2286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2pPr>
            <a:lvl3pPr marL="0" indent="4572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3pPr>
            <a:lvl4pPr marL="0" indent="6858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4pPr>
            <a:lvl5pPr marL="0" indent="914400" algn="ctr">
              <a:lnSpc>
                <a:spcPct val="90000"/>
              </a:lnSpc>
              <a:spcBef>
                <a:spcPts val="1200"/>
              </a:spcBef>
              <a:buSzTx/>
              <a:buNone/>
              <a:defRPr sz="3600">
                <a:solidFill>
                  <a:srgbClr val="B6492C"/>
                </a:solidFill>
                <a:latin typeface="Bodoni SvtyTwo SC ITC TT-Book"/>
                <a:ea typeface="Bodoni SvtyTwo SC ITC TT-Book"/>
                <a:cs typeface="Bodoni SvtyTwo SC ITC TT-Book"/>
                <a:sym typeface="Bodoni SvtyTwo SC ITC TT-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" name="Shape 54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292100" y="2438400"/>
            <a:ext cx="12420600" cy="129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pic" sz="half" idx="13"/>
          </p:nvPr>
        </p:nvSpPr>
        <p:spPr>
          <a:xfrm>
            <a:off x="7023100" y="3149600"/>
            <a:ext cx="4851400" cy="5575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0" name="Shape 8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1" name="Shape 81"/>
          <p:cNvSpPr/>
          <p:nvPr>
            <p:ph type="body" sz="half" idx="1"/>
          </p:nvPr>
        </p:nvSpPr>
        <p:spPr>
          <a:xfrm>
            <a:off x="850900" y="2921000"/>
            <a:ext cx="5410200" cy="60452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300"/>
              </a:spcBef>
              <a:buBlip>
                <a:blip r:embed="rId2"/>
              </a:buBlip>
              <a:defRPr sz="3300"/>
            </a:lvl1pPr>
            <a:lvl2pPr marL="762000" indent="-381000">
              <a:spcBef>
                <a:spcPts val="3300"/>
              </a:spcBef>
              <a:buBlip>
                <a:blip r:embed="rId2"/>
              </a:buBlip>
              <a:defRPr sz="3300"/>
            </a:lvl2pPr>
            <a:lvl3pPr marL="1143000" indent="-381000">
              <a:spcBef>
                <a:spcPts val="3300"/>
              </a:spcBef>
              <a:buBlip>
                <a:blip r:embed="rId2"/>
              </a:buBlip>
              <a:defRPr sz="3300"/>
            </a:lvl3pPr>
            <a:lvl4pPr marL="1524000" indent="-381000">
              <a:spcBef>
                <a:spcPts val="3300"/>
              </a:spcBef>
              <a:buBlip>
                <a:blip r:embed="rId2"/>
              </a:buBlip>
              <a:defRPr sz="3300"/>
            </a:lvl4pPr>
            <a:lvl5pPr marL="1905000" indent="-381000">
              <a:spcBef>
                <a:spcPts val="3300"/>
              </a:spcBef>
              <a:buBlip>
                <a:blip r:embed="rId2"/>
              </a:buBlip>
              <a:defRPr sz="33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body" idx="1"/>
          </p:nvPr>
        </p:nvSpPr>
        <p:spPr>
          <a:xfrm>
            <a:off x="850900" y="838200"/>
            <a:ext cx="11303000" cy="807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pic" sz="quarter" idx="13"/>
          </p:nvPr>
        </p:nvSpPr>
        <p:spPr>
          <a:xfrm>
            <a:off x="6845300" y="5207000"/>
            <a:ext cx="5041900" cy="35687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8" name="Shape 98"/>
          <p:cNvSpPr/>
          <p:nvPr>
            <p:ph type="pic" sz="quarter" idx="14"/>
          </p:nvPr>
        </p:nvSpPr>
        <p:spPr>
          <a:xfrm>
            <a:off x="6845300" y="990600"/>
            <a:ext cx="5041900" cy="3556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9" name="Shape 99"/>
          <p:cNvSpPr/>
          <p:nvPr>
            <p:ph type="pic" sz="half" idx="15"/>
          </p:nvPr>
        </p:nvSpPr>
        <p:spPr>
          <a:xfrm>
            <a:off x="1155700" y="990600"/>
            <a:ext cx="5041900" cy="7772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0" name="Shape 100"/>
          <p:cNvSpPr/>
          <p:nvPr>
            <p:ph type="sldNum" sz="quarter" idx="2"/>
          </p:nvPr>
        </p:nvSpPr>
        <p:spPr>
          <a:prstGeom prst="rect">
            <a:avLst/>
          </a:prstGeom>
          <a:noFill/>
        </p:spPr>
        <p:txBody>
          <a:bodyPr/>
          <a:lstStyle>
            <a:lvl1pPr>
              <a:defRPr>
                <a:solidFill>
                  <a:srgbClr val="FAEFE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17248" y="2438400"/>
            <a:ext cx="12383234" cy="128"/>
          </a:xfrm>
          <a:prstGeom prst="line">
            <a:avLst/>
          </a:prstGeom>
          <a:ln w="12700">
            <a:solidFill>
              <a:srgbClr val="998074">
                <a:alpha val="75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850900" y="838200"/>
            <a:ext cx="11303000" cy="127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body" idx="1"/>
          </p:nvPr>
        </p:nvSpPr>
        <p:spPr>
          <a:xfrm>
            <a:off x="850900" y="2755900"/>
            <a:ext cx="11303000" cy="635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hape 5"/>
          <p:cNvSpPr/>
          <p:nvPr>
            <p:ph type="sldNum" sz="quarter" idx="2"/>
          </p:nvPr>
        </p:nvSpPr>
        <p:spPr>
          <a:xfrm>
            <a:off x="6366789" y="9245600"/>
            <a:ext cx="283922" cy="381000"/>
          </a:xfrm>
          <a:prstGeom prst="rect">
            <a:avLst/>
          </a:prstGeom>
          <a:gradFill>
            <a:gsLst>
              <a:gs pos="0">
                <a:srgbClr val="FDEFE1"/>
              </a:gs>
              <a:gs pos="100000">
                <a:srgbClr val="FAECDB"/>
              </a:gs>
            </a:gsLst>
            <a:lin ang="5400000"/>
          </a:gradFill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503B28"/>
                </a:solidFill>
                <a:latin typeface="Bodoni SvtyTwo OS ITC TT-BookIt"/>
                <a:ea typeface="Bodoni SvtyTwo OS ITC TT-BookIt"/>
                <a:cs typeface="Bodoni SvtyTwo OS ITC TT-BookIt"/>
                <a:sym typeface="Bodoni SvtyTwo OS ITC TT-BookI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1pPr>
      <a:lvl2pPr marL="0" marR="0" indent="228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2pPr>
      <a:lvl3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3pPr>
      <a:lvl4pPr marL="0" marR="0" indent="685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4pPr>
      <a:lvl5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5pPr>
      <a:lvl6pPr marL="0" marR="0" indent="1143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6pPr>
      <a:lvl7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7pPr>
      <a:lvl8pPr marL="0" marR="0" indent="1600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8pPr>
      <a:lvl9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cademy Engraved LET"/>
        </a:defRPr>
      </a:lvl9pPr>
    </p:titleStyle>
    <p:bodyStyle>
      <a:lvl1pPr marL="444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1pPr>
      <a:lvl2pPr marL="889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2pPr>
      <a:lvl3pPr marL="1333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3pPr>
      <a:lvl4pPr marL="1778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4pPr>
      <a:lvl5pPr marL="2222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5pPr>
      <a:lvl6pPr marL="2667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6pPr>
      <a:lvl7pPr marL="3111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7pPr>
      <a:lvl8pPr marL="35560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8pPr>
      <a:lvl9pPr marL="4000500" marR="0" indent="-444500" algn="l" defTabSz="584200" rtl="0" latinLnBrk="0">
        <a:lnSpc>
          <a:spcPct val="110000"/>
        </a:lnSpc>
        <a:spcBef>
          <a:spcPts val="5500"/>
        </a:spcBef>
        <a:spcAft>
          <a:spcPts val="0"/>
        </a:spcAft>
        <a:buClrTx/>
        <a:buSzPct val="45000"/>
        <a:buFontTx/>
        <a:buBlip>
          <a:blip r:embed="rId3"/>
        </a:buBlip>
        <a:tabLst/>
        <a:defRPr b="0" baseline="0" cap="none" i="0" spc="0" strike="noStrike" sz="4000" u="none">
          <a:ln>
            <a:noFill/>
          </a:ln>
          <a:solidFill>
            <a:srgbClr val="57554B"/>
          </a:solidFill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Bodoni SvtyTwo OS ITC TT-BookI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Colosenses 2:8-10</a:t>
            </a:r>
          </a:p>
        </p:txBody>
      </p:sp>
      <p:sp>
        <p:nvSpPr>
          <p:cNvPr id="134" name="Shape 134"/>
          <p:cNvSpPr/>
          <p:nvPr>
            <p:ph type="subTitle" sz="half" idx="1"/>
          </p:nvPr>
        </p:nvSpPr>
        <p:spPr>
          <a:xfrm>
            <a:off x="1117600" y="4923366"/>
            <a:ext cx="10769600" cy="3758366"/>
          </a:xfrm>
          <a:prstGeom prst="rect">
            <a:avLst/>
          </a:prstGeom>
        </p:spPr>
        <p:txBody>
          <a:bodyPr/>
          <a:lstStyle/>
          <a:p>
            <a:pPr defTabSz="531622">
              <a:spcBef>
                <a:spcPts val="1000"/>
              </a:spcBef>
              <a:defRPr sz="3458" u="sng"/>
            </a:pPr>
            <a:r>
              <a:t>Problemas Espirituales </a:t>
            </a:r>
          </a:p>
          <a:p>
            <a:pPr defTabSz="531622">
              <a:spcBef>
                <a:spcPts val="1000"/>
              </a:spcBef>
              <a:defRPr sz="3458" u="sng"/>
            </a:pPr>
          </a:p>
          <a:p>
            <a:pPr defTabSz="531622">
              <a:spcBef>
                <a:spcPts val="1000"/>
              </a:spcBef>
              <a:defRPr sz="3458"/>
            </a:pPr>
            <a:r>
              <a:t>Día a Día nos vamos a enfrentar con Peligros Espirituales, de los cuales Corrompen nuestro Entendimiento y nuestras Familias ( Tanto la Física como la Espiritual ) y por esto mismo debemos de Entender que el Mundo va a estar tratando de Engañarnos por Medio de sus Esclavitudes.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type="title"/>
          </p:nvPr>
        </p:nvSpPr>
        <p:spPr>
          <a:xfrm>
            <a:off x="1117600" y="1577908"/>
            <a:ext cx="10769600" cy="6893059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00000"/>
              </a:lnSpc>
              <a:defRPr cap="none" sz="26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El mensaje a Pérgamo </a:t>
            </a:r>
          </a:p>
          <a:p>
            <a:pPr algn="l" defTabSz="457200">
              <a:lnSpc>
                <a:spcPct val="100000"/>
              </a:lnSpc>
              <a:defRPr cap="none" sz="26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Apocalipsis 2</a:t>
            </a:r>
          </a:p>
          <a:p>
            <a:pPr algn="l" defTabSz="457200">
              <a:lnSpc>
                <a:spcPct val="100000"/>
              </a:lnSpc>
              <a:defRPr cap="none" sz="26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457200">
              <a:lnSpc>
                <a:spcPct val="100000"/>
              </a:lnSpc>
              <a:defRPr cap="none" sz="26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13 </a:t>
            </a:r>
            <a:r>
              <a:t>Yo conozco tus obras, y dónde moras, donde está el trono de Satanás; pero retienes mi nombre, y no has negado mi fe, ni aun en los días en que Antipas mi testigo fiel fue muerto entre vosotros, donde mora Satanás.</a:t>
            </a:r>
          </a:p>
          <a:p>
            <a:pPr algn="l" defTabSz="457200">
              <a:lnSpc>
                <a:spcPct val="100000"/>
              </a:lnSpc>
              <a:defRPr cap="none" sz="26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14 </a:t>
            </a:r>
            <a:r>
              <a:t>Pero tengo unas pocas cosas contra ti: que tienes ahí a los que retienen la doctrina de Balaam, que enseñaba a Balac a poner tropiezo ante los hijos de Israel, a comer de cosas sacrificadas a los ídolos, y a cometer fornicación.</a:t>
            </a:r>
          </a:p>
          <a:p>
            <a:pPr algn="l" defTabSz="457200">
              <a:lnSpc>
                <a:spcPct val="100000"/>
              </a:lnSpc>
              <a:defRPr cap="none" sz="26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15 </a:t>
            </a:r>
            <a:r>
              <a:t>Y también tienes a los que retienen la doctrina de los nicolaítas, la que yo aborrezco.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/>
          </p:nvPr>
        </p:nvSpPr>
        <p:spPr>
          <a:xfrm>
            <a:off x="1117600" y="1204449"/>
            <a:ext cx="10769600" cy="7344702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00000"/>
              </a:lnSpc>
              <a:defRPr cap="none" sz="28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El mensaje a Laodicea</a:t>
            </a:r>
          </a:p>
          <a:p>
            <a:pPr algn="l" defTabSz="457200">
              <a:lnSpc>
                <a:spcPct val="100000"/>
              </a:lnSpc>
              <a:defRPr cap="none" sz="28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 Apocalipsis 3</a:t>
            </a:r>
          </a:p>
          <a:p>
            <a:pPr algn="l" defTabSz="457200">
              <a:lnSpc>
                <a:spcPct val="100000"/>
              </a:lnSpc>
              <a:defRPr cap="none" sz="28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457200">
              <a:lnSpc>
                <a:spcPct val="100000"/>
              </a:lnSpc>
              <a:defRPr cap="none" sz="28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14 </a:t>
            </a:r>
            <a:r>
              <a:t>Y escribe al ángel de la iglesia en Laodicea: He aquí el Amén, el testigo fiel y verdadero, el principio de la creación de Dios, dice esto:</a:t>
            </a:r>
          </a:p>
          <a:p>
            <a:pPr algn="l" defTabSz="457200">
              <a:lnSpc>
                <a:spcPct val="100000"/>
              </a:lnSpc>
              <a:defRPr cap="none" sz="28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15 </a:t>
            </a:r>
            <a:r>
              <a:t>Yo conozco tus obras, que ni eres frío ni caliente. !!Ojalá fueses frío o caliente!</a:t>
            </a:r>
          </a:p>
          <a:p>
            <a:pPr algn="l" defTabSz="457200">
              <a:lnSpc>
                <a:spcPct val="100000"/>
              </a:lnSpc>
              <a:defRPr cap="none" sz="28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16 </a:t>
            </a:r>
            <a:r>
              <a:t>Pero por cuanto eres tibio, y no frío ni caliente, te vomitaré de mi boca.</a:t>
            </a:r>
          </a:p>
          <a:p>
            <a:pPr algn="l" defTabSz="457200">
              <a:lnSpc>
                <a:spcPct val="100000"/>
              </a:lnSpc>
              <a:defRPr cap="none" sz="28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17 </a:t>
            </a:r>
            <a:r>
              <a:t>Porque tú dices: Yo soy rico, y me he enriquecido, y de ninguna cosa tengo necesidad; y no sabes que tú eres un desventurado, miserable, pobre, ciego y desnudo.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Notas Finales </a:t>
            </a:r>
          </a:p>
        </p:txBody>
      </p:sp>
      <p:sp>
        <p:nvSpPr>
          <p:cNvPr id="192" name="Shape 19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601980" indent="-601980" defTabSz="461518">
              <a:spcBef>
                <a:spcPts val="4300"/>
              </a:spcBef>
              <a:buSzPct val="100000"/>
              <a:buAutoNum type="alphaUcPeriod" startAt="1"/>
              <a:defRPr sz="3160">
                <a:solidFill>
                  <a:srgbClr val="000000"/>
                </a:solidFill>
              </a:defRPr>
            </a:pPr>
            <a:r>
              <a:t>Todo los problema que vemos en la Iglesia de los Colosenses, estaba relacionado con esto de la Preeminencia de Cristo en la Iglesia.</a:t>
            </a:r>
          </a:p>
          <a:p>
            <a:pPr marL="601980" indent="-601980" defTabSz="461518">
              <a:spcBef>
                <a:spcPts val="4300"/>
              </a:spcBef>
              <a:buSzPct val="100000"/>
              <a:buAutoNum type="alphaUcPeriod" startAt="1"/>
              <a:defRPr sz="3160">
                <a:solidFill>
                  <a:srgbClr val="000000"/>
                </a:solidFill>
              </a:defRPr>
            </a:pPr>
            <a:r>
              <a:t>Lo que ellos Buscaban ( estos falsos maestros ) era el poco a poco introducir estas malas practicas para poner a Cristo en segundo lugar.</a:t>
            </a:r>
          </a:p>
          <a:p>
            <a:pPr marL="601980" indent="-601980" defTabSz="461518">
              <a:spcBef>
                <a:spcPts val="4300"/>
              </a:spcBef>
              <a:buSzPct val="100000"/>
              <a:buAutoNum type="alphaUcPeriod" startAt="1"/>
              <a:defRPr sz="3160">
                <a:solidFill>
                  <a:srgbClr val="000000"/>
                </a:solidFill>
              </a:defRPr>
            </a:pPr>
            <a:r>
              <a:t>No podemos pretender que que lo que las Iglesias están haciendo hoy en día son solo cambios ( hermanos estas nuevas cosas tiene el propósito de poner a Cristo de segundo 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Puntos claves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21779" indent="-521779" defTabSz="484886">
              <a:spcBef>
                <a:spcPts val="2700"/>
              </a:spcBef>
              <a:buSzPct val="100000"/>
              <a:buAutoNum type="alphaUcPeriod" startAt="1"/>
              <a:defRPr sz="273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Pablo comienza la carta con un saludo a los hermanos y personas que están involucrados ( 1:1-2 ).</a:t>
            </a:r>
          </a:p>
          <a:p>
            <a:pPr marL="521779" indent="-521779" defTabSz="484886">
              <a:spcBef>
                <a:spcPts val="2700"/>
              </a:spcBef>
              <a:buSzPct val="100000"/>
              <a:buAutoNum type="alphaUcPeriod" startAt="1"/>
              <a:defRPr sz="273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Pablo hace una Oración ( 1:3-14 ) y lo hace pidiendo por Sabiduría.</a:t>
            </a:r>
          </a:p>
          <a:p>
            <a:pPr marL="521779" indent="-521779" defTabSz="484886">
              <a:spcBef>
                <a:spcPts val="2700"/>
              </a:spcBef>
              <a:buSzPct val="100000"/>
              <a:buAutoNum type="alphaUcPeriod" startAt="1"/>
              <a:defRPr sz="273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Pablo Habla de la Reconciliación por medio de la Muerte de Cristo ( 1:15-23 ).</a:t>
            </a:r>
          </a:p>
          <a:p>
            <a:pPr marL="521779" indent="-521779" defTabSz="484886">
              <a:spcBef>
                <a:spcPts val="2700"/>
              </a:spcBef>
              <a:buSzPct val="100000"/>
              <a:buAutoNum type="alphaUcPeriod" startAt="1"/>
              <a:defRPr sz="273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Pablo también nos comparte de su llamado y nos aclara que el ha sido puesto en el ministerio, no por hombres, pero por Dios y el llamado que recibió ( 1:24-29 ).</a:t>
            </a:r>
          </a:p>
          <a:p>
            <a:pPr marL="521779" indent="-521779" defTabSz="484886">
              <a:spcBef>
                <a:spcPts val="2700"/>
              </a:spcBef>
              <a:buSzPct val="100000"/>
              <a:buAutoNum type="alphaUcPeriod" startAt="1"/>
              <a:defRPr sz="2739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Pablo continua hablando de la lucha que el está teniendo por los de la Iglesia de los Colosenses y la Odisea ( 2:1-7 ). Pues el esta entregado a la Iglesia que es el propósito de su llamado.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6743700" y="2895600"/>
            <a:ext cx="5384800" cy="6159500"/>
          </a:xfrm>
          <a:prstGeom prst="rect">
            <a:avLst/>
          </a:prstGeom>
        </p:spPr>
      </p:pic>
      <p:sp>
        <p:nvSpPr>
          <p:cNvPr id="140" name="Shape 1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297941">
              <a:defRPr sz="3570"/>
            </a:pPr>
            <a:r>
              <a:t>Colosenses 2:8-10</a:t>
            </a:r>
          </a:p>
          <a:p>
            <a:pPr defTabSz="297941">
              <a:defRPr sz="3570"/>
            </a:pPr>
            <a:r>
              <a:t>“Midtown para cristo”</a:t>
            </a:r>
          </a:p>
        </p:txBody>
      </p:sp>
      <p:sp>
        <p:nvSpPr>
          <p:cNvPr id="141" name="Shape 141"/>
          <p:cNvSpPr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8 </a:t>
            </a:r>
            <a:r>
              <a:t>Mirad que nadie os engañe por medio de filosofías y huecas sutilezas, según las tradiciones de los hombres, conforme a los rudimentos del mundo, y no según Cristo.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9 </a:t>
            </a:r>
            <a:r>
              <a:t>Porque en él habita corporalmente toda la plenitud de la Deidad,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10 </a:t>
            </a:r>
            <a:r>
              <a:t>y vosotros estáis completos en él, que es la cabeza de todo principado y potestad.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414781">
              <a:defRPr sz="4969"/>
            </a:lvl1pPr>
          </a:lstStyle>
          <a:p>
            <a:pPr/>
            <a:r>
              <a:t>punto 1. la raíz del problema</a:t>
            </a:r>
          </a:p>
        </p:txBody>
      </p:sp>
      <p:sp>
        <p:nvSpPr>
          <p:cNvPr id="144" name="Shape 144"/>
          <p:cNvSpPr/>
          <p:nvPr>
            <p:ph type="body" idx="1"/>
          </p:nvPr>
        </p:nvSpPr>
        <p:spPr>
          <a:xfrm>
            <a:off x="850900" y="2908300"/>
            <a:ext cx="11315931" cy="6045200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8 </a:t>
            </a:r>
            <a:r>
              <a:t>Mirad que nadie os engañe  por medio de filosofías y huecas sutilezas, 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b="1" sz="2600">
                <a:solidFill>
                  <a:srgbClr val="00905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según las tradiciones de los hombres, = ( repetición de actividades )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 conforme a los  rudimentos  del mundo,</a:t>
            </a:r>
            <a:r>
              <a:rPr b="1">
                <a:solidFill>
                  <a:srgbClr val="FF2600"/>
                </a:solidFill>
              </a:rPr>
              <a:t> y no según Cristo.</a:t>
            </a:r>
            <a:endParaRPr b="1">
              <a:solidFill>
                <a:srgbClr val="FF2600"/>
              </a:solidFill>
            </a:endParaRPr>
          </a:p>
        </p:txBody>
      </p:sp>
      <p:pic>
        <p:nvPicPr>
          <p:cNvPr id="145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704" y="4750515"/>
            <a:ext cx="1049987" cy="750970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sp>
        <p:nvSpPr>
          <p:cNvPr id="146" name="Shape 146"/>
          <p:cNvSpPr/>
          <p:nvPr/>
        </p:nvSpPr>
        <p:spPr>
          <a:xfrm flipH="1" flipV="1">
            <a:off x="1395329" y="3744413"/>
            <a:ext cx="378737" cy="1008905"/>
          </a:xfrm>
          <a:prstGeom prst="line">
            <a:avLst/>
          </a:prstGeom>
          <a:ln w="25400">
            <a:solidFill>
              <a:srgbClr val="000000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47" name="Shape 147"/>
          <p:cNvSpPr/>
          <p:nvPr/>
        </p:nvSpPr>
        <p:spPr>
          <a:xfrm>
            <a:off x="582591" y="3105507"/>
            <a:ext cx="2492656" cy="66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1800">
                <a:solidFill>
                  <a:srgbClr val="000000"/>
                </a:solidFill>
              </a:defRPr>
            </a:pPr>
            <a:r>
              <a:t>ENTENDAMOS LA </a:t>
            </a:r>
          </a:p>
          <a:p>
            <a:pPr>
              <a:defRPr b="1" sz="1800">
                <a:solidFill>
                  <a:srgbClr val="000000"/>
                </a:solidFill>
              </a:defRPr>
            </a:pPr>
            <a:r>
              <a:t>ORDEN</a:t>
            </a:r>
          </a:p>
        </p:txBody>
      </p:sp>
      <p:sp>
        <p:nvSpPr>
          <p:cNvPr id="148" name="Shape 148"/>
          <p:cNvSpPr/>
          <p:nvPr/>
        </p:nvSpPr>
        <p:spPr>
          <a:xfrm>
            <a:off x="3968764" y="4378919"/>
            <a:ext cx="1397314" cy="10000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ln w="12700">
            <a:solidFill>
              <a:srgbClr val="FF40FF"/>
            </a:solidFill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9" name="Shape 149"/>
          <p:cNvSpPr/>
          <p:nvPr/>
        </p:nvSpPr>
        <p:spPr>
          <a:xfrm>
            <a:off x="3777249" y="3106193"/>
            <a:ext cx="1880871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600">
                <a:solidFill>
                  <a:srgbClr val="FF40FF"/>
                </a:solidFill>
              </a:defRPr>
            </a:pPr>
            <a:r>
              <a:t>Esclavitud</a:t>
            </a:r>
          </a:p>
          <a:p>
            <a:pPr>
              <a:defRPr b="1" sz="2600">
                <a:solidFill>
                  <a:srgbClr val="FF40FF"/>
                </a:solidFill>
              </a:defRPr>
            </a:pPr>
            <a:r>
              <a:t>0</a:t>
            </a:r>
          </a:p>
          <a:p>
            <a:pPr>
              <a:defRPr b="1" sz="2600">
                <a:solidFill>
                  <a:srgbClr val="FF40FF"/>
                </a:solidFill>
              </a:defRPr>
            </a:pPr>
            <a:r>
              <a:t>Cautivos</a:t>
            </a:r>
          </a:p>
        </p:txBody>
      </p:sp>
      <p:pic>
        <p:nvPicPr>
          <p:cNvPr id="150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325678" y="4689400"/>
            <a:ext cx="1533285" cy="873201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sp>
        <p:nvSpPr>
          <p:cNvPr id="151" name="Shape 151"/>
          <p:cNvSpPr/>
          <p:nvPr/>
        </p:nvSpPr>
        <p:spPr>
          <a:xfrm>
            <a:off x="8809958" y="2604543"/>
            <a:ext cx="2497837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300">
                <a:solidFill>
                  <a:srgbClr val="0433FF"/>
                </a:solidFill>
              </a:defRPr>
            </a:pPr>
            <a:r>
              <a:t>Lo que proviene </a:t>
            </a:r>
          </a:p>
          <a:p>
            <a:pPr/>
            <a:r>
              <a:rPr b="1" sz="2300">
                <a:solidFill>
                  <a:srgbClr val="0433FF"/>
                </a:solidFill>
              </a:rPr>
              <a:t>del hombre</a:t>
            </a:r>
            <a:r>
              <a:t> </a:t>
            </a:r>
          </a:p>
        </p:txBody>
      </p:sp>
      <p:sp>
        <p:nvSpPr>
          <p:cNvPr id="152" name="Shape 152"/>
          <p:cNvSpPr/>
          <p:nvPr/>
        </p:nvSpPr>
        <p:spPr>
          <a:xfrm flipV="1">
            <a:off x="8335492" y="3547414"/>
            <a:ext cx="1715455" cy="1104901"/>
          </a:xfrm>
          <a:prstGeom prst="line">
            <a:avLst/>
          </a:prstGeom>
          <a:ln w="25400">
            <a:solidFill>
              <a:srgbClr val="0433FF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3" name="Shape 153"/>
          <p:cNvSpPr/>
          <p:nvPr/>
        </p:nvSpPr>
        <p:spPr>
          <a:xfrm flipH="1" flipV="1">
            <a:off x="10109092" y="3600897"/>
            <a:ext cx="554020" cy="1295937"/>
          </a:xfrm>
          <a:prstGeom prst="line">
            <a:avLst/>
          </a:prstGeom>
          <a:ln w="25400">
            <a:solidFill>
              <a:srgbClr val="0433FF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4" name="Shape 154"/>
          <p:cNvSpPr/>
          <p:nvPr/>
        </p:nvSpPr>
        <p:spPr>
          <a:xfrm flipV="1">
            <a:off x="9483740" y="3762234"/>
            <a:ext cx="521893" cy="1270001"/>
          </a:xfrm>
          <a:prstGeom prst="line">
            <a:avLst/>
          </a:prstGeom>
          <a:ln w="25400">
            <a:solidFill>
              <a:srgbClr val="0433FF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5" name="Shape 155"/>
          <p:cNvSpPr/>
          <p:nvPr/>
        </p:nvSpPr>
        <p:spPr>
          <a:xfrm>
            <a:off x="3334954" y="6576632"/>
            <a:ext cx="1738547" cy="432457"/>
          </a:xfrm>
          <a:prstGeom prst="roundRect">
            <a:avLst>
              <a:gd name="adj" fmla="val 44051"/>
            </a:avLst>
          </a:prstGeom>
          <a:ln w="50800">
            <a:solidFill>
              <a:srgbClr val="945200"/>
            </a:solidFill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6" name="Shape 156"/>
          <p:cNvSpPr/>
          <p:nvPr/>
        </p:nvSpPr>
        <p:spPr>
          <a:xfrm flipV="1">
            <a:off x="3399015" y="7069613"/>
            <a:ext cx="847801" cy="847800"/>
          </a:xfrm>
          <a:prstGeom prst="line">
            <a:avLst/>
          </a:prstGeom>
          <a:ln w="25400">
            <a:solidFill>
              <a:srgbClr val="945200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57" name="Shape 157"/>
          <p:cNvSpPr/>
          <p:nvPr/>
        </p:nvSpPr>
        <p:spPr>
          <a:xfrm>
            <a:off x="1551330" y="7952537"/>
            <a:ext cx="4009340" cy="838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2400">
                <a:solidFill>
                  <a:srgbClr val="945200"/>
                </a:solidFill>
              </a:defRPr>
            </a:pPr>
            <a:r>
              <a:t>Conocimiento de las cosas</a:t>
            </a:r>
          </a:p>
          <a:p>
            <a:pPr>
              <a:defRPr b="1" sz="2400">
                <a:solidFill>
                  <a:srgbClr val="945200"/>
                </a:solidFill>
              </a:defRPr>
            </a:pPr>
            <a:r>
              <a:t>del Mundo ( figuras )</a:t>
            </a:r>
          </a:p>
        </p:txBody>
      </p:sp>
      <p:sp>
        <p:nvSpPr>
          <p:cNvPr id="158" name="Shape 158"/>
          <p:cNvSpPr/>
          <p:nvPr/>
        </p:nvSpPr>
        <p:spPr>
          <a:xfrm>
            <a:off x="7360347" y="7743094"/>
            <a:ext cx="454228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En Contra de Cristo</a:t>
            </a:r>
          </a:p>
        </p:txBody>
      </p:sp>
      <p:sp>
        <p:nvSpPr>
          <p:cNvPr id="159" name="Shape 159"/>
          <p:cNvSpPr/>
          <p:nvPr/>
        </p:nvSpPr>
        <p:spPr>
          <a:xfrm flipH="1" flipV="1">
            <a:off x="8671953" y="6896520"/>
            <a:ext cx="538231" cy="1003301"/>
          </a:xfrm>
          <a:prstGeom prst="line">
            <a:avLst/>
          </a:prstGeom>
          <a:ln w="25400">
            <a:solidFill>
              <a:srgbClr val="FF2600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6258">
              <a:defRPr sz="3430"/>
            </a:lvl1pPr>
          </a:lstStyle>
          <a:p>
            <a:pPr/>
            <a:r>
              <a:t>Consideremos lo siguiente en cuanto a la raíz del problema ( engaño / esclavitud ) </a:t>
            </a:r>
          </a:p>
        </p:txBody>
      </p:sp>
      <p:sp>
        <p:nvSpPr>
          <p:cNvPr id="162" name="Shape 162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510540" indent="-510540" defTabSz="391414">
              <a:spcBef>
                <a:spcPts val="3600"/>
              </a:spcBef>
              <a:buSzPct val="100000"/>
              <a:buAutoNum type="arabicPeriod" startAt="1"/>
              <a:defRPr sz="2680">
                <a:solidFill>
                  <a:srgbClr val="000000"/>
                </a:solidFill>
              </a:defRPr>
            </a:pPr>
            <a:r>
              <a:t>Lo que La Biblia nos dice, no esta sujeto a opciones ( motivos personales para la obediencia ).</a:t>
            </a:r>
          </a:p>
          <a:p>
            <a:pPr marL="510540" indent="-510540" defTabSz="391414">
              <a:spcBef>
                <a:spcPts val="3600"/>
              </a:spcBef>
              <a:buSzPct val="100000"/>
              <a:buAutoNum type="arabicPeriod" startAt="1"/>
              <a:defRPr sz="2680">
                <a:solidFill>
                  <a:srgbClr val="000000"/>
                </a:solidFill>
              </a:defRPr>
            </a:pPr>
            <a:r>
              <a:t>La mayoría de personas ( aún en las iglesia ) son ESCLAVAS/ENGAÑADAS por los parámetros que el mundo dicta:</a:t>
            </a:r>
          </a:p>
          <a:p>
            <a:pPr marL="510540" indent="-510540" defTabSz="391414">
              <a:spcBef>
                <a:spcPts val="3600"/>
              </a:spcBef>
              <a:buSzPct val="100000"/>
              <a:buAutoNum type="alphaUcPeriod" startAt="1"/>
              <a:defRPr sz="2680">
                <a:solidFill>
                  <a:srgbClr val="000000"/>
                </a:solidFill>
              </a:defRPr>
            </a:pPr>
            <a:r>
              <a:rPr b="1" u="sng"/>
              <a:t>Finanzas:</a:t>
            </a:r>
            <a:r>
              <a:t> ( estamos atados a las deudas ) </a:t>
            </a:r>
            <a:r>
              <a:rPr b="1" u="sng"/>
              <a:t>Mateo 6:19-21</a:t>
            </a:r>
          </a:p>
          <a:p>
            <a:pPr marL="510540" indent="-510540" defTabSz="391414">
              <a:spcBef>
                <a:spcPts val="3600"/>
              </a:spcBef>
              <a:buSzPct val="100000"/>
              <a:buAutoNum type="alphaUcPeriod" startAt="1"/>
              <a:defRPr sz="2680">
                <a:solidFill>
                  <a:srgbClr val="000000"/>
                </a:solidFill>
              </a:defRPr>
            </a:pPr>
            <a:r>
              <a:rPr b="1" u="sng"/>
              <a:t>Tiempo:</a:t>
            </a:r>
            <a:r>
              <a:t> ( analice su agenda ) esta llena del mundo y no de Dios ( cuantas actividades son dedicadas a Dios en su agenda). </a:t>
            </a:r>
            <a:r>
              <a:rPr b="1" u="sng"/>
              <a:t>Eclesiastés 2:16-21 </a:t>
            </a:r>
            <a:endParaRPr b="1" u="sng"/>
          </a:p>
          <a:p>
            <a:pPr marL="510540" indent="-510540" defTabSz="391414">
              <a:spcBef>
                <a:spcPts val="3600"/>
              </a:spcBef>
              <a:buSzPct val="100000"/>
              <a:buAutoNum type="alphaUcPeriod" startAt="1"/>
              <a:defRPr sz="2680">
                <a:solidFill>
                  <a:srgbClr val="000000"/>
                </a:solidFill>
              </a:defRPr>
            </a:pPr>
            <a:r>
              <a:rPr b="1" u="sng"/>
              <a:t>Familia:</a:t>
            </a:r>
            <a:r>
              <a:t> Donde está nuestra relación con las familias establecidas por Dios ( La Familia Física y la Familia Espiritual/ la Iglesia ).</a:t>
            </a:r>
            <a:r>
              <a:rPr b="1" u="sng"/>
              <a:t> Hechos 20:28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xfrm>
            <a:off x="850900" y="702733"/>
            <a:ext cx="11303000" cy="1270001"/>
          </a:xfrm>
          <a:prstGeom prst="rect">
            <a:avLst/>
          </a:prstGeom>
        </p:spPr>
        <p:txBody>
          <a:bodyPr/>
          <a:lstStyle>
            <a:lvl1pPr defTabSz="297941">
              <a:defRPr sz="3570"/>
            </a:lvl1pPr>
          </a:lstStyle>
          <a:p>
            <a:pPr/>
            <a:r>
              <a:t>PUNTO2. EL AUTOR DE LA LIBERACIÓN DE NUESTRA ESCLAVITUD</a:t>
            </a:r>
          </a:p>
        </p:txBody>
      </p:sp>
      <p:sp>
        <p:nvSpPr>
          <p:cNvPr id="165" name="Shape 165"/>
          <p:cNvSpPr/>
          <p:nvPr>
            <p:ph type="body" idx="1"/>
          </p:nvPr>
        </p:nvSpPr>
        <p:spPr>
          <a:xfrm>
            <a:off x="850900" y="2768728"/>
            <a:ext cx="11303000" cy="6350001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9 </a:t>
            </a:r>
            <a:r>
              <a:t>Porque en  </a:t>
            </a:r>
            <a:r>
              <a:rPr b="1">
                <a:solidFill>
                  <a:srgbClr val="FF2600"/>
                </a:solidFill>
              </a:rPr>
              <a:t>él</a:t>
            </a:r>
            <a:r>
              <a:t>  habita corporalmente toda la plenitud de la Deidad,</a:t>
            </a:r>
          </a:p>
        </p:txBody>
      </p:sp>
      <p:pic>
        <p:nvPicPr>
          <p:cNvPr id="166" name="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83217" y="5387125"/>
            <a:ext cx="672088" cy="709710"/>
          </a:xfrm>
          <a:prstGeom prst="rect">
            <a:avLst/>
          </a:prstGeom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</p:pic>
      <p:sp>
        <p:nvSpPr>
          <p:cNvPr id="167" name="Shape 167"/>
          <p:cNvSpPr/>
          <p:nvPr/>
        </p:nvSpPr>
        <p:spPr>
          <a:xfrm>
            <a:off x="4325751" y="5318109"/>
            <a:ext cx="2197995" cy="847741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68" name="Shape 168"/>
          <p:cNvSpPr/>
          <p:nvPr/>
        </p:nvSpPr>
        <p:spPr>
          <a:xfrm>
            <a:off x="9708345" y="5399825"/>
            <a:ext cx="1290810" cy="684310"/>
          </a:xfrm>
          <a:prstGeom prst="ellipse">
            <a:avLst/>
          </a:prstGeom>
          <a:ln w="25400">
            <a:solidFill>
              <a:srgbClr val="FF2600"/>
            </a:solidFill>
            <a:miter lim="400000"/>
          </a:ln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cxnSp>
        <p:nvCxnSpPr>
          <p:cNvPr id="169" name="Connector 169"/>
          <p:cNvCxnSpPr>
            <a:stCxn id="165" idx="0"/>
            <a:endCxn id="168" idx="0"/>
          </p:cNvCxnSpPr>
          <p:nvPr/>
        </p:nvCxnSpPr>
        <p:spPr>
          <a:xfrm flipV="1">
            <a:off x="6502400" y="5741980"/>
            <a:ext cx="3851350" cy="201749"/>
          </a:xfrm>
          <a:prstGeom prst="straightConnector1">
            <a:avLst/>
          </a:prstGeom>
          <a:ln w="25400">
            <a:solidFill>
              <a:schemeClr val="accent4">
                <a:hueOff val="-150089"/>
                <a:satOff val="3212"/>
                <a:lumOff val="-17555"/>
              </a:schemeClr>
            </a:solidFill>
            <a:miter lim="400000"/>
          </a:ln>
        </p:spPr>
      </p:cxnSp>
      <p:sp>
        <p:nvSpPr>
          <p:cNvPr id="177" name="Shape 177"/>
          <p:cNvSpPr/>
          <p:nvPr/>
        </p:nvSpPr>
        <p:spPr>
          <a:xfrm>
            <a:off x="3019260" y="5300211"/>
            <a:ext cx="3483140" cy="6435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6320" fill="norm" stroke="1" extrusionOk="0">
                <a:moveTo>
                  <a:pt x="0" y="11204"/>
                </a:moveTo>
                <a:cubicBezTo>
                  <a:pt x="7458" y="-5280"/>
                  <a:pt x="14658" y="-3575"/>
                  <a:pt x="21600" y="16320"/>
                </a:cubicBezTo>
              </a:path>
            </a:pathLst>
          </a:custGeom>
          <a:ln w="25400">
            <a:solidFill>
              <a:schemeClr val="accent4">
                <a:hueOff val="-150089"/>
                <a:satOff val="3212"/>
                <a:lumOff val="-17555"/>
                <a:alpha val="75000"/>
              </a:schemeClr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/>
        </p:nvSpPr>
        <p:spPr>
          <a:xfrm>
            <a:off x="4170789" y="3240616"/>
            <a:ext cx="3511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Se hizo hombre</a:t>
            </a:r>
          </a:p>
        </p:txBody>
      </p:sp>
      <p:sp>
        <p:nvSpPr>
          <p:cNvPr id="172" name="Shape 172"/>
          <p:cNvSpPr/>
          <p:nvPr/>
        </p:nvSpPr>
        <p:spPr>
          <a:xfrm>
            <a:off x="855209" y="3630083"/>
            <a:ext cx="15238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solidFill>
                  <a:srgbClr val="FF2600"/>
                </a:solidFill>
              </a:defRPr>
            </a:lvl1pPr>
          </a:lstStyle>
          <a:p>
            <a:pPr/>
            <a:r>
              <a:t>Cristo</a:t>
            </a:r>
          </a:p>
        </p:txBody>
      </p:sp>
      <p:sp>
        <p:nvSpPr>
          <p:cNvPr id="173" name="Shape 173"/>
          <p:cNvSpPr/>
          <p:nvPr/>
        </p:nvSpPr>
        <p:spPr>
          <a:xfrm>
            <a:off x="9334889" y="2757062"/>
            <a:ext cx="2835556" cy="198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1" sz="3100" u="sng">
                <a:solidFill>
                  <a:srgbClr val="FF2600"/>
                </a:solidFill>
              </a:defRPr>
            </a:pPr>
            <a:r>
              <a:t>Trinidad</a:t>
            </a:r>
          </a:p>
          <a:p>
            <a:pPr>
              <a:defRPr b="1" sz="3100">
                <a:solidFill>
                  <a:srgbClr val="009051"/>
                </a:solidFill>
              </a:defRPr>
            </a:pPr>
            <a:r>
              <a:t>Padre</a:t>
            </a:r>
          </a:p>
          <a:p>
            <a:pPr>
              <a:defRPr b="1" sz="3100">
                <a:solidFill>
                  <a:srgbClr val="945200"/>
                </a:solidFill>
              </a:defRPr>
            </a:pPr>
            <a:r>
              <a:t>Hijo</a:t>
            </a:r>
          </a:p>
          <a:p>
            <a:pPr>
              <a:defRPr b="1" sz="3100">
                <a:solidFill>
                  <a:srgbClr val="0433FF"/>
                </a:solidFill>
              </a:defRPr>
            </a:pPr>
            <a:r>
              <a:t>Espíritu santo</a:t>
            </a:r>
          </a:p>
        </p:txBody>
      </p:sp>
      <p:sp>
        <p:nvSpPr>
          <p:cNvPr id="174" name="Shape 174"/>
          <p:cNvSpPr/>
          <p:nvPr/>
        </p:nvSpPr>
        <p:spPr>
          <a:xfrm flipV="1">
            <a:off x="5438311" y="3926783"/>
            <a:ext cx="429089" cy="1270001"/>
          </a:xfrm>
          <a:prstGeom prst="line">
            <a:avLst/>
          </a:prstGeom>
          <a:ln w="25400">
            <a:solidFill>
              <a:srgbClr val="FF2600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5" name="Shape 175"/>
          <p:cNvSpPr/>
          <p:nvPr/>
        </p:nvSpPr>
        <p:spPr>
          <a:xfrm flipH="1" flipV="1">
            <a:off x="1823768" y="4241800"/>
            <a:ext cx="982067" cy="1270000"/>
          </a:xfrm>
          <a:prstGeom prst="line">
            <a:avLst/>
          </a:prstGeom>
          <a:ln w="25400">
            <a:solidFill>
              <a:srgbClr val="FF2600">
                <a:alpha val="75000"/>
              </a:srgbClr>
            </a:solidFill>
            <a:miter lim="400000"/>
            <a:headEnd type="triangle"/>
            <a:tailEnd type="triangle"/>
          </a:ln>
        </p:spPr>
        <p:txBody>
          <a:bodyPr lIns="50800" tIns="50800" rIns="50800" bIns="50800" anchor="ctr"/>
          <a:lstStyle/>
          <a:p>
            <a:pPr/>
          </a:p>
        </p:txBody>
      </p:sp>
      <p:sp>
        <p:nvSpPr>
          <p:cNvPr id="176" name="Shape 176"/>
          <p:cNvSpPr/>
          <p:nvPr/>
        </p:nvSpPr>
        <p:spPr>
          <a:xfrm>
            <a:off x="3093669" y="7451778"/>
            <a:ext cx="8047991" cy="1238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 u="sng"/>
              <a:t>HEBREOS 9:27</a:t>
            </a:r>
            <a:endParaRPr b="1" u="sng"/>
          </a:p>
          <a:p>
            <a:pPr algn="l" defTabSz="457200"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Y</a:t>
            </a:r>
            <a:r>
              <a:t> </a:t>
            </a:r>
            <a:r>
              <a:rPr b="1"/>
              <a:t>de</a:t>
            </a:r>
            <a:r>
              <a:t> la manera que está establecido para los hombres </a:t>
            </a:r>
          </a:p>
          <a:p>
            <a:pPr algn="l" defTabSz="457200"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que mueran una sola vez, </a:t>
            </a:r>
            <a:r>
              <a:rPr b="1"/>
              <a:t>y</a:t>
            </a:r>
            <a:r>
              <a:t> </a:t>
            </a:r>
            <a:r>
              <a:rPr b="1"/>
              <a:t>después</a:t>
            </a:r>
            <a:r>
              <a:t> </a:t>
            </a:r>
            <a:r>
              <a:rPr b="1"/>
              <a:t>de</a:t>
            </a:r>
            <a:r>
              <a:t> </a:t>
            </a:r>
            <a:r>
              <a:rPr b="1"/>
              <a:t>esto</a:t>
            </a:r>
            <a:r>
              <a:t> </a:t>
            </a:r>
            <a:r>
              <a:rPr b="1"/>
              <a:t>el</a:t>
            </a:r>
            <a:r>
              <a:t> </a:t>
            </a:r>
            <a:r>
              <a:rPr b="1"/>
              <a:t>juicio</a:t>
            </a:r>
            <a:r>
              <a:t>,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00000"/>
              </a:lnSpc>
              <a:defRPr cap="none" sz="26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10 </a:t>
            </a:r>
            <a:r>
              <a:t>y vosotros estáis completos en él, que es la cabeza de todo principado y potestad.</a:t>
            </a:r>
          </a:p>
        </p:txBody>
      </p:sp>
      <p:sp>
        <p:nvSpPr>
          <p:cNvPr id="180" name="Shape 18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14781">
              <a:spcBef>
                <a:spcPts val="3900"/>
              </a:spcBef>
              <a:buSzTx/>
              <a:buNone/>
              <a:defRPr sz="2840">
                <a:solidFill>
                  <a:srgbClr val="000000"/>
                </a:solidFill>
              </a:defRPr>
            </a:pPr>
            <a:r>
              <a:rPr b="1" u="sng"/>
              <a:t>PUNTO 3.</a:t>
            </a:r>
            <a:r>
              <a:t> En el Autor ya estamos Completos</a:t>
            </a:r>
          </a:p>
          <a:p>
            <a:pPr marL="541019" indent="-541019" defTabSz="414781">
              <a:spcBef>
                <a:spcPts val="3900"/>
              </a:spcBef>
              <a:buSzPct val="100000"/>
              <a:buAutoNum type="arabicPeriod" startAt="1"/>
              <a:defRPr sz="2840">
                <a:solidFill>
                  <a:srgbClr val="000000"/>
                </a:solidFill>
              </a:defRPr>
            </a:pPr>
            <a:r>
              <a:t>La cristiandad se ha vuelto una competencia mas que una Familia ( en Cristo )…pues el nos compró por su sangre en el calvario.</a:t>
            </a:r>
          </a:p>
          <a:p>
            <a:pPr marL="541019" indent="-541019" defTabSz="414781">
              <a:spcBef>
                <a:spcPts val="3900"/>
              </a:spcBef>
              <a:buSzPct val="100000"/>
              <a:buAutoNum type="arabicPeriod" startAt="1"/>
              <a:defRPr sz="2840">
                <a:solidFill>
                  <a:srgbClr val="000000"/>
                </a:solidFill>
              </a:defRPr>
            </a:pPr>
            <a:r>
              <a:t>Ya estamos Completos y no hay necesidad de añadir a su palabra ( los Colosenses estaban sufriendo estas señales de esclavitud a estos rudimentos y malas costumbres ).</a:t>
            </a:r>
          </a:p>
          <a:p>
            <a:pPr marL="541019" indent="-541019" defTabSz="414781">
              <a:spcBef>
                <a:spcPts val="3900"/>
              </a:spcBef>
              <a:buSzPct val="100000"/>
              <a:buAutoNum type="arabicPeriod" startAt="1"/>
              <a:defRPr sz="2840">
                <a:solidFill>
                  <a:srgbClr val="000000"/>
                </a:solidFill>
              </a:defRPr>
            </a:pPr>
            <a:r>
              <a:t>Habían Malas practicas en estas Iglesia ( Colosas y Laodicea )… Y Pablo toma tiempo para Orar, Escribir y Exhortar a estos Hermanos.</a:t>
            </a:r>
          </a:p>
          <a:p>
            <a:pPr marL="541019" indent="-541019" defTabSz="414781">
              <a:spcBef>
                <a:spcPts val="3900"/>
              </a:spcBef>
              <a:buSzPct val="100000"/>
              <a:buAutoNum type="arabicPeriod" startAt="1"/>
              <a:defRPr sz="2840">
                <a:solidFill>
                  <a:srgbClr val="000000"/>
                </a:solidFill>
              </a:defRPr>
            </a:pPr>
            <a:r>
              <a:t>La Realidad de La Iglesia Actual es muy Diferente.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6440"/>
            </a:lvl1pPr>
          </a:lstStyle>
          <a:p>
            <a:pPr/>
            <a:r>
              <a:t>gálatas 4:3-7</a:t>
            </a:r>
          </a:p>
        </p:txBody>
      </p:sp>
      <p:sp>
        <p:nvSpPr>
          <p:cNvPr id="183" name="Shape 18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3 </a:t>
            </a:r>
            <a:r>
              <a:t>Así también nosotros, cuando éramos niños, estábamos en esclavitud bajo los rudimentos del mundo.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4 </a:t>
            </a:r>
            <a:r>
              <a:t>Pero cuando vino el cumplimiento del tiempo, Dios envió a su Hijo, nacido de mujer y nacido bajo la ley,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5 </a:t>
            </a:r>
            <a:r>
              <a:t>para que redimiese a los que estaban bajo la ley, a fin de que recibiésemos la adopción de hijos.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6 </a:t>
            </a:r>
            <a:r>
              <a:t>Y por cuanto sois hijos, Dios envió a vuestros corazones el Espíritu de su Hijo, el cual clama: !!Abba, Padre!</a:t>
            </a: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defRPr sz="25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7 </a:t>
            </a:r>
            <a:r>
              <a:t>Así que ya no eres esclavo, sino hijo; y si hijo, también heredero de Dios por medio de Cristo.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title"/>
          </p:nvPr>
        </p:nvSpPr>
        <p:spPr>
          <a:xfrm>
            <a:off x="1117600" y="1545960"/>
            <a:ext cx="10769600" cy="6661680"/>
          </a:xfrm>
          <a:prstGeom prst="rect">
            <a:avLst/>
          </a:prstGeom>
        </p:spPr>
        <p:txBody>
          <a:bodyPr/>
          <a:lstStyle/>
          <a:p>
            <a:pPr algn="l" defTabSz="457200">
              <a:lnSpc>
                <a:spcPct val="100000"/>
              </a:lnSpc>
              <a:defRPr cap="none" sz="27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r>
              <a:t>El mensaje a Efeso</a:t>
            </a:r>
          </a:p>
          <a:p>
            <a:pPr algn="l" defTabSz="457200">
              <a:lnSpc>
                <a:spcPct val="100000"/>
              </a:lnSpc>
              <a:defRPr cap="none" sz="27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457200">
              <a:lnSpc>
                <a:spcPct val="100000"/>
              </a:lnSpc>
              <a:defRPr cap="none" sz="277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  <a:p>
            <a:pPr algn="l" defTabSz="457200">
              <a:lnSpc>
                <a:spcPct val="100000"/>
              </a:lnSpc>
              <a:defRPr cap="none" sz="27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/>
              <a:t>Apocalipsis 2</a:t>
            </a:r>
            <a:r>
              <a:t> </a:t>
            </a:r>
          </a:p>
          <a:p>
            <a:pPr algn="l" defTabSz="457200">
              <a:lnSpc>
                <a:spcPct val="100000"/>
              </a:lnSpc>
              <a:defRPr cap="none" sz="2770"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algn="l" defTabSz="457200">
              <a:lnSpc>
                <a:spcPct val="100000"/>
              </a:lnSpc>
              <a:defRPr cap="none" sz="27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2 </a:t>
            </a:r>
            <a:r>
              <a:t>Yo conozco tus obras, y tu arduo trabajo y paciencia; y que no puedes soportar a los malos, y has probado a los que se dicen ser apóstoles, y no lo son, y los has hallado mentirosos;</a:t>
            </a:r>
          </a:p>
          <a:p>
            <a:pPr algn="l" defTabSz="457200">
              <a:lnSpc>
                <a:spcPct val="100000"/>
              </a:lnSpc>
              <a:defRPr cap="none" sz="27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3 </a:t>
            </a:r>
            <a:r>
              <a:t>y has sufrido, y has tenido paciencia, y has trabajado arduamente por amor de mi nombre, y no has desmayado.</a:t>
            </a:r>
          </a:p>
          <a:p>
            <a:pPr algn="l" defTabSz="457200">
              <a:lnSpc>
                <a:spcPct val="100000"/>
              </a:lnSpc>
              <a:defRPr cap="none" sz="27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4 </a:t>
            </a:r>
            <a:r>
              <a:t>Pero tengo contra ti, que has dejado tu primer amor.</a:t>
            </a:r>
          </a:p>
          <a:p>
            <a:pPr algn="l" defTabSz="457200">
              <a:lnSpc>
                <a:spcPct val="100000"/>
              </a:lnSpc>
              <a:defRPr cap="none" sz="277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5 </a:t>
            </a:r>
            <a:r>
              <a:t>Recuerda, por tanto, de dónde has caído, y arrepiéntete, y haz las primeras obras; pues si no, vendré pronto a ti, y quitaré tu candelero de su lugar, si no te hubieres arrepentido.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57554B"/>
      </a:dk1>
      <a:lt1>
        <a:srgbClr val="0C1557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Typeset">
  <a:themeElements>
    <a:clrScheme name="Typeset">
      <a:dk1>
        <a:srgbClr val="000000"/>
      </a:dk1>
      <a:lt1>
        <a:srgbClr val="FFFFFF"/>
      </a:lt1>
      <a:dk2>
        <a:srgbClr val="5F5F5D"/>
      </a:dk2>
      <a:lt2>
        <a:srgbClr val="D8D5CE"/>
      </a:lt2>
      <a:accent1>
        <a:srgbClr val="738CAB"/>
      </a:accent1>
      <a:accent2>
        <a:srgbClr val="7E9769"/>
      </a:accent2>
      <a:accent3>
        <a:srgbClr val="D9C064"/>
      </a:accent3>
      <a:accent4>
        <a:srgbClr val="B99369"/>
      </a:accent4>
      <a:accent5>
        <a:srgbClr val="9A4C3C"/>
      </a:accent5>
      <a:accent6>
        <a:srgbClr val="8E8198"/>
      </a:accent6>
      <a:hlink>
        <a:srgbClr val="0000FF"/>
      </a:hlink>
      <a:folHlink>
        <a:srgbClr val="FF00FF"/>
      </a:folHlink>
    </a:clrScheme>
    <a:fontScheme name="Typeset">
      <a:majorFont>
        <a:latin typeface="Academy Engraved LET"/>
        <a:ea typeface="Academy Engraved LET"/>
        <a:cs typeface="Academy Engraved LET"/>
      </a:majorFont>
      <a:minorFont>
        <a:latin typeface="Academy Engraved LET"/>
        <a:ea typeface="Academy Engraved LET"/>
        <a:cs typeface="Academy Engraved LET"/>
      </a:minorFont>
    </a:fontScheme>
    <a:fmtScheme name="Types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12700" dir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4">
              <a:hueOff val="-150089"/>
              <a:satOff val="3212"/>
              <a:lumOff val="-17555"/>
              <a:alpha val="75000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7554B"/>
            </a:solidFill>
            <a:effectLst/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