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/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age"/>
          <p:cNvSpPr/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"/>
          <p:cNvSpPr/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/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“Type a quote here”"/>
          <p:cNvSpPr txBox="1"/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here” 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Image"/>
          <p:cNvSpPr/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/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/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3599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biblegateway.com/passage/?search=Romanos+6:16&amp;version=RVR1960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LEMÓN"/>
          <p:cNvSpPr txBox="1"/>
          <p:nvPr>
            <p:ph type="ctrTitle"/>
          </p:nvPr>
        </p:nvSpPr>
        <p:spPr>
          <a:xfrm>
            <a:off x="647700" y="1229526"/>
            <a:ext cx="11709400" cy="2908301"/>
          </a:xfrm>
          <a:prstGeom prst="rect">
            <a:avLst/>
          </a:prstGeom>
        </p:spPr>
        <p:txBody>
          <a:bodyPr/>
          <a:lstStyle/>
          <a:p>
            <a:pPr/>
            <a:r>
              <a:rPr sz="10000" u="sng">
                <a:solidFill>
                  <a:srgbClr val="000000"/>
                </a:solidFill>
              </a:rPr>
              <a:t>FILEMÓN</a:t>
            </a:r>
            <a:r>
              <a:t> </a:t>
            </a:r>
          </a:p>
        </p:txBody>
      </p:sp>
      <p:sp>
        <p:nvSpPr>
          <p:cNvPr id="132" name="INTRODUC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u="sng">
                <a:solidFill>
                  <a:srgbClr val="000000"/>
                </a:solidFill>
              </a:defRPr>
            </a:lvl1pPr>
          </a:lstStyle>
          <a:p>
            <a:pPr/>
            <a:r>
              <a:t>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Y todo esto proviene de Dios,  quien nos reconcilió consigo…"/>
          <p:cNvSpPr txBox="1"/>
          <p:nvPr>
            <p:ph type="title"/>
          </p:nvPr>
        </p:nvSpPr>
        <p:spPr>
          <a:xfrm>
            <a:off x="647700" y="931435"/>
            <a:ext cx="11709400" cy="8188055"/>
          </a:xfrm>
          <a:prstGeom prst="rect">
            <a:avLst/>
          </a:prstGeom>
        </p:spPr>
        <p:txBody>
          <a:bodyPr/>
          <a:lstStyle/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Y todo esto proviene de Dios</a:t>
            </a:r>
            <a:r>
              <a:t>,  quien nos </a:t>
            </a:r>
            <a:r>
              <a:rPr>
                <a:solidFill>
                  <a:srgbClr val="FF2600"/>
                </a:solidFill>
              </a:rPr>
              <a:t>reconcilió</a:t>
            </a:r>
            <a:r>
              <a:t> consigo </a:t>
            </a: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  <a:r>
              <a:t>mismo </a:t>
            </a:r>
            <a:r>
              <a:rPr>
                <a:solidFill>
                  <a:srgbClr val="945200"/>
                </a:solidFill>
              </a:rPr>
              <a:t>por Cristo</a:t>
            </a:r>
            <a:r>
              <a:t>, y  </a:t>
            </a:r>
            <a:r>
              <a:rPr>
                <a:solidFill>
                  <a:srgbClr val="4F8F00"/>
                </a:solidFill>
              </a:rPr>
              <a:t>nos dio el ministerio de la reconciliación;</a:t>
            </a:r>
            <a:endParaRPr>
              <a:solidFill>
                <a:srgbClr val="4F8F00"/>
              </a:solidFill>
            </a:endParaR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3320">
                <a:solidFill>
                  <a:srgbClr val="000000"/>
                </a:solidFill>
              </a:defRPr>
            </a:pPr>
          </a:p>
          <a:p>
            <a:pPr defTabSz="484886">
              <a:defRPr sz="5810">
                <a:solidFill>
                  <a:srgbClr val="000000"/>
                </a:solidFill>
              </a:defRPr>
            </a:pPr>
          </a:p>
          <a:p>
            <a:pPr defTabSz="484886">
              <a:defRPr b="1" sz="3320" u="sng">
                <a:solidFill>
                  <a:srgbClr val="000000"/>
                </a:solidFill>
              </a:defRPr>
            </a:pPr>
            <a:r>
              <a:t>2 Corintios 5:18 RVR1960</a:t>
            </a:r>
          </a:p>
        </p:txBody>
      </p:sp>
      <p:sp>
        <p:nvSpPr>
          <p:cNvPr id="165" name="Rectangle"/>
          <p:cNvSpPr/>
          <p:nvPr/>
        </p:nvSpPr>
        <p:spPr>
          <a:xfrm>
            <a:off x="736600" y="3527954"/>
            <a:ext cx="5877256" cy="93080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  <p:sp>
        <p:nvSpPr>
          <p:cNvPr id="166" name="1.La Salvación…"/>
          <p:cNvSpPr txBox="1"/>
          <p:nvPr/>
        </p:nvSpPr>
        <p:spPr>
          <a:xfrm>
            <a:off x="602251" y="725098"/>
            <a:ext cx="653594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0433FF"/>
                </a:solidFill>
              </a:defRPr>
            </a:pPr>
            <a:r>
              <a:t>1.La Salvación</a:t>
            </a:r>
          </a:p>
          <a:p>
            <a:pPr>
              <a:defRPr sz="2600">
                <a:solidFill>
                  <a:srgbClr val="0433FF"/>
                </a:solidFill>
              </a:defRPr>
            </a:pPr>
            <a:r>
              <a:t>que fue dada a nosotros,</a:t>
            </a:r>
          </a:p>
          <a:p>
            <a:pPr>
              <a:defRPr sz="2600">
                <a:solidFill>
                  <a:srgbClr val="0433FF"/>
                </a:solidFill>
              </a:defRPr>
            </a:pPr>
            <a:r>
              <a:t>por medio de Cristo,.. se ha </a:t>
            </a:r>
          </a:p>
          <a:p>
            <a:pPr>
              <a:defRPr sz="2600">
                <a:solidFill>
                  <a:srgbClr val="0433FF"/>
                </a:solidFill>
              </a:defRPr>
            </a:pPr>
            <a:r>
              <a:t>convertido en nuestro Ministerio </a:t>
            </a:r>
            <a:r>
              <a:rPr b="1"/>
              <a:t>(</a:t>
            </a:r>
            <a:r>
              <a:rPr b="1" u="sng"/>
              <a:t>V1,10,17 </a:t>
            </a:r>
            <a:r>
              <a:rPr b="1"/>
              <a:t>)</a:t>
            </a:r>
          </a:p>
        </p:txBody>
      </p:sp>
      <p:sp>
        <p:nvSpPr>
          <p:cNvPr id="167" name="Line"/>
          <p:cNvSpPr/>
          <p:nvPr/>
        </p:nvSpPr>
        <p:spPr>
          <a:xfrm flipH="1" flipV="1">
            <a:off x="3795183" y="2807985"/>
            <a:ext cx="412751" cy="976616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68" name="Oval"/>
          <p:cNvSpPr/>
          <p:nvPr/>
        </p:nvSpPr>
        <p:spPr>
          <a:xfrm>
            <a:off x="8575542" y="3358356"/>
            <a:ext cx="1949848" cy="127000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  <p:sp>
        <p:nvSpPr>
          <p:cNvPr id="169" name="2. Este es el…"/>
          <p:cNvSpPr txBox="1"/>
          <p:nvPr/>
        </p:nvSpPr>
        <p:spPr>
          <a:xfrm>
            <a:off x="8311315" y="757766"/>
            <a:ext cx="342066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t>2. Este es el 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Proposito de Dios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enviando a su hijo</a:t>
            </a:r>
          </a:p>
        </p:txBody>
      </p:sp>
      <p:sp>
        <p:nvSpPr>
          <p:cNvPr id="170" name="Line"/>
          <p:cNvSpPr/>
          <p:nvPr/>
        </p:nvSpPr>
        <p:spPr>
          <a:xfrm flipV="1">
            <a:off x="9491132" y="2495432"/>
            <a:ext cx="669596" cy="1289169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71" name="Rounded Rectangle"/>
          <p:cNvSpPr/>
          <p:nvPr/>
        </p:nvSpPr>
        <p:spPr>
          <a:xfrm>
            <a:off x="2091266" y="4766733"/>
            <a:ext cx="2033919" cy="786475"/>
          </a:xfrm>
          <a:prstGeom prst="roundRect">
            <a:avLst>
              <a:gd name="adj" fmla="val 2422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  <p:sp>
        <p:nvSpPr>
          <p:cNvPr id="172" name="3.Nuestro…"/>
          <p:cNvSpPr txBox="1"/>
          <p:nvPr/>
        </p:nvSpPr>
        <p:spPr>
          <a:xfrm>
            <a:off x="673494" y="6530396"/>
            <a:ext cx="496008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945200"/>
                </a:solidFill>
              </a:defRPr>
            </a:pPr>
            <a:r>
              <a:t>3.Nuestro</a:t>
            </a:r>
          </a:p>
          <a:p>
            <a:pPr>
              <a:defRPr sz="2600">
                <a:solidFill>
                  <a:srgbClr val="945200"/>
                </a:solidFill>
              </a:defRPr>
            </a:pPr>
            <a:r>
              <a:t>mediador o sustituto </a:t>
            </a:r>
          </a:p>
          <a:p>
            <a:pPr>
              <a:defRPr sz="2600">
                <a:solidFill>
                  <a:srgbClr val="945200"/>
                </a:solidFill>
              </a:defRPr>
            </a:pPr>
            <a:r>
              <a:t>por el pecado que nos separa de </a:t>
            </a:r>
          </a:p>
          <a:p>
            <a:pPr>
              <a:defRPr sz="2600">
                <a:solidFill>
                  <a:srgbClr val="945200"/>
                </a:solidFill>
              </a:defRPr>
            </a:pPr>
            <a:r>
              <a:t>DIOS</a:t>
            </a:r>
          </a:p>
        </p:txBody>
      </p:sp>
      <p:sp>
        <p:nvSpPr>
          <p:cNvPr id="173" name="Line"/>
          <p:cNvSpPr/>
          <p:nvPr/>
        </p:nvSpPr>
        <p:spPr>
          <a:xfrm>
            <a:off x="3289002" y="5432813"/>
            <a:ext cx="1" cy="1156900"/>
          </a:xfrm>
          <a:prstGeom prst="line">
            <a:avLst/>
          </a:prstGeom>
          <a:ln w="25400">
            <a:solidFill>
              <a:srgbClr val="9452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pic>
        <p:nvPicPr>
          <p:cNvPr id="174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4128" y="4677833"/>
            <a:ext cx="7799455" cy="964275"/>
          </a:xfrm>
          <a:prstGeom prst="rect">
            <a:avLst/>
          </a:prstGeom>
        </p:spPr>
      </p:pic>
      <p:sp>
        <p:nvSpPr>
          <p:cNvPr id="176" name="Line"/>
          <p:cNvSpPr/>
          <p:nvPr/>
        </p:nvSpPr>
        <p:spPr>
          <a:xfrm>
            <a:off x="7611533" y="5324213"/>
            <a:ext cx="1493418" cy="1146864"/>
          </a:xfrm>
          <a:prstGeom prst="line">
            <a:avLst/>
          </a:prstGeom>
          <a:ln w="25400">
            <a:solidFill>
              <a:srgbClr val="4F8F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77" name="Line"/>
          <p:cNvSpPr/>
          <p:nvPr/>
        </p:nvSpPr>
        <p:spPr>
          <a:xfrm flipH="1">
            <a:off x="9291855" y="5393266"/>
            <a:ext cx="1452341" cy="1009114"/>
          </a:xfrm>
          <a:prstGeom prst="line">
            <a:avLst/>
          </a:prstGeom>
          <a:ln w="25400">
            <a:solidFill>
              <a:srgbClr val="4F8F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78" name="4.Este Ministerio…"/>
          <p:cNvSpPr txBox="1"/>
          <p:nvPr/>
        </p:nvSpPr>
        <p:spPr>
          <a:xfrm>
            <a:off x="8891888" y="6530396"/>
            <a:ext cx="341689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4F8F00"/>
                </a:solidFill>
              </a:defRPr>
            </a:pPr>
            <a:r>
              <a:t>4.Este Ministerio</a:t>
            </a:r>
          </a:p>
          <a:p>
            <a:pPr>
              <a:defRPr sz="2700">
                <a:solidFill>
                  <a:srgbClr val="4F8F00"/>
                </a:solidFill>
              </a:defRPr>
            </a:pPr>
            <a:r>
              <a:t>tiene el Objetivo de </a:t>
            </a:r>
          </a:p>
          <a:p>
            <a:pPr>
              <a:defRPr sz="2700">
                <a:solidFill>
                  <a:srgbClr val="4F8F00"/>
                </a:solidFill>
              </a:defRPr>
            </a:pPr>
            <a:r>
              <a:t>Reconciliar personas:</a:t>
            </a:r>
          </a:p>
          <a:p>
            <a:pPr>
              <a:defRPr sz="2700">
                <a:solidFill>
                  <a:srgbClr val="4F8F00"/>
                </a:solidFill>
              </a:defRPr>
            </a:pPr>
            <a:r>
              <a:t>a.Cristo</a:t>
            </a:r>
          </a:p>
          <a:p>
            <a:pPr>
              <a:defRPr sz="2700"/>
            </a:pPr>
            <a:r>
              <a:rPr>
                <a:solidFill>
                  <a:srgbClr val="4F8F00"/>
                </a:solidFill>
              </a:rPr>
              <a:t>b.Relaciones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315409" y="3570387"/>
            <a:ext cx="4201879" cy="4846570"/>
          </a:xfrm>
          <a:prstGeom prst="rect">
            <a:avLst/>
          </a:prstGeom>
        </p:spPr>
      </p:pic>
      <p:sp>
        <p:nvSpPr>
          <p:cNvPr id="181" name="La Respuesta de Onési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pPr/>
            <a:r>
              <a:t>La Respuesta de Onésimo </a:t>
            </a:r>
          </a:p>
        </p:txBody>
      </p:sp>
      <p:sp>
        <p:nvSpPr>
          <p:cNvPr id="182" name="Onésimo experimenta la Salvación ( toma la decisión de seguir a Cristo ) y ahora va a tener que tomar una decisión en base a lo que confesó.…"/>
          <p:cNvSpPr txBox="1"/>
          <p:nvPr>
            <p:ph type="body" idx="1"/>
          </p:nvPr>
        </p:nvSpPr>
        <p:spPr>
          <a:xfrm>
            <a:off x="698500" y="2375098"/>
            <a:ext cx="7537649" cy="6863160"/>
          </a:xfrm>
          <a:prstGeom prst="rect">
            <a:avLst/>
          </a:prstGeom>
        </p:spPr>
        <p:txBody>
          <a:bodyPr/>
          <a:lstStyle/>
          <a:p>
            <a:pPr marL="408290" indent="-408290" defTabSz="467359">
              <a:spcBef>
                <a:spcPts val="1900"/>
              </a:spcBef>
              <a:buSzPct val="100000"/>
              <a:buAutoNum type="alphaUcPeriod" startAt="1"/>
              <a:defRPr sz="2560">
                <a:solidFill>
                  <a:srgbClr val="000000"/>
                </a:solidFill>
              </a:defRPr>
            </a:pPr>
            <a:r>
              <a:t>Onésimo experimenta la Salvación ( toma la decisión de seguir a Cristo ) y ahora va a tener que tomar una decisión en base a lo que confesó.</a:t>
            </a:r>
          </a:p>
          <a:p>
            <a:pPr marL="408290" indent="-408290" defTabSz="467359">
              <a:spcBef>
                <a:spcPts val="1900"/>
              </a:spcBef>
              <a:buSzPct val="100000"/>
              <a:buAutoNum type="alphaUcPeriod" startAt="1"/>
              <a:defRPr sz="2560">
                <a:solidFill>
                  <a:srgbClr val="000000"/>
                </a:solidFill>
              </a:defRPr>
            </a:pPr>
            <a:r>
              <a:t>Onésimo podría levantarse y empezar Iglesias como Pablo lo había hecho y ser el “Nuevo Apóstol”… pero su estatus era (Esclavo según las leyes).</a:t>
            </a:r>
          </a:p>
          <a:p>
            <a:pPr marL="408290" indent="-408290" defTabSz="467359">
              <a:spcBef>
                <a:spcPts val="1900"/>
              </a:spcBef>
              <a:buSzPct val="100000"/>
              <a:buAutoNum type="alphaUcPeriod" startAt="1"/>
              <a:defRPr sz="2560">
                <a:solidFill>
                  <a:srgbClr val="000000"/>
                </a:solidFill>
              </a:defRPr>
            </a:pPr>
            <a:r>
              <a:t>Pablo le hace una Carta de Recomendación para que la lleve a su Señor/ su amo Filemón (  pensando en una RECONCILIACIÓN ).</a:t>
            </a:r>
          </a:p>
          <a:p>
            <a:pPr marL="408290" indent="-408290" defTabSz="467359">
              <a:spcBef>
                <a:spcPts val="1900"/>
              </a:spcBef>
              <a:buSzPct val="100000"/>
              <a:buAutoNum type="alphaUcPeriod" startAt="1"/>
              <a:defRPr sz="2560">
                <a:solidFill>
                  <a:srgbClr val="000000"/>
                </a:solidFill>
              </a:defRPr>
            </a:pPr>
            <a:r>
              <a:t> Que hacemos con la INFORMACIÓN 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¿Comenzamos otra vez a  recomendarnos  a nosotros mismos?…"/>
          <p:cNvSpPr txBox="1"/>
          <p:nvPr>
            <p:ph type="title"/>
          </p:nvPr>
        </p:nvSpPr>
        <p:spPr>
          <a:xfrm>
            <a:off x="647700" y="628131"/>
            <a:ext cx="11709400" cy="8497338"/>
          </a:xfrm>
          <a:prstGeom prst="rect">
            <a:avLst/>
          </a:prstGeom>
        </p:spPr>
        <p:txBody>
          <a:bodyPr/>
          <a:lstStyle/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 algn="l">
              <a:defRPr sz="3000">
                <a:solidFill>
                  <a:srgbClr val="000000"/>
                </a:solidFill>
              </a:defRPr>
            </a:pPr>
            <a:r>
              <a:t>¿Comenzamos otra vez a  recomendarnos  a nosotros mismos? </a:t>
            </a:r>
          </a:p>
          <a:p>
            <a:pPr algn="l">
              <a:defRPr sz="3000">
                <a:solidFill>
                  <a:srgbClr val="000000"/>
                </a:solidFill>
              </a:defRPr>
            </a:pPr>
            <a:r>
              <a:t>¿O tenemos necesidad,   como algunos, de cartas de recomendación para vosotros, o  de    recomendación </a:t>
            </a:r>
          </a:p>
          <a:p>
            <a:pPr algn="l">
              <a:defRPr sz="3000">
                <a:solidFill>
                  <a:srgbClr val="000000"/>
                </a:solidFill>
              </a:defRPr>
            </a:pPr>
            <a:r>
              <a:t>de vosotros?</a:t>
            </a: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sz="3900">
                <a:solidFill>
                  <a:srgbClr val="000000"/>
                </a:solidFill>
              </a:defRPr>
            </a:pPr>
          </a:p>
          <a:p>
            <a:pPr>
              <a:defRPr b="1" sz="3900" u="sng">
                <a:solidFill>
                  <a:srgbClr val="000000"/>
                </a:solidFill>
              </a:defRPr>
            </a:pPr>
            <a:r>
              <a:t>2 Corintios 3:1 RVR1960</a:t>
            </a:r>
          </a:p>
        </p:txBody>
      </p:sp>
      <p:sp>
        <p:nvSpPr>
          <p:cNvPr id="185" name="Rectangle"/>
          <p:cNvSpPr/>
          <p:nvPr/>
        </p:nvSpPr>
        <p:spPr>
          <a:xfrm>
            <a:off x="5063066" y="3501826"/>
            <a:ext cx="2728451" cy="57910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  <p:sp>
        <p:nvSpPr>
          <p:cNvPr id="186" name="Line"/>
          <p:cNvSpPr/>
          <p:nvPr/>
        </p:nvSpPr>
        <p:spPr>
          <a:xfrm flipH="1" flipV="1">
            <a:off x="4306519" y="2748653"/>
            <a:ext cx="756548" cy="756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87" name="1.Tiene la necesidad…"/>
          <p:cNvSpPr txBox="1"/>
          <p:nvPr/>
        </p:nvSpPr>
        <p:spPr>
          <a:xfrm>
            <a:off x="961572" y="1528233"/>
            <a:ext cx="391885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941751"/>
                </a:solidFill>
              </a:defRPr>
            </a:pPr>
            <a:r>
              <a:t>1.Tiene la necesidad</a:t>
            </a:r>
          </a:p>
          <a:p>
            <a:pPr>
              <a:defRPr sz="2600">
                <a:solidFill>
                  <a:srgbClr val="941751"/>
                </a:solidFill>
              </a:defRPr>
            </a:pPr>
            <a:r>
              <a:t>de Recomendarse a usted</a:t>
            </a:r>
          </a:p>
          <a:p>
            <a:pPr>
              <a:defRPr sz="2600">
                <a:solidFill>
                  <a:srgbClr val="941751"/>
                </a:solidFill>
              </a:defRPr>
            </a:pPr>
            <a:r>
              <a:t>mismo…???</a:t>
            </a:r>
          </a:p>
        </p:txBody>
      </p:sp>
      <p:sp>
        <p:nvSpPr>
          <p:cNvPr id="188" name="2. Podría alguien…"/>
          <p:cNvSpPr txBox="1"/>
          <p:nvPr/>
        </p:nvSpPr>
        <p:spPr>
          <a:xfrm>
            <a:off x="5464850" y="986366"/>
            <a:ext cx="507230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0433FF"/>
                </a:solidFill>
              </a:defRPr>
            </a:pPr>
            <a:r>
              <a:t>2. Podría alguien</a:t>
            </a:r>
          </a:p>
          <a:p>
            <a:pPr>
              <a:defRPr sz="2600">
                <a:solidFill>
                  <a:srgbClr val="0433FF"/>
                </a:solidFill>
              </a:defRPr>
            </a:pPr>
            <a:r>
              <a:t>dar una Carta de Recomendación</a:t>
            </a:r>
          </a:p>
          <a:p>
            <a:pPr>
              <a:defRPr sz="2600">
                <a:solidFill>
                  <a:srgbClr val="0433FF"/>
                </a:solidFill>
              </a:defRPr>
            </a:pPr>
            <a:r>
              <a:t>de como Trabaja usted..??? 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6349999" y="2330529"/>
            <a:ext cx="699626" cy="11916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90" name="Line"/>
          <p:cNvSpPr/>
          <p:nvPr/>
        </p:nvSpPr>
        <p:spPr>
          <a:xfrm flipH="1">
            <a:off x="2770370" y="3938038"/>
            <a:ext cx="2304872" cy="249391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91" name="3. Se Aprendió…"/>
          <p:cNvSpPr txBox="1"/>
          <p:nvPr/>
        </p:nvSpPr>
        <p:spPr>
          <a:xfrm>
            <a:off x="771328" y="6379409"/>
            <a:ext cx="385907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2600"/>
                </a:solidFill>
              </a:defRPr>
            </a:pPr>
            <a:r>
              <a:t>3. Se Aprendió </a:t>
            </a:r>
          </a:p>
          <a:p>
            <a:pPr>
              <a:defRPr sz="2700">
                <a:solidFill>
                  <a:srgbClr val="FF2600"/>
                </a:solidFill>
              </a:defRPr>
            </a:pPr>
            <a:r>
              <a:t>un Versiculo y ya quiere</a:t>
            </a:r>
          </a:p>
          <a:p>
            <a:pPr>
              <a:defRPr sz="2700">
                <a:solidFill>
                  <a:srgbClr val="FF2600"/>
                </a:solidFill>
              </a:defRPr>
            </a:pPr>
            <a:r>
              <a:t>ser Misionero…???</a:t>
            </a:r>
          </a:p>
        </p:txBody>
      </p:sp>
      <p:sp>
        <p:nvSpPr>
          <p:cNvPr id="192" name="4.El punto para…"/>
          <p:cNvSpPr txBox="1"/>
          <p:nvPr/>
        </p:nvSpPr>
        <p:spPr>
          <a:xfrm>
            <a:off x="5523858" y="5698066"/>
            <a:ext cx="698628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>
                <a:solidFill>
                  <a:srgbClr val="009051"/>
                </a:solidFill>
              </a:defRPr>
            </a:pPr>
            <a:r>
              <a:t>4.El punto para</a:t>
            </a:r>
          </a:p>
          <a:p>
            <a:pPr>
              <a:defRPr sz="2500">
                <a:solidFill>
                  <a:srgbClr val="009051"/>
                </a:solidFill>
              </a:defRPr>
            </a:pPr>
            <a:r>
              <a:t>nuestro estudio es que Pablo</a:t>
            </a:r>
          </a:p>
          <a:p>
            <a:pPr>
              <a:defRPr sz="2500">
                <a:solidFill>
                  <a:srgbClr val="009051"/>
                </a:solidFill>
              </a:defRPr>
            </a:pPr>
            <a:r>
              <a:t>ha hecho una Carta de Recomendación </a:t>
            </a:r>
          </a:p>
          <a:p>
            <a:pPr>
              <a:defRPr sz="2500">
                <a:solidFill>
                  <a:srgbClr val="009051"/>
                </a:solidFill>
              </a:defRPr>
            </a:pPr>
            <a:r>
              <a:t>con el Proposito de Reconciliar y no Recomendar</a:t>
            </a:r>
          </a:p>
        </p:txBody>
      </p:sp>
      <p:sp>
        <p:nvSpPr>
          <p:cNvPr id="193" name="Line"/>
          <p:cNvSpPr/>
          <p:nvPr/>
        </p:nvSpPr>
        <p:spPr>
          <a:xfrm>
            <a:off x="7247466" y="4097866"/>
            <a:ext cx="632290" cy="182473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OT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000000"/>
                </a:solidFill>
              </a:defRPr>
            </a:lvl1pPr>
          </a:lstStyle>
          <a:p>
            <a:pPr/>
            <a:r>
              <a:t>NOTAS</a:t>
            </a:r>
          </a:p>
        </p:txBody>
      </p:sp>
      <p:sp>
        <p:nvSpPr>
          <p:cNvPr id="196" name="Esta historia nos Ilustra un cuadro bello de redención…( uno que toma el lugar de otro,.. osea un substituto ).  CRISTO es nuestro Sustituto “doctrinalmente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044" indent="-352044" defTabSz="385572">
              <a:spcBef>
                <a:spcPts val="2700"/>
              </a:spcBef>
              <a:buBlip>
                <a:blip r:embed="rId2"/>
              </a:buBlip>
              <a:defRPr sz="2838">
                <a:solidFill>
                  <a:srgbClr val="000000"/>
                </a:solidFill>
              </a:defRPr>
            </a:pPr>
            <a:r>
              <a:t>Esta historia nos Ilustra un cuadro bello de redención…( uno que toma el lugar de otro,.. osea un substituto ).  </a:t>
            </a:r>
            <a:r>
              <a:rPr b="1" u="sng">
                <a:solidFill>
                  <a:srgbClr val="FF2600"/>
                </a:solidFill>
              </a:rPr>
              <a:t>CRISTO es nuestro Sustituto “doctrinalmente”</a:t>
            </a:r>
            <a:endParaRPr b="1">
              <a:solidFill>
                <a:srgbClr val="FF2600"/>
              </a:solidFill>
            </a:endParaRPr>
          </a:p>
          <a:p>
            <a:pPr marL="0" indent="0" defTabSz="385572">
              <a:spcBef>
                <a:spcPts val="2700"/>
              </a:spcBef>
              <a:buSzTx/>
              <a:buNone/>
              <a:defRPr sz="2838">
                <a:solidFill>
                  <a:srgbClr val="000000"/>
                </a:solidFill>
              </a:defRPr>
            </a:pPr>
            <a:r>
              <a:rPr u="sng"/>
              <a:t>CONTEXTO DE NUESTRA HUMANIDAD</a:t>
            </a:r>
            <a:r>
              <a:t>:</a:t>
            </a:r>
          </a:p>
          <a:p>
            <a:pPr marL="452628" indent="-452628" defTabSz="385572">
              <a:spcBef>
                <a:spcPts val="2700"/>
              </a:spcBef>
              <a:buSzPct val="100000"/>
              <a:buAutoNum type="alphaUcPeriod" startAt="1"/>
              <a:defRPr sz="2838">
                <a:solidFill>
                  <a:srgbClr val="000000"/>
                </a:solidFill>
              </a:defRPr>
            </a:pPr>
            <a:r>
              <a:rPr b="1" u="sng"/>
              <a:t>La vida</a:t>
            </a:r>
            <a:r>
              <a:t> esta basada en Sufrimiento y Muerte ( Realidad ).</a:t>
            </a:r>
          </a:p>
          <a:p>
            <a:pPr marL="452628" indent="-452628" defTabSz="385572">
              <a:spcBef>
                <a:spcPts val="2700"/>
              </a:spcBef>
              <a:buSzPct val="100000"/>
              <a:buAutoNum type="alphaUcPeriod" startAt="1"/>
              <a:defRPr sz="2838">
                <a:solidFill>
                  <a:srgbClr val="000000"/>
                </a:solidFill>
              </a:defRPr>
            </a:pPr>
            <a:r>
              <a:t>Necesitamos la </a:t>
            </a:r>
            <a:r>
              <a:rPr b="1" u="sng"/>
              <a:t>Relación y Benevolencia</a:t>
            </a:r>
            <a:r>
              <a:t> de Dios.</a:t>
            </a:r>
          </a:p>
          <a:p>
            <a:pPr marL="452628" indent="-452628" defTabSz="385572">
              <a:spcBef>
                <a:spcPts val="2700"/>
              </a:spcBef>
              <a:buSzPct val="100000"/>
              <a:buAutoNum type="alphaUcPeriod" startAt="1"/>
              <a:defRPr sz="2838">
                <a:solidFill>
                  <a:srgbClr val="000000"/>
                </a:solidFill>
              </a:defRPr>
            </a:pPr>
            <a:r>
              <a:t>Satanás ha </a:t>
            </a:r>
            <a:r>
              <a:rPr b="1" u="sng"/>
              <a:t>RAPTADO</a:t>
            </a:r>
            <a:r>
              <a:t> al ser humano ( Esclavos ).</a:t>
            </a:r>
          </a:p>
          <a:p>
            <a:pPr marL="452628" indent="-452628" defTabSz="385572">
              <a:spcBef>
                <a:spcPts val="2700"/>
              </a:spcBef>
              <a:buSzPct val="100000"/>
              <a:buAutoNum type="alphaUcPeriod" startAt="1"/>
              <a:defRPr sz="2838">
                <a:solidFill>
                  <a:srgbClr val="000000"/>
                </a:solidFill>
              </a:defRPr>
            </a:pPr>
            <a:r>
              <a:t>Dios ha enviado a </a:t>
            </a:r>
            <a:r>
              <a:rPr b="1" u="sng"/>
              <a:t>UN</a:t>
            </a:r>
            <a:r>
              <a:t> sustituto ( Jesus ) quien tomó nuestro lugar.</a:t>
            </a:r>
          </a:p>
          <a:p>
            <a:pPr marL="452628" indent="-452628" defTabSz="385572">
              <a:spcBef>
                <a:spcPts val="2700"/>
              </a:spcBef>
              <a:buSzPct val="100000"/>
              <a:buAutoNum type="alphaUcPeriod" startAt="1"/>
              <a:defRPr sz="2838">
                <a:solidFill>
                  <a:srgbClr val="000000"/>
                </a:solidFill>
              </a:defRPr>
            </a:pPr>
            <a:r>
              <a:rPr b="1" u="sng"/>
              <a:t>La PENA</a:t>
            </a:r>
            <a:r>
              <a:t> fue pagada por el sustituto y ahora depende de mi si Creo.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211796" y="183532"/>
            <a:ext cx="3628020" cy="5351013"/>
          </a:xfrm>
          <a:prstGeom prst="rect">
            <a:avLst/>
          </a:prstGeom>
        </p:spPr>
      </p:pic>
      <p:pic>
        <p:nvPicPr>
          <p:cNvPr id="199" name="Image" descr="Image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527407" y="332563"/>
            <a:ext cx="4128786" cy="6091273"/>
          </a:xfrm>
          <a:prstGeom prst="rect">
            <a:avLst/>
          </a:prstGeom>
        </p:spPr>
      </p:pic>
      <p:pic>
        <p:nvPicPr>
          <p:cNvPr id="200" name="Image" descr="Image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5009" y="315294"/>
            <a:ext cx="2587064" cy="3812207"/>
          </a:xfrm>
          <a:prstGeom prst="rect">
            <a:avLst/>
          </a:prstGeom>
        </p:spPr>
      </p:pic>
      <p:sp>
        <p:nvSpPr>
          <p:cNvPr id="201" name="“v17.Así que, si me tienes por compañero, recíbele como a mí mismo.  v18. Y si en algo te dañó, o te debe, ponlo a mi cuenta.”…"/>
          <p:cNvSpPr txBox="1"/>
          <p:nvPr>
            <p:ph type="body" sz="half" idx="1"/>
          </p:nvPr>
        </p:nvSpPr>
        <p:spPr>
          <a:xfrm>
            <a:off x="647700" y="6675373"/>
            <a:ext cx="11709400" cy="2412867"/>
          </a:xfrm>
          <a:prstGeom prst="rect">
            <a:avLst/>
          </a:prstGeom>
        </p:spPr>
        <p:txBody>
          <a:bodyPr/>
          <a:lstStyle/>
          <a:p>
            <a:pPr defTabSz="438150">
              <a:lnSpc>
                <a:spcPct val="100000"/>
              </a:lnSpc>
              <a:spcBef>
                <a:spcPts val="3100"/>
              </a:spcBef>
              <a:defRPr i="0" sz="3225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“v17.Así que, si me tienes por compañero, recíbele como a mí mismo.  v18. Y si en algo te dañó, o te debe, ponlo a mi cuenta.”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b="1" i="0" sz="3225" u="sng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Filemón 1:17-18</a:t>
            </a:r>
          </a:p>
        </p:txBody>
      </p:sp>
      <p:sp>
        <p:nvSpPr>
          <p:cNvPr id="202" name="CLAVE…"/>
          <p:cNvSpPr txBox="1"/>
          <p:nvPr/>
        </p:nvSpPr>
        <p:spPr>
          <a:xfrm>
            <a:off x="179589" y="4330699"/>
            <a:ext cx="417790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CLAVE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DEL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LIBRO DE FILEMÓN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ilemón 1 ( Reina-Valera 1960 )"/>
          <p:cNvSpPr txBox="1"/>
          <p:nvPr>
            <p:ph type="ctrTitle"/>
          </p:nvPr>
        </p:nvSpPr>
        <p:spPr>
          <a:xfrm>
            <a:off x="647700" y="639233"/>
            <a:ext cx="11709400" cy="1630033"/>
          </a:xfrm>
          <a:prstGeom prst="rect">
            <a:avLst/>
          </a:prstGeom>
        </p:spPr>
        <p:txBody>
          <a:bodyPr/>
          <a:lstStyle>
            <a:lvl1pPr defTabSz="457200">
              <a:defRPr sz="43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Filemón 1 ( Reina-Valera 1960 )</a:t>
            </a:r>
          </a:p>
        </p:txBody>
      </p:sp>
      <p:sp>
        <p:nvSpPr>
          <p:cNvPr id="135" name="Saludo…"/>
          <p:cNvSpPr txBox="1"/>
          <p:nvPr>
            <p:ph type="subTitle" idx="1"/>
          </p:nvPr>
        </p:nvSpPr>
        <p:spPr>
          <a:xfrm>
            <a:off x="647700" y="2391502"/>
            <a:ext cx="11709400" cy="6698523"/>
          </a:xfrm>
          <a:prstGeom prst="rect">
            <a:avLst/>
          </a:prstGeom>
        </p:spPr>
        <p:txBody>
          <a:bodyPr/>
          <a:lstStyle/>
          <a:p>
            <a:pPr algn="l" defTabSz="182880">
              <a:lnSpc>
                <a:spcPct val="100000"/>
              </a:lnSpc>
              <a:defRPr i="0" sz="56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182880">
              <a:lnSpc>
                <a:spcPct val="100000"/>
              </a:lnSpc>
              <a:defRPr i="0" sz="2600" u="sng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Saludo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1 </a:t>
            </a:r>
            <a:r>
              <a:t>Pablo, prisionero de Jesucristo, y el hermano Timoteo, al amado Filemón, colaborador nuestro,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y a la amada hermana Apia, y a Arquipo nuestro compañero de milicia, y a la iglesia que está en tu casa: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Gracia y paz a vosotros, de Dios nuestro Padre y del Señor Jesucristo.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El amor y la fe de Filemón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Doy gracias a mi Dios, haciendo siempre memoria de ti en mis oraciones,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porque oigo del amor y de la fe que tienes hacia el Señor Jesús, y para con todos los santos;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6 </a:t>
            </a:r>
            <a:r>
              <a:t>para que la participación de tu fe sea eficaz en el conocimiento de todo el bien que está en vosotros por Cristo Jesús.</a:t>
            </a:r>
          </a:p>
          <a:p>
            <a:pPr algn="l" defTabSz="182880">
              <a:lnSpc>
                <a:spcPct val="100000"/>
              </a:lnSpc>
              <a:defRPr i="0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7 </a:t>
            </a:r>
            <a:r>
              <a:t>Pues tenemos gran gozo y consolación en tu amor, porque por ti, oh hermano, han sido confortados los corazones de los santos.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blo intercede por Onésimo…"/>
          <p:cNvSpPr txBox="1"/>
          <p:nvPr>
            <p:ph type="title"/>
          </p:nvPr>
        </p:nvSpPr>
        <p:spPr>
          <a:xfrm>
            <a:off x="529166" y="732267"/>
            <a:ext cx="11709401" cy="8289066"/>
          </a:xfrm>
          <a:prstGeom prst="rect">
            <a:avLst/>
          </a:prstGeom>
        </p:spPr>
        <p:txBody>
          <a:bodyPr/>
          <a:lstStyle/>
          <a:p>
            <a:pPr algn="l" defTabSz="384047">
              <a:defRPr sz="2662" u="sng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Pablo intercede por Onésimo</a:t>
            </a:r>
          </a:p>
          <a:p>
            <a:pPr algn="l" defTabSz="384047">
              <a:defRPr sz="2662" u="sng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Por lo cual, aunque tengo mucha libertad en Cristo para mandarte lo que conviene,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más bien te ruego por amor, siendo como soy, Pablo ya anciano, y ahora, además, prisionero de Jesucristo;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te ruego por mi hijo Onésimo, a quien engendré en mis prisiones,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11 </a:t>
            </a:r>
            <a:r>
              <a:t>el cual en otro tiempo te fue inútil, pero ahora a ti y a mí nos es útil,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12 </a:t>
            </a:r>
            <a:r>
              <a:t>el cual vuelvo a enviarte; tú, pues, recíbele como a mí mismo.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13 </a:t>
            </a:r>
            <a:r>
              <a:t>Yo quisiera retenerle conmigo, para que en lugar tuyo me sirviese en mis prisiones por el evangelio;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14 </a:t>
            </a:r>
            <a:r>
              <a:t>pero nada quise hacer sin tu consentimiento, para que tu favor no fuese como de necesidad, sino voluntario.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15 </a:t>
            </a:r>
            <a:r>
              <a:t>Porque quizá para esto se apartó de ti por algún tiempo, para que le recibieses para siempre;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16 </a:t>
            </a:r>
            <a:r>
              <a:t>no ya como esclavo, sino como más que esclavo, como hermano amado, mayormente para mí, pero cuánto más para ti, tanto en la carne como en el Señor.</a:t>
            </a:r>
          </a:p>
          <a:p>
            <a:pPr algn="l" defTabSz="384047">
              <a:defRPr sz="266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7 Así que, si me tienes por compañero, recíbele como a mí mismo.…"/>
          <p:cNvSpPr txBox="1"/>
          <p:nvPr>
            <p:ph type="title"/>
          </p:nvPr>
        </p:nvSpPr>
        <p:spPr>
          <a:xfrm>
            <a:off x="647700" y="1087041"/>
            <a:ext cx="11709400" cy="7798131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17 </a:t>
            </a:r>
            <a:r>
              <a:t>Así que, si me tienes por compañero, recíbele como a mí mismo.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18 </a:t>
            </a:r>
            <a:r>
              <a:t>Y si en algo te dañó, o te debe, ponlo a mi cuenta.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19 </a:t>
            </a:r>
            <a:r>
              <a:t>Yo Pablo lo escribo de mi mano, yo lo pagaré; por no decirte que aun tú mismo te me debes también.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20 </a:t>
            </a:r>
            <a:r>
              <a:t>Sí, hermano, tenga yo algún provecho de ti en el Señor; conforta mi corazón en el Señor.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21 </a:t>
            </a:r>
            <a:r>
              <a:t>Te he escrito confiando en tu obediencia, sabiendo que harás aun más de lo que te digo.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22 </a:t>
            </a:r>
            <a:r>
              <a:t>Prepárame también alojamiento; porque espero que por vuestras oraciones os seré concedido.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sz="29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23 </a:t>
            </a:r>
            <a:r>
              <a:t>Te saludan Epafras, mi compañero de prisiones por Cristo Jesús,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24 </a:t>
            </a:r>
            <a:r>
              <a:t>Marcos, Aristarco, Demas y Lucas, mis colaboradores.</a:t>
            </a:r>
          </a:p>
          <a:p>
            <a:pPr algn="l" defTabSz="457200">
              <a:defRPr sz="29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25 </a:t>
            </a:r>
            <a:r>
              <a:t>La gracia de nuestro Señor Jesucristo sea con vuestro espíritu. Amén.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211796" y="183532"/>
            <a:ext cx="3628020" cy="5351013"/>
          </a:xfrm>
          <a:prstGeom prst="rect">
            <a:avLst/>
          </a:prstGeom>
        </p:spPr>
      </p:pic>
      <p:pic>
        <p:nvPicPr>
          <p:cNvPr id="142" name="Image" descr="Image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527407" y="332563"/>
            <a:ext cx="4128786" cy="6091273"/>
          </a:xfrm>
          <a:prstGeom prst="rect">
            <a:avLst/>
          </a:prstGeom>
        </p:spPr>
      </p:pic>
      <p:pic>
        <p:nvPicPr>
          <p:cNvPr id="143" name="Image" descr="Image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5009" y="315294"/>
            <a:ext cx="2587064" cy="3812207"/>
          </a:xfrm>
          <a:prstGeom prst="rect">
            <a:avLst/>
          </a:prstGeom>
        </p:spPr>
      </p:pic>
      <p:sp>
        <p:nvSpPr>
          <p:cNvPr id="144" name="“v17.Así que, si me tienes por compañero, recíbele como a mí mismo.  v18. Y si en algo te dañó, o te debe, ponlo a mi cuenta.”…"/>
          <p:cNvSpPr txBox="1"/>
          <p:nvPr>
            <p:ph type="body" sz="half" idx="1"/>
          </p:nvPr>
        </p:nvSpPr>
        <p:spPr>
          <a:xfrm>
            <a:off x="647700" y="6675373"/>
            <a:ext cx="11709400" cy="2412867"/>
          </a:xfrm>
          <a:prstGeom prst="rect">
            <a:avLst/>
          </a:prstGeom>
        </p:spPr>
        <p:txBody>
          <a:bodyPr/>
          <a:lstStyle/>
          <a:p>
            <a:pPr defTabSz="438150">
              <a:lnSpc>
                <a:spcPct val="100000"/>
              </a:lnSpc>
              <a:spcBef>
                <a:spcPts val="3100"/>
              </a:spcBef>
              <a:defRPr i="0" sz="3225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“v17.Así que, si me tienes por compañero, recíbele como a mí mismo.  v18. Y si en algo te dañó, o te debe, ponlo a mi cuenta.”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b="1" i="0" sz="3225" u="sng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Filemón 1:17-18</a:t>
            </a:r>
          </a:p>
        </p:txBody>
      </p:sp>
      <p:sp>
        <p:nvSpPr>
          <p:cNvPr id="145" name="CLAVE…"/>
          <p:cNvSpPr txBox="1"/>
          <p:nvPr/>
        </p:nvSpPr>
        <p:spPr>
          <a:xfrm>
            <a:off x="179589" y="4330699"/>
            <a:ext cx="417790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CLAVE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DEL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LIBRO DE FILEMÓN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s interesante que Pablo escribe esta Carta,… y que está dirigida a Filemón,… pero el personaje principal se llama Onésimo…!!!"/>
          <p:cNvSpPr txBox="1"/>
          <p:nvPr>
            <p:ph type="title"/>
          </p:nvPr>
        </p:nvSpPr>
        <p:spPr>
          <a:xfrm>
            <a:off x="647700" y="2120767"/>
            <a:ext cx="11709400" cy="56081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Es interesante que Pablo escribe esta Carta,… y que está dirigida a Filemón,… pero el personaje principal se llama Onésimo…!!!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139509" y="3405725"/>
            <a:ext cx="4268392" cy="4923350"/>
          </a:xfrm>
          <a:prstGeom prst="rect">
            <a:avLst/>
          </a:prstGeom>
        </p:spPr>
      </p:pic>
      <p:sp>
        <p:nvSpPr>
          <p:cNvPr id="150" name="Onésimo Y Su Realidad"/>
          <p:cNvSpPr txBox="1"/>
          <p:nvPr>
            <p:ph type="title"/>
          </p:nvPr>
        </p:nvSpPr>
        <p:spPr>
          <a:xfrm>
            <a:off x="647700" y="152400"/>
            <a:ext cx="11709400" cy="1699816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pPr/>
            <a:r>
              <a:t>Onésimo Y Su Realidad </a:t>
            </a:r>
          </a:p>
        </p:txBody>
      </p:sp>
      <p:sp>
        <p:nvSpPr>
          <p:cNvPr id="151" name="En la Ciudad de Colosas había un hombre llamado Filemón.…"/>
          <p:cNvSpPr txBox="1"/>
          <p:nvPr>
            <p:ph type="body" sz="half" idx="1"/>
          </p:nvPr>
        </p:nvSpPr>
        <p:spPr>
          <a:xfrm>
            <a:off x="647700" y="2364912"/>
            <a:ext cx="7207250" cy="7004976"/>
          </a:xfrm>
          <a:prstGeom prst="rect">
            <a:avLst/>
          </a:prstGeom>
        </p:spPr>
        <p:txBody>
          <a:bodyPr/>
          <a:lstStyle/>
          <a:p>
            <a:pPr marL="510362" indent="-510362">
              <a:buSzPct val="100000"/>
              <a:buAutoNum type="alphaUcPeriod" startAt="1"/>
              <a:defRPr>
                <a:solidFill>
                  <a:srgbClr val="000000"/>
                </a:solidFill>
              </a:defRPr>
            </a:pPr>
            <a:r>
              <a:t>En la Ciudad de Colosas había un hombre llamado Filemón.</a:t>
            </a:r>
          </a:p>
          <a:p>
            <a:pPr marL="510362" indent="-510362">
              <a:buSzPct val="100000"/>
              <a:buAutoNum type="alphaUcPeriod" startAt="1"/>
              <a:defRPr>
                <a:solidFill>
                  <a:srgbClr val="000000"/>
                </a:solidFill>
              </a:defRPr>
            </a:pPr>
            <a:r>
              <a:t>Filemón tenia un esclavo llamado Onésimo el cual le robó y huyo de el  para irse a Roma y mezclarse con la gente para no ser reconocido.</a:t>
            </a:r>
          </a:p>
          <a:p>
            <a:pPr marL="510362" indent="-510362">
              <a:buSzPct val="100000"/>
              <a:buAutoNum type="alphaUcPeriod" startAt="1"/>
              <a:defRPr>
                <a:solidFill>
                  <a:srgbClr val="000000"/>
                </a:solidFill>
              </a:defRPr>
            </a:pPr>
            <a:r>
              <a:t>Pero la Realidad de un Esclavo no cambia según la Localidad.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manos 6:16…"/>
          <p:cNvSpPr txBox="1"/>
          <p:nvPr>
            <p:ph type="title"/>
          </p:nvPr>
        </p:nvSpPr>
        <p:spPr>
          <a:xfrm>
            <a:off x="647700" y="677068"/>
            <a:ext cx="11709400" cy="8399464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3200">
                <a:solidFill>
                  <a:srgbClr val="902B1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2" invalidUrl="" action="" tgtFrame="" tooltip="" history="1" highlightClick="0" endSnd="0"/>
              </a:rPr>
              <a:t>Romanos 6:16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¿No sabéis que si os sometéis a alguien como  </a:t>
            </a:r>
            <a:r>
              <a:rPr b="1"/>
              <a:t>esclavos</a:t>
            </a:r>
            <a:r>
              <a:t>  para obedecerle, sois </a:t>
            </a:r>
            <a:r>
              <a:rPr b="1"/>
              <a:t>esclavo</a:t>
            </a:r>
            <a:r>
              <a:t>s de aquel a quien obedecéis, sea del pecado para muerte, o sea de la obediencia para justicia?</a:t>
            </a:r>
          </a:p>
        </p:txBody>
      </p:sp>
      <p:sp>
        <p:nvSpPr>
          <p:cNvPr id="154" name="Rounded Rectangle"/>
          <p:cNvSpPr/>
          <p:nvPr/>
        </p:nvSpPr>
        <p:spPr>
          <a:xfrm>
            <a:off x="9279466" y="4372371"/>
            <a:ext cx="1885687" cy="544382"/>
          </a:xfrm>
          <a:prstGeom prst="roundRect">
            <a:avLst>
              <a:gd name="adj" fmla="val 34994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  <p:sp>
        <p:nvSpPr>
          <p:cNvPr id="155" name="Line"/>
          <p:cNvSpPr/>
          <p:nvPr/>
        </p:nvSpPr>
        <p:spPr>
          <a:xfrm flipH="1" flipV="1">
            <a:off x="8068437" y="3081998"/>
            <a:ext cx="1929763" cy="126986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56" name="Nota: El Enfoque de Onésimo…"/>
          <p:cNvSpPr txBox="1"/>
          <p:nvPr/>
        </p:nvSpPr>
        <p:spPr>
          <a:xfrm>
            <a:off x="1093621" y="635000"/>
            <a:ext cx="1032649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433FF"/>
                </a:solidFill>
              </a:defRPr>
            </a:pPr>
            <a:r>
              <a:rPr b="1" u="sng"/>
              <a:t>Nota</a:t>
            </a:r>
            <a:r>
              <a:t>: El Enfoque de Onésimo </a:t>
            </a:r>
          </a:p>
          <a:p>
            <a:pPr>
              <a:defRPr>
                <a:solidFill>
                  <a:srgbClr val="0433FF"/>
                </a:solidFill>
              </a:defRPr>
            </a:pPr>
            <a:r>
              <a:t>era un asunto de “esclavitud humana” </a:t>
            </a:r>
          </a:p>
          <a:p>
            <a:pPr>
              <a:defRPr>
                <a:solidFill>
                  <a:srgbClr val="0433FF"/>
                </a:solidFill>
              </a:defRPr>
            </a:pPr>
            <a:r>
              <a:t>osea que esto de ser esclavo le molestaba</a:t>
            </a:r>
          </a:p>
          <a:p>
            <a:pPr>
              <a:defRPr>
                <a:solidFill>
                  <a:srgbClr val="0433FF"/>
                </a:solidFill>
              </a:defRPr>
            </a:pPr>
            <a:r>
              <a:t>y lo lleva a tener un problema Espiritual y de Relaciones.</a:t>
            </a:r>
          </a:p>
        </p:txBody>
      </p:sp>
      <p:sp>
        <p:nvSpPr>
          <p:cNvPr id="157" name="Line"/>
          <p:cNvSpPr/>
          <p:nvPr/>
        </p:nvSpPr>
        <p:spPr>
          <a:xfrm flipH="1">
            <a:off x="9240969" y="4935669"/>
            <a:ext cx="249238" cy="16903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2800"/>
            </a:pPr>
          </a:p>
        </p:txBody>
      </p:sp>
      <p:sp>
        <p:nvSpPr>
          <p:cNvPr id="158" name="Aplicación: Como seres Humanos…"/>
          <p:cNvSpPr txBox="1"/>
          <p:nvPr/>
        </p:nvSpPr>
        <p:spPr>
          <a:xfrm>
            <a:off x="763587" y="6858701"/>
            <a:ext cx="1147762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rPr b="1" u="sng"/>
              <a:t>Aplicación</a:t>
            </a:r>
            <a:r>
              <a:t>: Como seres Humanos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Vamos a tener que decidir el como vamos a 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vivir ( Sujetos a la esclavitud del Pecado o la esclavitud de Dios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110339" y="3388889"/>
            <a:ext cx="4297562" cy="4957023"/>
          </a:xfrm>
          <a:prstGeom prst="rect">
            <a:avLst/>
          </a:prstGeom>
        </p:spPr>
      </p:pic>
      <p:sp>
        <p:nvSpPr>
          <p:cNvPr id="161" name="El Encuentro De Onésimo"/>
          <p:cNvSpPr txBox="1"/>
          <p:nvPr>
            <p:ph type="title"/>
          </p:nvPr>
        </p:nvSpPr>
        <p:spPr>
          <a:xfrm>
            <a:off x="647700" y="372533"/>
            <a:ext cx="11709400" cy="1294673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00"/>
                </a:solidFill>
              </a:defRPr>
            </a:lvl1pPr>
          </a:lstStyle>
          <a:p>
            <a:pPr/>
            <a:r>
              <a:t>El Encuentro De Onésimo</a:t>
            </a:r>
          </a:p>
        </p:txBody>
      </p:sp>
      <p:sp>
        <p:nvSpPr>
          <p:cNvPr id="162" name="Onésimo se encuentra con El Apóstol Pablo (escritor de esta carta) durante este tiempo en Roma (cuadro del mundo perdido) Pues Pablo ministraba.…"/>
          <p:cNvSpPr txBox="1"/>
          <p:nvPr>
            <p:ph type="body" sz="half" idx="1"/>
          </p:nvPr>
        </p:nvSpPr>
        <p:spPr>
          <a:xfrm>
            <a:off x="647700" y="2235795"/>
            <a:ext cx="7123179" cy="7108958"/>
          </a:xfrm>
          <a:prstGeom prst="rect">
            <a:avLst/>
          </a:prstGeom>
        </p:spPr>
        <p:txBody>
          <a:bodyPr/>
          <a:lstStyle/>
          <a:p>
            <a:pPr marL="433808" indent="-433808" defTabSz="496570">
              <a:spcBef>
                <a:spcPts val="2000"/>
              </a:spcBef>
              <a:buSzPct val="100000"/>
              <a:buAutoNum type="alphaUcPeriod" startAt="1"/>
              <a:defRPr sz="2720">
                <a:solidFill>
                  <a:srgbClr val="000000"/>
                </a:solidFill>
              </a:defRPr>
            </a:pPr>
            <a:r>
              <a:t>Onésimo se encuentra con El Apóstol Pablo (escritor de esta carta) durante este tiempo en Roma (cuadro del mundo perdido) Pues Pablo ministraba.</a:t>
            </a:r>
          </a:p>
          <a:p>
            <a:pPr marL="433808" indent="-433808" defTabSz="496570">
              <a:spcBef>
                <a:spcPts val="2000"/>
              </a:spcBef>
              <a:buSzPct val="100000"/>
              <a:buAutoNum type="alphaUcPeriod" startAt="1"/>
              <a:defRPr sz="2720">
                <a:solidFill>
                  <a:srgbClr val="000000"/>
                </a:solidFill>
              </a:defRPr>
            </a:pPr>
            <a:r>
              <a:t>Pablo se da cuenta de lo que ha pasado entre Onésimo y Filemón, y por esto intercede como mediador ( salvación ) y también del problema de años atrás.</a:t>
            </a:r>
          </a:p>
          <a:p>
            <a:pPr marL="433808" indent="-433808" defTabSz="496570">
              <a:spcBef>
                <a:spcPts val="2000"/>
              </a:spcBef>
              <a:buSzPct val="100000"/>
              <a:buAutoNum type="alphaUcPeriod" startAt="1"/>
              <a:defRPr sz="2720">
                <a:solidFill>
                  <a:srgbClr val="000000"/>
                </a:solidFill>
              </a:defRPr>
            </a:pPr>
            <a:r>
              <a:t>Onésimo responde por medio de una verdadera conversion en Roma, a este mensaje de Pablo y debe decidir que hacer.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