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biblegateway.com/passage/?search=Marcos+6:11&amp;version=RVR1960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s://www.biblegateway.com/passage/?search=Mateo+11:28&amp;version=RVR1960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biblegateway.com/passage/?search=Filipenses+4:19&amp;version=RVR1960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Jesús y La Mujer Samaritana 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i="0" sz="3796">
                <a:effectLst>
                  <a:outerShdw sx="100000" sy="100000" kx="0" ky="0" algn="b" rotWithShape="0" blurRad="18542" dist="27813" dir="15900000">
                    <a:srgbClr val="000000">
                      <a:alpha val="90000"/>
                    </a:srgbClr>
                  </a:outerShdw>
                </a:effectLst>
                <a:latin typeface="Big Caslon"/>
                <a:ea typeface="Big Caslon"/>
                <a:cs typeface="Big Caslon"/>
                <a:sym typeface="Big Caslon"/>
              </a:defRPr>
            </a:pPr>
            <a:r>
              <a:t>Juan 4 1:42</a:t>
            </a:r>
          </a:p>
          <a:p>
            <a:pPr defTabSz="426466">
              <a:defRPr i="0" sz="3796">
                <a:effectLst>
                  <a:outerShdw sx="100000" sy="100000" kx="0" ky="0" algn="b" rotWithShape="0" blurRad="18542" dist="27813" dir="15900000">
                    <a:srgbClr val="000000">
                      <a:alpha val="90000"/>
                    </a:srgbClr>
                  </a:outerShdw>
                </a:effectLst>
                <a:latin typeface="Big Caslon"/>
                <a:ea typeface="Big Caslon"/>
                <a:cs typeface="Big Caslon"/>
                <a:sym typeface="Big Caslon"/>
              </a:defRPr>
            </a:pPr>
            <a:r>
              <a:t>“vamos a estudiar un capitulo que nos muestra la mejor manera de compartir el Evangelio a una persona”…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921309" y="2985721"/>
            <a:ext cx="4334191" cy="5179158"/>
          </a:xfrm>
          <a:prstGeom prst="rect">
            <a:avLst/>
          </a:prstGeom>
        </p:spPr>
      </p:pic>
      <p:sp>
        <p:nvSpPr>
          <p:cNvPr id="152" name="Shape 152"/>
          <p:cNvSpPr/>
          <p:nvPr>
            <p:ph type="title"/>
          </p:nvPr>
        </p:nvSpPr>
        <p:spPr>
          <a:xfrm>
            <a:off x="762000" y="601287"/>
            <a:ext cx="11480800" cy="716092"/>
          </a:xfrm>
          <a:prstGeom prst="rect">
            <a:avLst/>
          </a:prstGeom>
        </p:spPr>
        <p:txBody>
          <a:bodyPr/>
          <a:lstStyle>
            <a:lvl1pPr defTabSz="332993">
              <a:defRPr sz="4218">
                <a:solidFill>
                  <a:srgbClr val="000000"/>
                </a:solidFill>
                <a:effectLst>
                  <a:outerShdw sx="100000" sy="100000" kx="0" ky="0" algn="b" rotWithShape="0" blurRad="14478" dist="1447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V25-26. El Conocimiento del hombre </a:t>
            </a:r>
          </a:p>
        </p:txBody>
      </p:sp>
      <p:sp>
        <p:nvSpPr>
          <p:cNvPr id="153" name="Shape 153"/>
          <p:cNvSpPr/>
          <p:nvPr>
            <p:ph type="body" sz="half" idx="1"/>
          </p:nvPr>
        </p:nvSpPr>
        <p:spPr>
          <a:xfrm>
            <a:off x="762000" y="1606057"/>
            <a:ext cx="6663536" cy="7511478"/>
          </a:xfrm>
          <a:prstGeom prst="rect">
            <a:avLst/>
          </a:prstGeom>
        </p:spPr>
        <p:txBody>
          <a:bodyPr/>
          <a:lstStyle/>
          <a:p>
            <a:pPr marL="0" indent="0" defTabSz="420623">
              <a:spcBef>
                <a:spcPts val="0"/>
              </a:spcBef>
              <a:buSzTx/>
              <a:buNone/>
              <a:defRPr sz="257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25 </a:t>
            </a:r>
            <a:r>
              <a:t>Le dijo la mujer: Sé que ha de venir el Mesías, llamado el Cristo; cuando él venga nos declarará todas las cosas.</a:t>
            </a:r>
          </a:p>
          <a:p>
            <a:pPr marL="0" indent="0" defTabSz="420623">
              <a:spcBef>
                <a:spcPts val="0"/>
              </a:spcBef>
              <a:buSzTx/>
              <a:buNone/>
              <a:defRPr sz="257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26 </a:t>
            </a:r>
            <a:r>
              <a:t>Jesús le dijo: Yo soy, el que habla contigo.</a:t>
            </a:r>
          </a:p>
          <a:p>
            <a:pPr marL="0" indent="0" defTabSz="420623">
              <a:spcBef>
                <a:spcPts val="0"/>
              </a:spcBef>
              <a:buSzTx/>
              <a:buNone/>
              <a:defRPr sz="257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————————————————</a:t>
            </a:r>
          </a:p>
          <a:p>
            <a:pPr marL="0" indent="0" defTabSz="420623">
              <a:spcBef>
                <a:spcPts val="0"/>
              </a:spcBef>
              <a:buSzTx/>
              <a:buNone/>
              <a:defRPr sz="257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67359" indent="-467359" defTabSz="420623">
              <a:spcBef>
                <a:spcPts val="0"/>
              </a:spcBef>
              <a:buSzPct val="100000"/>
              <a:buAutoNum type="alphaUcPeriod" startAt="1"/>
              <a:defRPr sz="257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Siempre hay creencias en los corazones de las personas.</a:t>
            </a:r>
          </a:p>
          <a:p>
            <a:pPr marL="467359" indent="-467359" defTabSz="420623">
              <a:spcBef>
                <a:spcPts val="0"/>
              </a:spcBef>
              <a:buSzPct val="100000"/>
              <a:buAutoNum type="alphaUcPeriod" startAt="1"/>
              <a:defRPr sz="257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Tenemos la responsabilidad de estar confrontando a las personas cuando hay mala doctrina y encaminarlas a la verdad.</a:t>
            </a:r>
          </a:p>
          <a:p>
            <a:pPr marL="467359" indent="-467359" defTabSz="420623">
              <a:spcBef>
                <a:spcPts val="0"/>
              </a:spcBef>
              <a:buSzPct val="100000"/>
              <a:buAutoNum type="alphaUcPeriod" startAt="1"/>
              <a:defRPr sz="257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En este caso la mujer tiene buen conocimiento del tal “Jesús” solo que ni tiene idea que ella esta hablando con el Mesías mismo.</a:t>
            </a:r>
          </a:p>
          <a:p>
            <a:pPr marL="0" indent="0" defTabSz="420623">
              <a:spcBef>
                <a:spcPts val="0"/>
              </a:spcBef>
              <a:buSzTx/>
              <a:buNone/>
              <a:defRPr sz="2576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20623">
              <a:spcBef>
                <a:spcPts val="0"/>
              </a:spcBef>
              <a:buSzTx/>
              <a:buNone/>
              <a:defRPr b="1" sz="2576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Colosenses 1:9-14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762000" y="738690"/>
            <a:ext cx="11480800" cy="808620"/>
          </a:xfrm>
          <a:prstGeom prst="rect">
            <a:avLst/>
          </a:prstGeom>
        </p:spPr>
        <p:txBody>
          <a:bodyPr/>
          <a:lstStyle>
            <a:lvl1pPr defTabSz="385572">
              <a:defRPr sz="4884">
                <a:solidFill>
                  <a:srgbClr val="000000"/>
                </a:solidFill>
                <a:effectLst>
                  <a:outerShdw sx="100000" sy="100000" kx="0" ky="0" algn="b" rotWithShape="0" blurRad="16764" dist="1676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V27-38. El principio de los grupos pequeños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762000" y="1980391"/>
            <a:ext cx="11480800" cy="7094115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27 </a:t>
            </a:r>
            <a:r>
              <a:t>En esto vinieron sus discípulos, y se maravillaron de que hablaba con una mujer; sin embargo, ninguno dijo: ¿Qué preguntas? o, ¿Qué hablas con ella?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28 </a:t>
            </a:r>
            <a:r>
              <a:t>Entonces la mujer dejó su cántaro, y fue a la ciudad, y dijo a los hombres: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29 </a:t>
            </a:r>
            <a:r>
              <a:t>Venid, ved a un hombre que me ha dicho todo cuanto he hecho. ¿No será éste el Cristo?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30 </a:t>
            </a:r>
            <a:r>
              <a:t>Entonces salieron de la ciudad, y vinieron a él.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31 </a:t>
            </a:r>
            <a:r>
              <a:t>Entre tanto, los discípulos le rogaban, diciendo: Rabí, come.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32 </a:t>
            </a:r>
            <a:r>
              <a:t>El les dijo: Yo tengo una comida que comer, que vosotros no sabéis.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33 </a:t>
            </a:r>
            <a:r>
              <a:t>Entonces los discípulos decían unos a otros: ¿Le habrá traído alguien de comer?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34 </a:t>
            </a:r>
            <a:r>
              <a:t>Jesús les dijo: Mi comida es que haga la voluntad del que me envió, y que acabe su obra.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35 </a:t>
            </a:r>
            <a:r>
              <a:t>¿No decís vosotros: Aún faltan cuatro meses para que llegue la siega? He aquí os digo: Alzad vuestros ojos y mirad los campos, porque ya están blancos para la siega.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36 </a:t>
            </a:r>
            <a:r>
              <a:t>Y el que siega recibe salario, y recoge fruto para vida eterna, para que el que siembra goce juntamente con el que siega.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37 </a:t>
            </a:r>
            <a:r>
              <a:t>Porque en esto es verdadero el dicho: Uno es el que siembra, y otro es el que siega.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38 </a:t>
            </a:r>
            <a:r>
              <a:t>Yo os he enviado a segar lo que vosotros no labrasteis; otros labraron, y vosotros habéis entrado en sus labores.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419626" y="3283885"/>
            <a:ext cx="3835875" cy="4582830"/>
          </a:xfrm>
          <a:prstGeom prst="rect">
            <a:avLst/>
          </a:prstGeom>
        </p:spPr>
      </p:pic>
      <p:sp>
        <p:nvSpPr>
          <p:cNvPr id="159" name="Shape 159"/>
          <p:cNvSpPr/>
          <p:nvPr>
            <p:ph type="title"/>
          </p:nvPr>
        </p:nvSpPr>
        <p:spPr>
          <a:xfrm>
            <a:off x="762000" y="561324"/>
            <a:ext cx="11480800" cy="830155"/>
          </a:xfrm>
          <a:prstGeom prst="rect">
            <a:avLst/>
          </a:prstGeom>
        </p:spPr>
        <p:txBody>
          <a:bodyPr/>
          <a:lstStyle>
            <a:lvl1pPr defTabSz="397256">
              <a:defRPr sz="5032">
                <a:solidFill>
                  <a:srgbClr val="000000"/>
                </a:solidFill>
                <a:effectLst>
                  <a:outerShdw sx="100000" sy="100000" kx="0" ky="0" algn="b" rotWithShape="0" blurRad="17272" dist="17272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V39-42. Fruto “primer amor”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762000" y="1516841"/>
            <a:ext cx="7356081" cy="7258859"/>
          </a:xfrm>
          <a:prstGeom prst="rect">
            <a:avLst/>
          </a:prstGeom>
        </p:spPr>
        <p:txBody>
          <a:bodyPr/>
          <a:lstStyle/>
          <a:p>
            <a:pPr marL="0" indent="0" defTabSz="406908">
              <a:spcBef>
                <a:spcPts val="0"/>
              </a:spcBef>
              <a:buSzTx/>
              <a:buNone/>
              <a:defRPr sz="186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39 </a:t>
            </a:r>
            <a:r>
              <a:t>Y muchos de los samaritanos de aquella ciudad creyeron en él por la palabra de la mujer, que daba testimonio diciendo: Me dijo todo lo que he hecho.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sz="186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40 </a:t>
            </a:r>
            <a:r>
              <a:t>Entonces vinieron los samaritanos a él y le rogaron que se quedase con ellos; y se quedó allí dos días.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sz="186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41 </a:t>
            </a:r>
            <a:r>
              <a:t>Y creyeron muchos más por la palabra de él,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sz="186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42 </a:t>
            </a:r>
            <a:r>
              <a:t>y decían a la mujer: Ya no creemos solamente por tu dicho, porque nosotros mismos hemos oído, y sabemos que verdaderamente éste es el Salvador del mundo, el Cristo.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sz="186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06908">
              <a:spcBef>
                <a:spcPts val="0"/>
              </a:spcBef>
              <a:buSzTx/>
              <a:buNone/>
              <a:defRPr sz="186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———————————————————————————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sz="186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06908">
              <a:spcBef>
                <a:spcPts val="0"/>
              </a:spcBef>
              <a:buSzTx/>
              <a:buNone/>
              <a:defRPr b="1" sz="177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ROMANOS 10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b="1" sz="177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11 </a:t>
            </a:r>
            <a:r>
              <a:t>Pues la Escritura dice: Todo aquel que en él creyere, no será avergonzado.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b="1" sz="177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12 </a:t>
            </a:r>
            <a:r>
              <a:t>Porque no hay diferencia entre judío y griego, pues el mismo que es Señor de todos, es rico para con todos los que le invocan;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b="1" sz="177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13 </a:t>
            </a:r>
            <a:r>
              <a:t>porque todo aquel que invocare el nombre del Señor, será salvo.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b="1" sz="177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14 </a:t>
            </a:r>
            <a:r>
              <a:t>¿Cómo, pues, invocarán a aquel en el cual no han creído? ¿Y cómo creerán en aquel de quien no han oído? ¿Y cómo oirán sin haber quien les predique?</a:t>
            </a:r>
          </a:p>
          <a:p>
            <a:pPr marL="0" indent="0" defTabSz="406908">
              <a:spcBef>
                <a:spcPts val="0"/>
              </a:spcBef>
              <a:buSzTx/>
              <a:buNone/>
              <a:defRPr b="1" sz="177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15 </a:t>
            </a:r>
            <a:r>
              <a:t>¿Y cómo predicarán si no fueren enviados? Como está escrito: !!Cuán hermosos son los pies de los que anuncian la paz, de los que anuncian buenas nuevas!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762000" y="562744"/>
            <a:ext cx="11480800" cy="1524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CONTEXTO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08940">
              <a:spcBef>
                <a:spcPts val="2900"/>
              </a:spcBef>
              <a:buSzTx/>
              <a:buNone/>
              <a:defRPr b="1" sz="2940" u="sng">
                <a:solidFill>
                  <a:srgbClr val="000000"/>
                </a:solidFill>
              </a:defRPr>
            </a:pPr>
            <a:r>
              <a:t>Variedad entre la audiencia de Jesus ( ministerio ).</a:t>
            </a:r>
          </a:p>
          <a:p>
            <a:pPr defTabSz="408940">
              <a:spcBef>
                <a:spcPts val="2900"/>
              </a:spcBef>
              <a:buSzPct val="100000"/>
              <a:buAutoNum type="arabicPeriod" startAt="1"/>
              <a:defRPr sz="2940">
                <a:solidFill>
                  <a:srgbClr val="000000"/>
                </a:solidFill>
              </a:defRPr>
            </a:pPr>
            <a:r>
              <a:t>Mujer Samaritana y su pecado.</a:t>
            </a:r>
          </a:p>
          <a:p>
            <a:pPr defTabSz="408940">
              <a:spcBef>
                <a:spcPts val="2900"/>
              </a:spcBef>
              <a:buSzPct val="100000"/>
              <a:buAutoNum type="arabicPeriod" startAt="1"/>
              <a:defRPr sz="2940">
                <a:solidFill>
                  <a:srgbClr val="000000"/>
                </a:solidFill>
              </a:defRPr>
            </a:pPr>
            <a:r>
              <a:t>Los discípulos de Jesús.</a:t>
            </a:r>
          </a:p>
          <a:p>
            <a:pPr defTabSz="408940">
              <a:spcBef>
                <a:spcPts val="2900"/>
              </a:spcBef>
              <a:buSzPct val="100000"/>
              <a:buAutoNum type="arabicPeriod" startAt="1"/>
              <a:defRPr sz="2940">
                <a:solidFill>
                  <a:srgbClr val="000000"/>
                </a:solidFill>
              </a:defRPr>
            </a:pPr>
            <a:r>
              <a:t>Los Samaritanos que confiaron en Jesús.</a:t>
            </a:r>
          </a:p>
          <a:p>
            <a:pPr defTabSz="408940">
              <a:spcBef>
                <a:spcPts val="2900"/>
              </a:spcBef>
              <a:buSzPct val="100000"/>
              <a:buAutoNum type="arabicPeriod" startAt="1"/>
              <a:defRPr sz="2940">
                <a:solidFill>
                  <a:srgbClr val="000000"/>
                </a:solidFill>
              </a:defRPr>
            </a:pPr>
            <a:r>
              <a:t>Un hombre noble en Capernaum.</a:t>
            </a:r>
          </a:p>
          <a:p>
            <a:pPr defTabSz="408940">
              <a:spcBef>
                <a:spcPts val="2900"/>
              </a:spcBef>
              <a:buSzPct val="100000"/>
              <a:buAutoNum type="arabicPeriod" startAt="1"/>
              <a:defRPr sz="2940">
                <a:solidFill>
                  <a:srgbClr val="000000"/>
                </a:solidFill>
              </a:defRPr>
            </a:pPr>
            <a:r>
              <a:t>La “competencia” creada entre Jesús y Juan el bautista por los Fariseos.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940">
                <a:solidFill>
                  <a:srgbClr val="000000"/>
                </a:solidFill>
              </a:defRPr>
            </a:pPr>
            <a:r>
              <a:rPr b="1" u="sng"/>
              <a:t>Nota :</a:t>
            </a:r>
            <a:r>
              <a:t> Toda esta audiencia de Jesús, tenia en común la necesidad de tener FE en Jesús y lo que ÉL estaba predicando.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2349500"/>
            <a:ext cx="5397500" cy="6451600"/>
          </a:xfrm>
          <a:prstGeom prst="rect">
            <a:avLst/>
          </a:prstGeom>
        </p:spPr>
      </p:pic>
      <p:sp>
        <p:nvSpPr>
          <p:cNvPr id="128" name="Shape 128"/>
          <p:cNvSpPr/>
          <p:nvPr>
            <p:ph type="title"/>
          </p:nvPr>
        </p:nvSpPr>
        <p:spPr>
          <a:xfrm>
            <a:off x="762000" y="732951"/>
            <a:ext cx="11480800" cy="820098"/>
          </a:xfrm>
          <a:prstGeom prst="rect">
            <a:avLst/>
          </a:prstGeom>
        </p:spPr>
        <p:txBody>
          <a:bodyPr/>
          <a:lstStyle>
            <a:lvl1pPr defTabSz="397256">
              <a:defRPr sz="5032">
                <a:solidFill>
                  <a:srgbClr val="000000"/>
                </a:solidFill>
                <a:effectLst>
                  <a:outerShdw sx="100000" sy="100000" kx="0" ky="0" algn="b" rotWithShape="0" blurRad="17272" dist="17272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V1-4 . Lo que es necesario 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xfrm>
            <a:off x="762000" y="1774943"/>
            <a:ext cx="5334000" cy="7000757"/>
          </a:xfrm>
          <a:prstGeom prst="rect">
            <a:avLst/>
          </a:prstGeom>
        </p:spPr>
        <p:txBody>
          <a:bodyPr/>
          <a:lstStyle/>
          <a:p>
            <a:pPr marL="0" indent="0" defTabSz="397763">
              <a:spcBef>
                <a:spcPts val="0"/>
              </a:spcBef>
              <a:buSzTx/>
              <a:buNone/>
              <a:defRPr b="1"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JUAN 4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1</a:t>
            </a:r>
            <a:r>
              <a:t>Cuando, pues, el Señor entendió que los fariseos habían oído decir: Jesús hace y bautiza más discípulos que Juan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t>(aunque Jesús no bautizaba, sino sus discípulos),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salió de Judea, y se fue otra vez a Galilea.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Y le era necesario pasar por Samaria.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———————————————-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57744" indent="-457744" defTabSz="397763">
              <a:spcBef>
                <a:spcPts val="0"/>
              </a:spcBef>
              <a:buSzPct val="100000"/>
              <a:buAutoNum type="alphaUcPeriod" startAt="1"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Saber nuestra Localidad</a:t>
            </a:r>
          </a:p>
          <a:p>
            <a:pPr marL="457744" indent="-457744" defTabSz="397763">
              <a:spcBef>
                <a:spcPts val="0"/>
              </a:spcBef>
              <a:buSzPct val="100000"/>
              <a:buAutoNum type="alphaUcPeriod" startAt="1"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Saber movernos en la Localidad</a:t>
            </a:r>
          </a:p>
          <a:p>
            <a:pPr marL="457744" indent="-457744" defTabSz="397763">
              <a:spcBef>
                <a:spcPts val="0"/>
              </a:spcBef>
              <a:buSzPct val="100000"/>
              <a:buAutoNum type="alphaUcPeriod" startAt="1"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Saber lo que es necesario.</a:t>
            </a:r>
          </a:p>
          <a:p>
            <a:pPr marL="457744" indent="-457744" defTabSz="397763">
              <a:spcBef>
                <a:spcPts val="0"/>
              </a:spcBef>
              <a:buSzPct val="100000"/>
              <a:buAutoNum type="alphaUcPeriod" startAt="1"/>
              <a:defRPr sz="252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Saber que nuestro horario es para el servicio a Dios.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762000" y="995471"/>
            <a:ext cx="11480800" cy="7998536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sz="3300">
                <a:solidFill>
                  <a:srgbClr val="902B1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Marcos 6:11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33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 si en algún lugar no os recibieren ni os oyeren, </a:t>
            </a:r>
            <a:r>
              <a:rPr b="1"/>
              <a:t>salid de allí, y sacudid el polvo que está debajo de vuestros</a:t>
            </a:r>
            <a:r>
              <a:t> </a:t>
            </a:r>
            <a:r>
              <a:rPr b="1"/>
              <a:t>pies</a:t>
            </a:r>
            <a:r>
              <a:t>, </a:t>
            </a:r>
            <a:r>
              <a:rPr b="1">
                <a:solidFill>
                  <a:srgbClr val="FF2600"/>
                </a:solidFill>
              </a:rPr>
              <a:t>para testimonio a ellos</a:t>
            </a:r>
            <a:r>
              <a:t>. De cierto os digo que en el día del juicio, será más tolerable el castigo para los de Sodoma y Gomorra, que para aquella ciudad.</a:t>
            </a:r>
          </a:p>
          <a:p>
            <a:pPr algn="l" defTabSz="457200">
              <a:defRPr sz="33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defRPr sz="33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/>
              <a:t>Nota: </a:t>
            </a:r>
            <a:r>
              <a:t>Jesús no solo entendió este concepto, sino que ÉL lo aplico en su ministerio, pues van a existir momentos ( como en el caso de la mujer samaritana que para poder hacer la obra, vamos a tener que movilizarnos de lugar y de audiencia ) osea que vamos a tener que saber el como movernos intencionalmente en cuanto al ministerio ( hay discípulos / personas / lugares de los cuales no vamos a poder seguir invirtiendo por la dureza de los corazones.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433825" y="3292381"/>
            <a:ext cx="3821675" cy="4565838"/>
          </a:xfrm>
          <a:prstGeom prst="rect">
            <a:avLst/>
          </a:prstGeom>
        </p:spPr>
      </p:pic>
      <p:sp>
        <p:nvSpPr>
          <p:cNvPr id="134" name="Shape 134"/>
          <p:cNvSpPr/>
          <p:nvPr>
            <p:ph type="title"/>
          </p:nvPr>
        </p:nvSpPr>
        <p:spPr>
          <a:xfrm>
            <a:off x="762000" y="467464"/>
            <a:ext cx="11480800" cy="836130"/>
          </a:xfrm>
          <a:prstGeom prst="rect">
            <a:avLst/>
          </a:prstGeom>
        </p:spPr>
        <p:txBody>
          <a:bodyPr/>
          <a:lstStyle>
            <a:lvl1pPr defTabSz="397256">
              <a:defRPr sz="5032">
                <a:solidFill>
                  <a:srgbClr val="000000"/>
                </a:solidFill>
                <a:effectLst>
                  <a:outerShdw sx="100000" sy="100000" kx="0" ky="0" algn="b" rotWithShape="0" blurRad="17272" dist="17272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V5-6. El Principio del Descanso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762000" y="1393725"/>
            <a:ext cx="7428317" cy="7851658"/>
          </a:xfrm>
          <a:prstGeom prst="rect">
            <a:avLst/>
          </a:prstGeom>
        </p:spPr>
        <p:txBody>
          <a:bodyPr/>
          <a:lstStyle/>
          <a:p>
            <a:pPr marL="0" indent="0" defTabSz="393192">
              <a:spcBef>
                <a:spcPts val="0"/>
              </a:spcBef>
              <a:buSzTx/>
              <a:buNone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393192">
              <a:spcBef>
                <a:spcPts val="0"/>
              </a:spcBef>
              <a:buSzTx/>
              <a:buNone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</a:t>
            </a:r>
            <a:r>
              <a:t>Vino, pues, a una ciudad de Samaria llamada Sicar, junto a la heredad que Jacob dio a su hijo José.</a:t>
            </a:r>
          </a:p>
          <a:p>
            <a:pPr marL="0" indent="0" defTabSz="393192">
              <a:spcBef>
                <a:spcPts val="0"/>
              </a:spcBef>
              <a:buSzTx/>
              <a:buNone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6 </a:t>
            </a:r>
            <a:r>
              <a:t>Y estaba allí el pozo de Jacob. Entonces Jesús, cansado del camino, se sentó así junto al pozo. Era como la hora sexta.</a:t>
            </a:r>
          </a:p>
          <a:p>
            <a:pPr marL="0" indent="0" defTabSz="393192">
              <a:spcBef>
                <a:spcPts val="0"/>
              </a:spcBef>
              <a:buSzTx/>
              <a:buNone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393192">
              <a:spcBef>
                <a:spcPts val="0"/>
              </a:spcBef>
              <a:buSzTx/>
              <a:buNone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————————————————</a:t>
            </a:r>
          </a:p>
          <a:p>
            <a:pPr marL="0" indent="0" defTabSz="393192">
              <a:spcBef>
                <a:spcPts val="0"/>
              </a:spcBef>
              <a:buSzTx/>
              <a:buNone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05674" indent="-405674" defTabSz="393192">
              <a:spcBef>
                <a:spcPts val="0"/>
              </a:spcBef>
              <a:buSzPct val="100000"/>
              <a:buAutoNum type="alphaUcPeriod" startAt="1"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Jesús estaba cansado y se sienta junto al poso ( intencionalmente se sienta a donde la Gente acude ).</a:t>
            </a:r>
          </a:p>
          <a:p>
            <a:pPr marL="405674" indent="-405674" defTabSz="393192">
              <a:spcBef>
                <a:spcPts val="0"/>
              </a:spcBef>
              <a:buSzPct val="100000"/>
              <a:buAutoNum type="alphaUcPeriod" startAt="1"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Jesús elige un lugar en el cual ÉL va a poder ministrar a las personas.</a:t>
            </a:r>
          </a:p>
          <a:p>
            <a:pPr marL="405674" indent="-405674" defTabSz="393192">
              <a:spcBef>
                <a:spcPts val="0"/>
              </a:spcBef>
              <a:buSzPct val="100000"/>
              <a:buAutoNum type="alphaUcPeriod" startAt="1"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hay problema en el hecho de estar cansado,… es el como descansamos ( ausencia/esconderse/olvidarse/mal enfocados ),… hasta nuestra propia familia puede ser una distracción ( los discípulos de Jesús andaban con ÉL ) pero el se separa.</a:t>
            </a:r>
          </a:p>
          <a:p>
            <a:pPr marL="0" indent="0" defTabSz="393192">
              <a:spcBef>
                <a:spcPts val="0"/>
              </a:spcBef>
              <a:buSzTx/>
              <a:buNone/>
              <a:defRPr sz="22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393192">
              <a:spcBef>
                <a:spcPts val="0"/>
              </a:spcBef>
              <a:buSzTx/>
              <a:buNone/>
              <a:defRPr b="1" sz="2064">
                <a:solidFill>
                  <a:srgbClr val="902B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3" invalidUrl="" action="" tgtFrame="" tooltip="" history="1" highlightClick="0" endSnd="0"/>
              </a:rPr>
              <a:t>Mateo 11:28</a:t>
            </a:r>
            <a:endParaRPr>
              <a:solidFill>
                <a:srgbClr val="000000"/>
              </a:solidFill>
            </a:endParaRPr>
          </a:p>
          <a:p>
            <a:pPr marL="0" indent="0" defTabSz="393192">
              <a:spcBef>
                <a:spcPts val="0"/>
              </a:spcBef>
              <a:buSzTx/>
              <a:buNone/>
              <a:defRPr sz="206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Venid a mí todos los que estáis trabajados y cargados, y yo os </a:t>
            </a:r>
            <a:r>
              <a:rPr b="1"/>
              <a:t>haré</a:t>
            </a:r>
            <a:r>
              <a:t> </a:t>
            </a:r>
            <a:r>
              <a:rPr b="1"/>
              <a:t>descansar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216702" y="3162467"/>
            <a:ext cx="4038798" cy="4825666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762000" y="645274"/>
            <a:ext cx="11480800" cy="799746"/>
          </a:xfrm>
          <a:prstGeom prst="rect">
            <a:avLst/>
          </a:prstGeom>
        </p:spPr>
        <p:txBody>
          <a:bodyPr/>
          <a:lstStyle>
            <a:lvl1pPr defTabSz="356362">
              <a:defRPr sz="4514">
                <a:solidFill>
                  <a:srgbClr val="000000"/>
                </a:solidFill>
                <a:effectLst>
                  <a:outerShdw sx="100000" sy="100000" kx="0" ky="0" algn="b" rotWithShape="0" blurRad="15494" dist="1549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V7-15.Compartiendo la FÉ en las Circunstancias 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731709" y="1404681"/>
            <a:ext cx="7208592" cy="7489471"/>
          </a:xfrm>
          <a:prstGeom prst="rect">
            <a:avLst/>
          </a:prstGeom>
        </p:spPr>
        <p:txBody>
          <a:bodyPr/>
          <a:lstStyle/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7 </a:t>
            </a:r>
            <a:r>
              <a:t>Vino una mujer de Samaria a sacar agua; y Jesús le dijo: Dame de beber.</a:t>
            </a:r>
            <a:r>
              <a:rPr b="1">
                <a:solidFill>
                  <a:srgbClr val="FF2600"/>
                </a:solidFill>
              </a:rPr>
              <a:t>(NECESIDAD)</a:t>
            </a:r>
            <a:r>
              <a:t> </a:t>
            </a: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8 </a:t>
            </a:r>
            <a:r>
              <a:t>Pues sus discípulos habían ido a la ciudad a comprar de comer. </a:t>
            </a:r>
            <a:r>
              <a:rPr b="1">
                <a:solidFill>
                  <a:srgbClr val="FF2600"/>
                </a:solidFill>
              </a:rPr>
              <a:t>(SEPARACIÓN)</a:t>
            </a: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9 </a:t>
            </a:r>
            <a:r>
              <a:t>La mujer samaritana le dijo: ¿Cómo tú, siendo judío, me pides a mí de beber, que soy mujer samaritana? Porque judíos y samaritanos no se tratan entre sí.</a:t>
            </a:r>
            <a:r>
              <a:rPr b="1">
                <a:solidFill>
                  <a:srgbClr val="FF2600"/>
                </a:solidFill>
              </a:rPr>
              <a:t>(INTENCIONAL)</a:t>
            </a: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10 </a:t>
            </a:r>
            <a:r>
              <a:t>Respondió Jesús y le dijo: Si conocieras el don de Dios, y quién es el que te dice: Dame de beber; tú le pedirías, y él te daría agua viva.</a:t>
            </a:r>
            <a:r>
              <a:rPr b="1">
                <a:solidFill>
                  <a:srgbClr val="FF2600"/>
                </a:solidFill>
              </a:rPr>
              <a:t>(PREDICACIÓN)</a:t>
            </a:r>
            <a:endParaRPr b="1">
              <a:solidFill>
                <a:srgbClr val="FF2600"/>
              </a:solidFill>
            </a:endParaRP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11 </a:t>
            </a:r>
            <a:r>
              <a:t>La mujer le dijo: Señor, no tienes con qué sacarla, y el pozo es hondo. ¿De dónde, pues, tienes el agua viva?</a:t>
            </a:r>
            <a:r>
              <a:rPr b="1">
                <a:solidFill>
                  <a:srgbClr val="FF2600"/>
                </a:solidFill>
              </a:rPr>
              <a:t>(IGNORANCIA)</a:t>
            </a: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12 </a:t>
            </a:r>
            <a:r>
              <a:t>¿Acaso eres tú mayor que nuestro padre Jacob, que nos dio este pozo, del cual bebieron él, sus hijos y sus ganados? </a:t>
            </a:r>
            <a:r>
              <a:rPr b="1">
                <a:solidFill>
                  <a:srgbClr val="FF2600"/>
                </a:solidFill>
              </a:rPr>
              <a:t>(ERROR)</a:t>
            </a: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13 </a:t>
            </a:r>
            <a:r>
              <a:t>Respondió Jesús y le dijo: Cualquiera que bebiere de esta agua, volverá a tener sed; </a:t>
            </a:r>
            <a:r>
              <a:rPr b="1">
                <a:solidFill>
                  <a:srgbClr val="FF2600"/>
                </a:solidFill>
              </a:rPr>
              <a:t>(REALIDAD)</a:t>
            </a: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14 </a:t>
            </a:r>
            <a:r>
              <a:t>mas el que bebiere del agua que yo le daré, no tendrá sed jamás; sino que el agua que yo le daré será en él una fuente de agua que salte para vida eterna.</a:t>
            </a:r>
            <a:r>
              <a:rPr b="1">
                <a:solidFill>
                  <a:srgbClr val="FF2600"/>
                </a:solidFill>
              </a:rPr>
              <a:t>(ESPERANZA)</a:t>
            </a:r>
          </a:p>
          <a:p>
            <a:pPr marL="0" indent="0" defTabSz="214884">
              <a:spcBef>
                <a:spcPts val="0"/>
              </a:spcBef>
              <a:buSzTx/>
              <a:buNone/>
              <a:defRPr sz="206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15 </a:t>
            </a:r>
            <a:r>
              <a:t>La mujer le dijo: Señor, dame esa agua, para que no tenga yo sed, ni venga aquí a sacarla.</a:t>
            </a:r>
            <a:r>
              <a:rPr b="1">
                <a:solidFill>
                  <a:srgbClr val="FF2600"/>
                </a:solidFill>
              </a:rPr>
              <a:t>(VIDA)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762000" y="681777"/>
            <a:ext cx="11480800" cy="922446"/>
          </a:xfrm>
          <a:prstGeom prst="rect">
            <a:avLst/>
          </a:prstGeom>
        </p:spPr>
        <p:txBody>
          <a:bodyPr/>
          <a:lstStyle>
            <a:lvl1pPr defTabSz="449833">
              <a:defRPr sz="5698" u="sng">
                <a:solidFill>
                  <a:srgbClr val="000000"/>
                </a:solidFill>
                <a:effectLst>
                  <a:outerShdw sx="100000" sy="100000" kx="0" ky="0" algn="b" rotWithShape="0" blurRad="19558" dist="1955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Nuestro Problema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762000" y="1552476"/>
            <a:ext cx="11480800" cy="7627160"/>
          </a:xfrm>
          <a:prstGeom prst="rect">
            <a:avLst/>
          </a:prstGeom>
        </p:spPr>
        <p:txBody>
          <a:bodyPr/>
          <a:lstStyle/>
          <a:p>
            <a:pPr marL="411480" indent="-411480" defTabSz="315468">
              <a:spcBef>
                <a:spcPts val="2200"/>
              </a:spcBef>
              <a:buSzPct val="100000"/>
              <a:buAutoNum type="arabicPeriod" startAt="1"/>
              <a:defRPr sz="2268">
                <a:solidFill>
                  <a:srgbClr val="000000"/>
                </a:solidFill>
              </a:defRPr>
            </a:pPr>
            <a:r>
              <a:t>Estamos tan mal enfocados en nuestros propios asuntos que no tenemos tiempo para mirar alrededor y ver que los campos están listos (siega/ la mujer viene por el agua en un momento generado por Jesús pues el sabia que a esa hora era clave).</a:t>
            </a:r>
          </a:p>
          <a:p>
            <a:pPr marL="411480" indent="-411480" defTabSz="315468">
              <a:spcBef>
                <a:spcPts val="2200"/>
              </a:spcBef>
              <a:buSzPct val="100000"/>
              <a:buAutoNum type="arabicPeriod" startAt="1"/>
              <a:defRPr sz="2268">
                <a:solidFill>
                  <a:srgbClr val="000000"/>
                </a:solidFill>
              </a:defRPr>
            </a:pPr>
            <a:r>
              <a:t>No tenemos el conocimiento de nuestra audiencia, ni localidad, estamos cansados ( nos hemos enfocados solo en nuestro trabajo ) y familia ( hasta nuestros propios hijos son una distracción y los familiares ) Pero para Jesús nada fue distracción. </a:t>
            </a:r>
          </a:p>
          <a:p>
            <a:pPr marL="411480" indent="-411480" defTabSz="315468">
              <a:spcBef>
                <a:spcPts val="2200"/>
              </a:spcBef>
              <a:buSzPct val="100000"/>
              <a:buAutoNum type="arabicPeriod" startAt="1"/>
              <a:defRPr sz="2268">
                <a:solidFill>
                  <a:srgbClr val="000000"/>
                </a:solidFill>
              </a:defRPr>
            </a:pPr>
            <a:r>
              <a:t>Ya no creemos que Dios puede suplir todas las necesidades y trabajamos doble para ganar doble ( pero perdemos doble </a:t>
            </a:r>
            <a:r>
              <a:rPr b="1"/>
              <a:t>POR QUE ESTAMOS CANSADOS</a:t>
            </a:r>
            <a:r>
              <a:t> ).</a:t>
            </a:r>
          </a:p>
          <a:p>
            <a:pPr marL="411480" indent="-411480" defTabSz="315468">
              <a:spcBef>
                <a:spcPts val="2200"/>
              </a:spcBef>
              <a:buSzPct val="100000"/>
              <a:buAutoNum type="arabicPeriod" startAt="1"/>
              <a:defRPr sz="2268">
                <a:solidFill>
                  <a:srgbClr val="000000"/>
                </a:solidFill>
              </a:defRPr>
            </a:pPr>
            <a:r>
              <a:t>Tenemos una Biblia a la cual ya no creemos por que no la leemos </a:t>
            </a:r>
            <a:r>
              <a:rPr b="1"/>
              <a:t>(MAT 13:20-21)</a:t>
            </a:r>
            <a:r>
              <a:t>. La paciencia de Jesús nos enseña que no todos van a ser fáciles de discipular o de enseñar ( orémos por paciencia ). Hay gente que solo escuchó como la samaritana, pues ella tenia conocimiento pero no tenia buena doctrina…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b="1" sz="1836">
                <a:solidFill>
                  <a:srgbClr val="902B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246888">
              <a:spcBef>
                <a:spcPts val="0"/>
              </a:spcBef>
              <a:buSzTx/>
              <a:buNone/>
              <a:defRPr b="1" sz="1836">
                <a:solidFill>
                  <a:srgbClr val="902B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Filipenses 4:19</a:t>
            </a:r>
            <a:endParaRPr>
              <a:solidFill>
                <a:srgbClr val="000000"/>
              </a:solidFill>
            </a:endParaRPr>
          </a:p>
          <a:p>
            <a:pPr marL="0" indent="0" defTabSz="246888">
              <a:spcBef>
                <a:spcPts val="0"/>
              </a:spcBef>
              <a:buSzTx/>
              <a:buNone/>
              <a:defRPr sz="18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 Dios, pues, suplirá todo lo que os falta conforme a sus riquezas en gloria en Cristo Jesús. </a:t>
            </a:r>
            <a:r>
              <a:rPr b="1"/>
              <a:t>( A LOS QUE ESTAMOS EN CRISTO )</a:t>
            </a:r>
            <a:endParaRPr b="1"/>
          </a:p>
          <a:p>
            <a:pPr marL="0" indent="0" defTabSz="246888">
              <a:spcBef>
                <a:spcPts val="0"/>
              </a:spcBef>
              <a:buSzTx/>
              <a:buNone/>
              <a:defRPr sz="18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246888">
              <a:spcBef>
                <a:spcPts val="0"/>
              </a:spcBef>
              <a:buSzTx/>
              <a:buNone/>
              <a:defRPr sz="18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/>
              <a:t>NOTA:</a:t>
            </a:r>
            <a:r>
              <a:t> Aún cuando estemos evangelizando Dios va a suplir las palabras que debemos de decir, pero hay que hablar, hay que leer las escrituras, hay que memorizarlas, pero hay interés?</a:t>
            </a:r>
          </a:p>
          <a:p>
            <a:pPr marL="0" indent="0" defTabSz="246888">
              <a:spcBef>
                <a:spcPts val="0"/>
              </a:spcBef>
              <a:buSzTx/>
              <a:buNone/>
              <a:defRPr sz="183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689621" y="3036173"/>
            <a:ext cx="4773471" cy="3681254"/>
          </a:xfrm>
          <a:prstGeom prst="rect">
            <a:avLst/>
          </a:prstGeom>
        </p:spPr>
      </p:pic>
      <p:sp>
        <p:nvSpPr>
          <p:cNvPr id="145" name="Shape 145"/>
          <p:cNvSpPr/>
          <p:nvPr>
            <p:ph type="title"/>
          </p:nvPr>
        </p:nvSpPr>
        <p:spPr>
          <a:xfrm>
            <a:off x="762000" y="730052"/>
            <a:ext cx="11480800" cy="825896"/>
          </a:xfrm>
          <a:prstGeom prst="rect">
            <a:avLst/>
          </a:prstGeom>
        </p:spPr>
        <p:txBody>
          <a:bodyPr/>
          <a:lstStyle>
            <a:lvl1pPr defTabSz="397256">
              <a:defRPr sz="5032">
                <a:solidFill>
                  <a:srgbClr val="000000"/>
                </a:solidFill>
                <a:effectLst>
                  <a:outerShdw sx="100000" sy="100000" kx="0" ky="0" algn="b" rotWithShape="0" blurRad="17272" dist="17272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V16-24. Jesús y el Testimonio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762000" y="1693202"/>
            <a:ext cx="6953547" cy="7418773"/>
          </a:xfrm>
          <a:prstGeom prst="rect">
            <a:avLst/>
          </a:prstGeom>
        </p:spPr>
        <p:txBody>
          <a:bodyPr/>
          <a:lstStyle/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16 </a:t>
            </a:r>
            <a:r>
              <a:t>Jesús le dijo: Ve, llama a tu marido, y ven acá.</a:t>
            </a:r>
            <a:r>
              <a:rPr b="1">
                <a:solidFill>
                  <a:srgbClr val="FF2600"/>
                </a:solidFill>
              </a:rPr>
              <a:t>(CONFRONTACIÓN)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17 </a:t>
            </a:r>
            <a:r>
              <a:t>Respondió la mujer y dijo: No tengo marido. Jesús le dijo: Bien has dicho: No tengo marido;</a:t>
            </a:r>
            <a:r>
              <a:rPr b="1">
                <a:solidFill>
                  <a:srgbClr val="FF2600"/>
                </a:solidFill>
              </a:rPr>
              <a:t>(REALIDAD)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18 </a:t>
            </a:r>
            <a:r>
              <a:t>porque cinco maridos has tenido, y el que ahora tienes no es tu marido; esto has dicho con verdad.</a:t>
            </a:r>
            <a:r>
              <a:rPr b="1">
                <a:solidFill>
                  <a:srgbClr val="FF2600"/>
                </a:solidFill>
              </a:rPr>
              <a:t>(TESTIMONIO)</a:t>
            </a:r>
            <a:r>
              <a:t>.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19 </a:t>
            </a:r>
            <a:r>
              <a:t>Le dijo la mujer: Señor, me parece que tú eres profeta.</a:t>
            </a:r>
            <a:r>
              <a:rPr b="1">
                <a:solidFill>
                  <a:srgbClr val="FF2600"/>
                </a:solidFill>
              </a:rPr>
              <a:t>(CONOCIMIENTO)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20 </a:t>
            </a:r>
            <a:r>
              <a:t>Nuestros padres adoraron en este monte, y vosotros decís que en Jerusalén es el lugar donde se debe adorar.</a:t>
            </a:r>
            <a:r>
              <a:rPr b="1">
                <a:solidFill>
                  <a:srgbClr val="FF2600"/>
                </a:solidFill>
              </a:rPr>
              <a:t>(RESPUESTA)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21 </a:t>
            </a:r>
            <a:r>
              <a:t>Jesús le dijo: Mujer, créeme, que la hora viene cuando ni en este monte ni en Jerusalén adoraréis al Padre.</a:t>
            </a:r>
            <a:r>
              <a:rPr b="1">
                <a:solidFill>
                  <a:srgbClr val="FF2600"/>
                </a:solidFill>
              </a:rPr>
              <a:t>(VERDAD)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22 </a:t>
            </a:r>
            <a:r>
              <a:t>Vosotros adoráis lo que no sabéis; nosotros adoramos lo que sabemos; porque la salvación viene de los judíos.</a:t>
            </a:r>
            <a:r>
              <a:rPr b="1">
                <a:solidFill>
                  <a:srgbClr val="FF2600"/>
                </a:solidFill>
              </a:rPr>
              <a:t>(MESIAS)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23 </a:t>
            </a:r>
            <a:r>
              <a:t>Mas la hora viene, y ahora es, cuando los verdaderos adoradores adorarán al Padre en espíritu y en verdad; porque también el Padre tales adoradores busca que le adoren.</a:t>
            </a:r>
            <a:r>
              <a:rPr b="1">
                <a:solidFill>
                  <a:srgbClr val="FF2600"/>
                </a:solidFill>
              </a:rPr>
              <a:t>(TESTIMONIO)</a:t>
            </a:r>
          </a:p>
          <a:p>
            <a:pPr marL="0" indent="0" defTabSz="397763">
              <a:spcBef>
                <a:spcPts val="0"/>
              </a:spcBef>
              <a:buSzTx/>
              <a:buNone/>
              <a:defRPr sz="20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24 </a:t>
            </a:r>
            <a:r>
              <a:t>Dios es Espíritu; y los que le adoran, en espíritu y en verdad es necesario que adoren.</a:t>
            </a:r>
            <a:r>
              <a:rPr b="1">
                <a:solidFill>
                  <a:srgbClr val="FF2600"/>
                </a:solidFill>
              </a:rPr>
              <a:t>(PRÁCTICO)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762000" y="547598"/>
            <a:ext cx="11480800" cy="837432"/>
          </a:xfrm>
          <a:prstGeom prst="rect">
            <a:avLst/>
          </a:prstGeom>
        </p:spPr>
        <p:txBody>
          <a:bodyPr/>
          <a:lstStyle>
            <a:lvl1pPr defTabSz="327152">
              <a:defRPr sz="4144" u="sng">
                <a:solidFill>
                  <a:srgbClr val="000000"/>
                </a:solidFill>
                <a:effectLst>
                  <a:outerShdw sx="100000" sy="100000" kx="0" ky="0" algn="b" rotWithShape="0" blurRad="14224" dist="1422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Tenemos facilidad para compartir nuestro testimonio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762000" y="1697718"/>
            <a:ext cx="11480800" cy="7406783"/>
          </a:xfrm>
          <a:prstGeom prst="rect">
            <a:avLst/>
          </a:prstGeom>
        </p:spPr>
        <p:txBody>
          <a:bodyPr/>
          <a:lstStyle/>
          <a:p>
            <a:pPr marL="510540" indent="-510540" defTabSz="391414">
              <a:spcBef>
                <a:spcPts val="2800"/>
              </a:spcBef>
              <a:buSzPct val="100000"/>
              <a:buAutoNum type="arabicPeriod" startAt="1"/>
              <a:defRPr sz="2814">
                <a:solidFill>
                  <a:srgbClr val="000000"/>
                </a:solidFill>
              </a:defRPr>
            </a:pPr>
            <a:r>
              <a:t>Jesús mueve a esta mujer de su entorno ( la necesidad de agua, pues ella llega al pozo ) pues el estaba presentando el evangelio claramente e intencionalmente y la lleva a un confrontamiento “intencional” en cuanto a el testimonio de ella misma ( osea que Jesús empieza a testificar de la necesidad del agua/Dios o el Padre, pero no la lleva a orar una oración del pecador, sino que mas bien le muestra el motivo por el cual necesitamos un salvador ),.. evangelio y no manipulación.</a:t>
            </a:r>
          </a:p>
          <a:p>
            <a:pPr marL="510540" indent="-510540" defTabSz="391414">
              <a:spcBef>
                <a:spcPts val="2800"/>
              </a:spcBef>
              <a:buSzPct val="100000"/>
              <a:buAutoNum type="arabicPeriod" startAt="1"/>
              <a:defRPr sz="2814">
                <a:solidFill>
                  <a:srgbClr val="000000"/>
                </a:solidFill>
              </a:defRPr>
            </a:pPr>
            <a:r>
              <a:t>Nuestro testimonio puede marcar la diferencia en cuanto a una conversión o presentación de la palabra.</a:t>
            </a:r>
          </a:p>
          <a:p>
            <a:pPr marL="510540" indent="-510540" defTabSz="391414">
              <a:spcBef>
                <a:spcPts val="2800"/>
              </a:spcBef>
              <a:buSzPct val="100000"/>
              <a:buAutoNum type="arabicPeriod" startAt="1"/>
              <a:defRPr sz="2814">
                <a:solidFill>
                  <a:srgbClr val="000000"/>
                </a:solidFill>
              </a:defRPr>
            </a:pPr>
            <a:r>
              <a:t>Cuando tenemos una “agenda divina” dedicada a Dios, vamos a poder mover a las personas de su entorno a la realidad de su vidas ( hay un futuro eterno ) y no todo es comida, agua, familia etc,… Hay un juicio final y sino movemos a las personas al entendimiento de su pecado, nunca van a entender esto de la salvación y van a vivir engañados por siempre.</a:t>
            </a:r>
          </a:p>
          <a:p>
            <a:pPr marL="0" indent="0" defTabSz="391414">
              <a:spcBef>
                <a:spcPts val="2800"/>
              </a:spcBef>
              <a:buSzTx/>
              <a:buNone/>
              <a:defRPr b="1" sz="2814">
                <a:solidFill>
                  <a:srgbClr val="FF2600"/>
                </a:solidFill>
              </a:defRPr>
            </a:pPr>
            <a:r>
              <a:t>ROM 3:19-20 / 2 Corintios 3:1-2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