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D1E0EB"/>
          </a:solidFill>
        </a:fill>
      </a:tcStyle>
    </a:wholeTbl>
    <a:band2H>
      <a:tcTxStyle b="def" i="def"/>
      <a:tcStyle>
        <a:tcBdr/>
        <a:fill>
          <a:solidFill>
            <a:srgbClr val="EAF0F5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381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381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F3E8D2"/>
          </a:solidFill>
        </a:fill>
      </a:tcStyle>
    </a:wholeTbl>
    <a:band2H>
      <a:tcTxStyle b="def" i="def"/>
      <a:tcStyle>
        <a:tcBdr/>
        <a:fill>
          <a:solidFill>
            <a:srgbClr val="F9F4EA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381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381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D9D3DE"/>
          </a:solidFill>
        </a:fill>
      </a:tcStyle>
    </a:wholeTbl>
    <a:band2H>
      <a:tcTxStyle b="def" i="def"/>
      <a:tcStyle>
        <a:tcBdr/>
        <a:fill>
          <a:solidFill>
            <a:srgbClr val="EDEAEF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381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381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8ED"/>
          </a:solidFill>
        </a:fill>
      </a:tcStyle>
    </a:wholeTbl>
    <a:band2H>
      <a:tcTxStyle b="def" i="def"/>
      <a:tcStyle>
        <a:tcBdr/>
        <a:fill>
          <a:solidFill>
            <a:srgbClr val="86837F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73E86"/>
              </a:solidFill>
              <a:prstDash val="solid"/>
              <a:round/>
            </a:ln>
          </a:top>
          <a:bottom>
            <a:ln w="25400" cap="flat">
              <a:solidFill>
                <a:srgbClr val="073E8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6837F"/>
          </a:solidFill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3E86"/>
              </a:solidFill>
              <a:prstDash val="solid"/>
              <a:round/>
            </a:ln>
          </a:top>
          <a:bottom>
            <a:ln w="25400" cap="flat">
              <a:solidFill>
                <a:srgbClr val="073E8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CACDD8"/>
          </a:solidFill>
        </a:fill>
      </a:tcStyle>
    </a:wholeTbl>
    <a:band2H>
      <a:tcTxStyle b="def" i="def"/>
      <a:tcStyle>
        <a:tcBdr/>
        <a:fill>
          <a:solidFill>
            <a:srgbClr val="E6E8ED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073E86"/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381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073E86"/>
          </a:solidFill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381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073E86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86837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86837F">
              <a:alpha val="20000"/>
            </a:srgbClr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508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254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hape 95"/>
          <p:cNvSpPr/>
          <p:nvPr>
            <p:ph type="body" sz="quarter" idx="13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pP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Shape 67"/>
          <p:cNvSpPr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hape 68"/>
          <p:cNvSpPr/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pic" sz="quarter" idx="13"/>
          </p:nvPr>
        </p:nvSpPr>
        <p:spPr>
          <a:xfrm>
            <a:off x="6719758" y="4990856"/>
            <a:ext cx="5410202" cy="38100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quarter" idx="14"/>
          </p:nvPr>
        </p:nvSpPr>
        <p:spPr>
          <a:xfrm>
            <a:off x="6719758" y="939556"/>
            <a:ext cx="5410202" cy="38100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pic" sz="half" idx="15"/>
          </p:nvPr>
        </p:nvSpPr>
        <p:spPr>
          <a:xfrm>
            <a:off x="979662" y="939800"/>
            <a:ext cx="5499103" cy="7861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i="0" sz="2000">
                <a:solidFill>
                  <a:srgbClr val="F3F1D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s://www.biblegateway.com/passage/?search=Salmos+7:11&amp;version=RVR1960" TargetMode="Externa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ctrTitle"/>
          </p:nvPr>
        </p:nvSpPr>
        <p:spPr>
          <a:xfrm>
            <a:off x="1993662" y="2197099"/>
            <a:ext cx="9321801" cy="2819402"/>
          </a:xfrm>
          <a:prstGeom prst="rect">
            <a:avLst/>
          </a:prstGeom>
        </p:spPr>
        <p:txBody>
          <a:bodyPr/>
          <a:lstStyle>
            <a:lvl1pPr defTabSz="549148">
              <a:defRPr sz="7100">
                <a:effectLst>
                  <a:outerShdw sx="100000" sy="100000" kx="0" ky="0" algn="b" rotWithShape="0" blurRad="25400" dist="23876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Los Tres Propósitos de Dios en la Vida de Jonás</a:t>
            </a:r>
          </a:p>
        </p:txBody>
      </p:sp>
      <p:sp>
        <p:nvSpPr>
          <p:cNvPr id="121" name="Shape 121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20623">
              <a:defRPr sz="2400">
                <a:effectLst>
                  <a:outerShdw sx="100000" sy="100000" kx="0" ky="0" algn="b" rotWithShape="0" blurRad="12700" dist="9144" dir="16200000">
                    <a:srgbClr val="000000">
                      <a:alpha val="48000"/>
                    </a:srgbClr>
                  </a:outerShdw>
                </a:effectLst>
              </a:defRPr>
            </a:pPr>
            <a:r>
              <a:t>Parte 5</a:t>
            </a:r>
          </a:p>
          <a:p>
            <a:pPr defTabSz="420623">
              <a:defRPr sz="2400">
                <a:effectLst>
                  <a:outerShdw sx="100000" sy="100000" kx="0" ky="0" algn="b" rotWithShape="0" blurRad="12700" dist="9144" dir="1620000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Vamos a entender lo que Dios tenia en mente para la vida de Jonás, aun cuando el no quiso someterse a Dios por completo…!!!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1270000" y="536450"/>
            <a:ext cx="10464800" cy="2606949"/>
          </a:xfrm>
          <a:prstGeom prst="rect">
            <a:avLst/>
          </a:prstGeom>
        </p:spPr>
        <p:txBody>
          <a:bodyPr/>
          <a:lstStyle/>
          <a:p>
            <a:pPr algn="l" defTabSz="237742">
              <a:defRPr b="1" sz="17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6 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Y llegó la noticia hasta el rey de Nínive, y se levantó de su silla, se despojó de su vestido, y se cubrió de cilicio y se sentó sobre ceniza.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237742">
              <a:defRPr b="1" sz="17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7 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E hizo proclamar y anunciar en Nínive, por mandato del rey y de sus grandes, diciendo: Hombres y animales, bueyes y ovejas, no gusten cosa alguna; no se les dé alimento, ni beban agua;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237742">
              <a:defRPr b="1" sz="17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8 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sino cúbranse de cilicio hombres y animales, y clamen a Dios fuertemente; y conviértase cada uno de su mal camino, de la rapiña que hay en sus manos.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237742">
              <a:defRPr b="1" sz="17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9 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¿Quién sabe si se volverá y se arrepentirá Dios, y se apartará del ardor de su ira, y no pereceremos?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85572">
              <a:spcBef>
                <a:spcPts val="1800"/>
              </a:spcBef>
              <a:buSzTx/>
              <a:buNone/>
              <a:defRPr b="1" sz="2300" u="sng">
                <a:solidFill>
                  <a:srgbClr val="212121"/>
                </a:solidFill>
                <a:effectLst>
                  <a:outerShdw sx="100000" sy="100000" kx="0" ky="0" algn="b" rotWithShape="0" blurRad="12700" dist="8382" dir="5400000">
                    <a:srgbClr val="FFFFFF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POSESIÓN </a:t>
            </a:r>
          </a:p>
          <a:p>
            <a:pPr marL="276606" indent="-276606" defTabSz="385572">
              <a:spcBef>
                <a:spcPts val="1800"/>
              </a:spcBef>
              <a:buBlip>
                <a:blip r:embed="rId2"/>
              </a:buBlip>
              <a:defRPr sz="2300">
                <a:solidFill>
                  <a:srgbClr val="212121"/>
                </a:solidFill>
                <a:effectLst>
                  <a:outerShdw sx="100000" sy="100000" kx="0" ky="0" algn="b" rotWithShape="0" blurRad="12700" dist="8382" dir="5400000">
                    <a:srgbClr val="FFFFFF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La noticia llega hasta el alto mando ( Rey ) y este mismo reacciona a las 8 palabras entregadas por Jonás.</a:t>
            </a:r>
          </a:p>
          <a:p>
            <a:pPr marL="276606" indent="-276606" defTabSz="385572">
              <a:spcBef>
                <a:spcPts val="1800"/>
              </a:spcBef>
              <a:buBlip>
                <a:blip r:embed="rId2"/>
              </a:buBlip>
              <a:defRPr sz="2300">
                <a:solidFill>
                  <a:srgbClr val="212121"/>
                </a:solidFill>
                <a:effectLst>
                  <a:outerShdw sx="100000" sy="100000" kx="0" ky="0" algn="b" rotWithShape="0" blurRad="12700" dist="8382" dir="5400000">
                    <a:srgbClr val="FFFFFF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Este mismo Rey da señales de la conversión que acababa de ocurrir en la cuidad y en su vida personal ( pues hace proclamar esto como mandato ).</a:t>
            </a:r>
          </a:p>
          <a:p>
            <a:pPr marL="276606" indent="-276606" defTabSz="385572">
              <a:spcBef>
                <a:spcPts val="1800"/>
              </a:spcBef>
              <a:buBlip>
                <a:blip r:embed="rId2"/>
              </a:buBlip>
              <a:defRPr sz="2300">
                <a:solidFill>
                  <a:srgbClr val="212121"/>
                </a:solidFill>
                <a:effectLst>
                  <a:outerShdw sx="100000" sy="100000" kx="0" ky="0" algn="b" rotWithShape="0" blurRad="12700" dist="8382" dir="5400000">
                    <a:srgbClr val="FFFFFF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Esto fue tan grande que hasta los animales se vieron impactados por el mensaje de Jonás ( dado por Dios ).</a:t>
            </a:r>
          </a:p>
          <a:p>
            <a:pPr marL="276606" indent="-276606" defTabSz="385572">
              <a:spcBef>
                <a:spcPts val="1800"/>
              </a:spcBef>
              <a:buBlip>
                <a:blip r:embed="rId2"/>
              </a:buBlip>
              <a:defRPr sz="2300">
                <a:solidFill>
                  <a:srgbClr val="212121"/>
                </a:solidFill>
                <a:effectLst>
                  <a:outerShdw sx="100000" sy="100000" kx="0" ky="0" algn="b" rotWithShape="0" blurRad="12700" dist="8382" dir="5400000">
                    <a:srgbClr val="FFFFFF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El Rey sabia que esto no era algo garantizado.</a:t>
            </a:r>
          </a:p>
          <a:p>
            <a:pPr marL="276606" indent="-276606" defTabSz="385572">
              <a:spcBef>
                <a:spcPts val="1800"/>
              </a:spcBef>
              <a:buBlip>
                <a:blip r:embed="rId2"/>
              </a:buBlip>
              <a:defRPr sz="2300">
                <a:solidFill>
                  <a:srgbClr val="212121"/>
                </a:solidFill>
                <a:effectLst>
                  <a:outerShdw sx="100000" sy="100000" kx="0" ky="0" algn="b" rotWithShape="0" blurRad="12700" dist="8382" dir="5400000">
                    <a:srgbClr val="FFFFFF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Esta es la parte que muchos se van a perder, pues solo van a escuchar y nunca van a actuar como lo hizo Jonás al final de la historia.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xfrm>
            <a:off x="1270000" y="1452019"/>
            <a:ext cx="10464800" cy="6674516"/>
          </a:xfrm>
          <a:prstGeom prst="rect">
            <a:avLst/>
          </a:prstGeom>
        </p:spPr>
        <p:txBody>
          <a:bodyPr/>
          <a:lstStyle/>
          <a:p>
            <a:pPr algn="l" defTabSz="457200">
              <a:defRPr b="1" i="1" sz="2900" u="sng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sym typeface="Helvetica Neue"/>
              </a:defRPr>
            </a:pPr>
            <a:r>
              <a:t>ROMANOS 2</a:t>
            </a:r>
          </a:p>
          <a:p>
            <a:pPr algn="l" defTabSz="457200">
              <a:defRPr sz="29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algn="l" defTabSz="457200">
              <a:defRPr b="1" sz="29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12 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Porque todos los que sin ley han pecado, sin ley también perecerán; y todos los que bajo la ley han pecado, por la ley serán juzgados;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457200">
              <a:defRPr b="1" sz="29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13 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porque no son los oidores de la ley los justos ante Dios, sino los hacedores de la ley serán justificados.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1270000" y="1833256"/>
            <a:ext cx="10464800" cy="6087088"/>
          </a:xfrm>
          <a:prstGeom prst="rect">
            <a:avLst/>
          </a:prstGeom>
        </p:spPr>
        <p:txBody>
          <a:bodyPr/>
          <a:lstStyle/>
          <a:p>
            <a:pPr algn="l" defTabSz="457200">
              <a:defRPr b="1" i="1" sz="3200" u="sng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sym typeface="Helvetica Neue"/>
              </a:defRPr>
            </a:pPr>
            <a:r>
              <a:t>SANTIAGO 1</a:t>
            </a:r>
          </a:p>
          <a:p>
            <a:pPr algn="l" defTabSz="457200">
              <a:defRPr sz="3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algn="l" defTabSz="457200">
              <a:defRPr b="1" sz="32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21 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Por lo cual, desechando toda inmundicia y abundancia de malicia, recibid con mansedumbre la palabra implantada, la cual puede salvar vuestras almas.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457200">
              <a:defRPr b="1" sz="32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22 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Pero sed hacedores de la palabra, y no tan solamente oidores, engañándoos a vosotros mismos.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457200">
              <a:defRPr b="1" sz="34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10 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Y vio Dios lo que hicieron, que se convirtieron de su mal camino; y se arrepintió del mal que había dicho que les haría, y no lo hizo.</a:t>
            </a:r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2900">
                <a:solidFill>
                  <a:srgbClr val="21212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Dios se arrepiente o cambia de plan para alcanzar salvación ( no hay que extrañarse por que el no ha regresado o por que extiende la vida a muchos ) pues la misericordia de ÉL es infinita.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b="1" i="0" sz="2900" u="sng">
                <a:solidFill>
                  <a:srgbClr val="B23526"/>
                </a:solidFill>
                <a:effectLst/>
                <a:uFill>
                  <a:solidFill>
                    <a:srgbClr val="B23526"/>
                  </a:solidFill>
                </a:u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b="1" i="0" sz="2900" u="sng">
                <a:solidFill>
                  <a:srgbClr val="B23526"/>
                </a:solidFill>
                <a:effectLst/>
                <a:uFill>
                  <a:solidFill>
                    <a:srgbClr val="B23526"/>
                  </a:solidFill>
                </a:uFill>
                <a:latin typeface="+mj-lt"/>
                <a:ea typeface="+mj-ea"/>
                <a:cs typeface="+mj-cs"/>
                <a:sym typeface="Helvetica Neue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Salmos 7:11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i="0" sz="29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sym typeface="Helvetica Neue"/>
              </a:defRPr>
            </a:pPr>
            <a:r>
              <a:t>Dios es juez justo, Y Dios está </a:t>
            </a:r>
            <a:r>
              <a:rPr b="1"/>
              <a:t>airado</a:t>
            </a:r>
            <a:r>
              <a:t> </a:t>
            </a:r>
            <a:r>
              <a:rPr b="1"/>
              <a:t>con</a:t>
            </a:r>
            <a:r>
              <a:t>tra </a:t>
            </a:r>
            <a:r>
              <a:rPr b="1"/>
              <a:t>el</a:t>
            </a:r>
            <a:r>
              <a:t> </a:t>
            </a:r>
            <a:r>
              <a:rPr b="1"/>
              <a:t>impío</a:t>
            </a:r>
            <a:r>
              <a:t> todos los días.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i="0" sz="29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333222" indent="-333222" defTabSz="45720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 i="0" sz="29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sym typeface="Helvetica Neue"/>
              </a:defRPr>
            </a:pPr>
            <a:r>
              <a:t>Dios desea que cada persona llegue al arrepentimiento de sus pecados y a la aceptación del evangelio de Dios.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xfrm>
            <a:off x="1270000" y="1855654"/>
            <a:ext cx="10464800" cy="6042291"/>
          </a:xfrm>
          <a:prstGeom prst="rect">
            <a:avLst/>
          </a:prstGeom>
        </p:spPr>
        <p:txBody>
          <a:bodyPr/>
          <a:lstStyle/>
          <a:p>
            <a:pPr algn="l" defTabSz="457200">
              <a:defRPr b="1" i="1" sz="2700" u="sng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sym typeface="Helvetica Neue"/>
              </a:defRPr>
            </a:pPr>
            <a:r>
              <a:t>ROMANOS 10</a:t>
            </a:r>
          </a:p>
          <a:p>
            <a:pPr algn="l" defTabSz="457200">
              <a:defRPr sz="27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algn="l" defTabSz="457200">
              <a:defRPr b="1" sz="27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12 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Porque no hay diferencia entre judío y griego, pues el mismo que es Señor de todos, es rico para con todos los que le invocan;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457200">
              <a:defRPr b="1" sz="27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13 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porque todo aquel que invocare el nombre del Señor, será salvo.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457200">
              <a:defRPr b="1" sz="27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14 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¿Cómo, pues, invocarán a aquel en el cual no han creído? ¿Y cómo creerán en aquel de quien no han oído? ¿Y cómo oirán sin haber quien les predique?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457200">
              <a:defRPr b="1" sz="27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15 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¿Y cómo predicarán si no fueren enviados? Como está escrito: !!Cuán hermosos son los pies de los que anuncian la paz, de los que anuncian buenas nuevas!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4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29425" y="1473200"/>
            <a:ext cx="5216525" cy="6794500"/>
          </a:xfrm>
          <a:prstGeom prst="rect">
            <a:avLst/>
          </a:prstGeom>
        </p:spPr>
      </p:pic>
      <p:sp>
        <p:nvSpPr>
          <p:cNvPr id="124" name="Shape 124"/>
          <p:cNvSpPr/>
          <p:nvPr>
            <p:ph type="title"/>
          </p:nvPr>
        </p:nvSpPr>
        <p:spPr>
          <a:xfrm>
            <a:off x="774700" y="644177"/>
            <a:ext cx="6045200" cy="1077418"/>
          </a:xfrm>
          <a:prstGeom prst="rect">
            <a:avLst/>
          </a:prstGeom>
        </p:spPr>
        <p:txBody>
          <a:bodyPr/>
          <a:lstStyle>
            <a:lvl1pPr defTabSz="549148">
              <a:defRPr sz="6300">
                <a:effectLst>
                  <a:outerShdw sx="100000" sy="100000" kx="0" ky="0" algn="b" rotWithShape="0" blurRad="12700" dist="11938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Jonás 3:1-10</a:t>
            </a:r>
          </a:p>
        </p:txBody>
      </p:sp>
      <p:sp>
        <p:nvSpPr>
          <p:cNvPr id="125" name="Shape 125"/>
          <p:cNvSpPr/>
          <p:nvPr>
            <p:ph type="body" sz="half" idx="1"/>
          </p:nvPr>
        </p:nvSpPr>
        <p:spPr>
          <a:xfrm>
            <a:off x="774699" y="2252712"/>
            <a:ext cx="6045203" cy="6794501"/>
          </a:xfrm>
          <a:prstGeom prst="rect">
            <a:avLst/>
          </a:prstGeom>
        </p:spPr>
        <p:txBody>
          <a:bodyPr/>
          <a:lstStyle/>
          <a:p>
            <a:pPr algn="l" defTabSz="219454">
              <a:lnSpc>
                <a:spcPct val="100000"/>
              </a:lnSpc>
              <a:defRPr b="1" i="0" sz="16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1 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Vino palabra de Jehová por segunda vez a Jonás, diciendo: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219454">
              <a:lnSpc>
                <a:spcPct val="100000"/>
              </a:lnSpc>
              <a:defRPr b="1" i="0" sz="16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2 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Levántate y ve a Nínive, aquella gran ciudad, y proclama en ella el mensaje que yo te diré.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219454">
              <a:lnSpc>
                <a:spcPct val="100000"/>
              </a:lnSpc>
              <a:defRPr b="1" i="0" sz="16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3 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Y se levantó Jonás, y fue a Nínive conforme a la palabra de Jehová. Y era Nínive ciudad grande en extremo, de tres días de camino.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219454">
              <a:lnSpc>
                <a:spcPct val="100000"/>
              </a:lnSpc>
              <a:defRPr b="1" i="0" sz="16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4 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Y comenzó Jonás a entrar por la ciudad, camino de un día, y predicaba diciendo: De aquí a cuarenta días Nínive será destruida.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219454">
              <a:lnSpc>
                <a:spcPct val="100000"/>
              </a:lnSpc>
              <a:defRPr b="1" i="0" sz="16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5 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Y los hombres de Nínive creyeron a Dios, y proclamaron ayuno, y se vistieron de cilicio desde el mayor hasta el menor de ellos.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219454">
              <a:lnSpc>
                <a:spcPct val="100000"/>
              </a:lnSpc>
              <a:defRPr b="1" i="0" sz="16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6 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Y llegó la noticia hasta el rey de Nínive, y se levantó de su silla, se despojó de su vestido, y se cubrió de cilicio y se sentó sobre ceniza.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219454">
              <a:lnSpc>
                <a:spcPct val="100000"/>
              </a:lnSpc>
              <a:defRPr b="1" i="0" sz="16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7 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E hizo proclamar y anunciar en Nínive, por mandato del rey y de sus grandes, diciendo: Hombres y animales, bueyes y ovejas, no gusten cosa alguna; no se les dé alimento, ni beban agua;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219454">
              <a:lnSpc>
                <a:spcPct val="100000"/>
              </a:lnSpc>
              <a:defRPr b="1" i="0" sz="16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8 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sino cúbranse de cilicio hombres y animales, y clamen a Dios fuertemente; y conviértase cada uno de su mal camino, de la rapiña que hay en sus manos.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219454">
              <a:lnSpc>
                <a:spcPct val="100000"/>
              </a:lnSpc>
              <a:defRPr b="1" i="0" sz="16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9 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¿Quién sabe si se volverá y se arrepentirá Dios, y se apartará del ardor de su ira, y no pereceremos?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219454">
              <a:lnSpc>
                <a:spcPct val="100000"/>
              </a:lnSpc>
              <a:defRPr b="1" i="0" sz="16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10 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Y vio Dios lo que hicieron, que se convirtieron de su mal camino; y se arrepintió del mal que había dicho que les haría, y no lo hizo.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1270000" y="749300"/>
            <a:ext cx="10464800" cy="1022747"/>
          </a:xfrm>
          <a:prstGeom prst="rect">
            <a:avLst/>
          </a:prstGeom>
        </p:spPr>
        <p:txBody>
          <a:bodyPr/>
          <a:lstStyle>
            <a:lvl1pPr defTabSz="408940">
              <a:defRPr sz="4700">
                <a:solidFill>
                  <a:srgbClr val="212121"/>
                </a:solidFill>
                <a:effectLst>
                  <a:outerShdw sx="100000" sy="100000" kx="0" ky="0" algn="b" rotWithShape="0" blurRad="12700" dist="8890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Recordemos lo que había pasado a Jonás 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5943" indent="-305943" defTabSz="426466">
              <a:spcBef>
                <a:spcPts val="2000"/>
              </a:spcBef>
              <a:buBlip>
                <a:blip r:embed="rId2"/>
              </a:buBlip>
              <a:defRPr sz="2600">
                <a:solidFill>
                  <a:srgbClr val="212121"/>
                </a:solidFill>
                <a:effectLst>
                  <a:outerShdw sx="100000" sy="100000" kx="0" ky="0" algn="b" rotWithShape="0" blurRad="12700" dist="9271" dir="5400000">
                    <a:srgbClr val="FFFFFF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Habia recibido ya un llamado ( Cap 1 )</a:t>
            </a:r>
          </a:p>
          <a:p>
            <a:pPr marL="305943" indent="-305943" defTabSz="426466">
              <a:spcBef>
                <a:spcPts val="2000"/>
              </a:spcBef>
              <a:buBlip>
                <a:blip r:embed="rId2"/>
              </a:buBlip>
              <a:defRPr sz="2600">
                <a:solidFill>
                  <a:srgbClr val="212121"/>
                </a:solidFill>
                <a:effectLst>
                  <a:outerShdw sx="100000" sy="100000" kx="0" ky="0" algn="b" rotWithShape="0" blurRad="12700" dist="9271" dir="5400000">
                    <a:srgbClr val="FFFFFF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Se levanta para ir al lugar menos indicado ( Tarsis ) pues vimos que todo lo que salía o entraba a esta ciudad era destruido por Dios.</a:t>
            </a:r>
          </a:p>
          <a:p>
            <a:pPr marL="305943" indent="-305943" defTabSz="426466">
              <a:spcBef>
                <a:spcPts val="2000"/>
              </a:spcBef>
              <a:buBlip>
                <a:blip r:embed="rId2"/>
              </a:buBlip>
              <a:defRPr sz="2600">
                <a:solidFill>
                  <a:srgbClr val="212121"/>
                </a:solidFill>
                <a:effectLst>
                  <a:outerShdw sx="100000" sy="100000" kx="0" ky="0" algn="b" rotWithShape="0" blurRad="12700" dist="9271" dir="5400000">
                    <a:srgbClr val="FFFFFF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Hemos estudiado esto de una mente suicida por parte de Jonás ( echadme ) y luego Dios prepara un pez.</a:t>
            </a:r>
          </a:p>
          <a:p>
            <a:pPr marL="305943" indent="-305943" defTabSz="426466">
              <a:spcBef>
                <a:spcPts val="2000"/>
              </a:spcBef>
              <a:buBlip>
                <a:blip r:embed="rId2"/>
              </a:buBlip>
              <a:defRPr sz="2600">
                <a:solidFill>
                  <a:srgbClr val="212121"/>
                </a:solidFill>
                <a:effectLst>
                  <a:outerShdw sx="100000" sy="100000" kx="0" ky="0" algn="b" rotWithShape="0" blurRad="12700" dist="9271" dir="5400000">
                    <a:srgbClr val="FFFFFF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Estudiamos también la forma en la cual Jonás había orado dentro del pez ( y la oración de otros que oraron en circunstancias muy difíciles ).</a:t>
            </a:r>
          </a:p>
          <a:p>
            <a:pPr marL="305943" indent="-305943" defTabSz="426466">
              <a:spcBef>
                <a:spcPts val="2000"/>
              </a:spcBef>
              <a:buBlip>
                <a:blip r:embed="rId2"/>
              </a:buBlip>
              <a:defRPr sz="2600">
                <a:solidFill>
                  <a:srgbClr val="212121"/>
                </a:solidFill>
                <a:effectLst>
                  <a:outerShdw sx="100000" sy="100000" kx="0" ky="0" algn="b" rotWithShape="0" blurRad="12700" dist="9271" dir="5400000">
                    <a:srgbClr val="FFFFFF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Y hoy vamos a ver TODO el propósito del llamado a Jonás.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5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938737" y="3060700"/>
            <a:ext cx="5681763" cy="5562600"/>
          </a:xfrm>
          <a:prstGeom prst="rect">
            <a:avLst/>
          </a:prstGeom>
        </p:spPr>
      </p:pic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5100">
                <a:solidFill>
                  <a:srgbClr val="212121"/>
                </a:solidFill>
                <a:effectLst>
                  <a:outerShdw sx="100000" sy="100000" kx="0" ky="0" algn="b" rotWithShape="0" blurRad="12700" dist="9652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Hay 3 Propósitos que Dios para Nosotros…!!!</a:t>
            </a:r>
          </a:p>
        </p:txBody>
      </p:sp>
      <p:sp>
        <p:nvSpPr>
          <p:cNvPr id="132" name="Shape 132"/>
          <p:cNvSpPr/>
          <p:nvPr>
            <p:ph type="body" sz="quarter" idx="1"/>
          </p:nvPr>
        </p:nvSpPr>
        <p:spPr>
          <a:xfrm>
            <a:off x="1269999" y="2984500"/>
            <a:ext cx="2815533" cy="5715000"/>
          </a:xfrm>
          <a:prstGeom prst="rect">
            <a:avLst/>
          </a:prstGeom>
        </p:spPr>
        <p:txBody>
          <a:bodyPr/>
          <a:lstStyle/>
          <a:p>
            <a:pPr marL="398145" indent="-398145" defTabSz="554990">
              <a:spcBef>
                <a:spcPts val="2600"/>
              </a:spcBef>
              <a:buBlip>
                <a:blip r:embed="rId3"/>
              </a:buBlip>
              <a:defRPr b="1" sz="3400" u="sng">
                <a:solidFill>
                  <a:srgbClr val="212121"/>
                </a:solidFill>
                <a:effectLst>
                  <a:outerShdw sx="100000" sy="100000" kx="0" ky="0" algn="b" rotWithShape="0" blurRad="25400" dist="12065" dir="5400000">
                    <a:srgbClr val="FFFFFF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Revelación</a:t>
            </a:r>
            <a:r>
              <a:rPr b="0" u="none"/>
              <a:t> Cap 1:1-2 </a:t>
            </a:r>
          </a:p>
          <a:p>
            <a:pPr marL="398145" indent="-398145" defTabSz="554990">
              <a:spcBef>
                <a:spcPts val="2600"/>
              </a:spcBef>
              <a:buBlip>
                <a:blip r:embed="rId3"/>
              </a:buBlip>
              <a:defRPr b="1" sz="3400" u="sng">
                <a:solidFill>
                  <a:srgbClr val="212121"/>
                </a:solidFill>
                <a:effectLst>
                  <a:outerShdw sx="100000" sy="100000" kx="0" ky="0" algn="b" rotWithShape="0" blurRad="25400" dist="12065" dir="5400000">
                    <a:srgbClr val="FFFFFF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Pruebas </a:t>
            </a:r>
            <a:r>
              <a:rPr b="0" u="none"/>
              <a:t>Cap 1:3-10 y Cap 2 </a:t>
            </a:r>
          </a:p>
          <a:p>
            <a:pPr marL="398145" indent="-398145" defTabSz="554990">
              <a:spcBef>
                <a:spcPts val="2600"/>
              </a:spcBef>
              <a:buBlip>
                <a:blip r:embed="rId3"/>
              </a:buBlip>
              <a:defRPr b="1" sz="3400" u="sng">
                <a:solidFill>
                  <a:srgbClr val="212121"/>
                </a:solidFill>
                <a:effectLst>
                  <a:outerShdw sx="100000" sy="100000" kx="0" ky="0" algn="b" rotWithShape="0" blurRad="25400" dist="12065" dir="5400000">
                    <a:srgbClr val="FFFFFF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Posesión</a:t>
            </a:r>
            <a:r>
              <a:rPr b="0" u="none"/>
              <a:t> Cap 3 </a:t>
            </a:r>
            <a:r>
              <a:rPr b="0" u="none">
                <a:solidFill>
                  <a:srgbClr val="86837F">
                    <a:alpha val="80000"/>
                  </a:srgbClr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1270000" y="749298"/>
            <a:ext cx="10464800" cy="1551139"/>
          </a:xfrm>
          <a:prstGeom prst="rect">
            <a:avLst/>
          </a:prstGeom>
        </p:spPr>
        <p:txBody>
          <a:bodyPr/>
          <a:lstStyle/>
          <a:p>
            <a:pPr defTabSz="408940">
              <a:defRPr sz="4700">
                <a:solidFill>
                  <a:srgbClr val="212121"/>
                </a:solidFill>
                <a:effectLst>
                  <a:outerShdw sx="100000" sy="100000" kx="0" ky="0" algn="b" rotWithShape="0" blurRad="12700" dist="8890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Muchos de nosotros vamos a desarrollar una carrera a Medias</a:t>
            </a:r>
            <a:r>
              <a:rPr>
                <a:solidFill>
                  <a:srgbClr val="BCB08F"/>
                </a:solidFill>
              </a:rPr>
              <a:t> 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212121"/>
                </a:solidFill>
              </a:defRPr>
            </a:pPr>
            <a:r>
              <a:t>Dios nos ha revelado lo que debemos de hacer, pero vamos a hacer solo lo que nos gusta.</a:t>
            </a:r>
          </a:p>
          <a:p>
            <a:pPr>
              <a:buBlip>
                <a:blip r:embed="rId2"/>
              </a:buBlip>
              <a:defRPr>
                <a:solidFill>
                  <a:srgbClr val="212121"/>
                </a:solidFill>
              </a:defRPr>
            </a:pPr>
            <a:r>
              <a:t>Cuando las pruebas vengan a nosotros vamos a salir huyendo y no enfrentar las cosas y dar una solución.</a:t>
            </a:r>
          </a:p>
          <a:p>
            <a:pPr>
              <a:buBlip>
                <a:blip r:embed="rId2"/>
              </a:buBlip>
              <a:defRPr>
                <a:solidFill>
                  <a:srgbClr val="212121"/>
                </a:solidFill>
              </a:defRPr>
            </a:pPr>
            <a:r>
              <a:t>Al momento de ya tomar posesión de lo que Dios deseaba, solo vamos a sufrir perdida por la falta de sometimiento a Dios y su palabra.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6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327899" y="3596001"/>
            <a:ext cx="4292602" cy="4480763"/>
          </a:xfrm>
          <a:prstGeom prst="rect">
            <a:avLst/>
          </a:prstGeom>
        </p:spPr>
      </p:pic>
      <p:sp>
        <p:nvSpPr>
          <p:cNvPr id="138" name="Shape 138"/>
          <p:cNvSpPr/>
          <p:nvPr>
            <p:ph type="title"/>
          </p:nvPr>
        </p:nvSpPr>
        <p:spPr>
          <a:xfrm>
            <a:off x="1270000" y="749300"/>
            <a:ext cx="10464800" cy="1741168"/>
          </a:xfrm>
          <a:prstGeom prst="rect">
            <a:avLst/>
          </a:prstGeom>
        </p:spPr>
        <p:txBody>
          <a:bodyPr/>
          <a:lstStyle/>
          <a:p>
            <a:pPr algn="l" defTabSz="356615">
              <a:defRPr b="1" sz="26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1 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Vino palabra de Jehová por segunda vez a Jonás, diciendo: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356615">
              <a:defRPr b="1" sz="26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2 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Levántate y ve a Nínive, aquella gran ciudad, y proclama en ella el mensaje que yo te diré.</a:t>
            </a:r>
          </a:p>
        </p:txBody>
      </p:sp>
      <p:sp>
        <p:nvSpPr>
          <p:cNvPr id="139" name="Shape 139"/>
          <p:cNvSpPr/>
          <p:nvPr>
            <p:ph type="body" sz="half" idx="1"/>
          </p:nvPr>
        </p:nvSpPr>
        <p:spPr>
          <a:xfrm>
            <a:off x="1270000" y="2622162"/>
            <a:ext cx="5257800" cy="6077339"/>
          </a:xfrm>
          <a:prstGeom prst="rect">
            <a:avLst/>
          </a:prstGeom>
        </p:spPr>
        <p:txBody>
          <a:bodyPr/>
          <a:lstStyle/>
          <a:p>
            <a:pPr marL="0" indent="0" defTabSz="368045">
              <a:spcBef>
                <a:spcPts val="1700"/>
              </a:spcBef>
              <a:buSzTx/>
              <a:buNone/>
              <a:defRPr b="1" sz="2200" u="sng">
                <a:solidFill>
                  <a:srgbClr val="212121"/>
                </a:solidFill>
                <a:effectLst>
                  <a:outerShdw sx="100000" sy="100000" kx="0" ky="0" algn="b" rotWithShape="0" blurRad="12700" dist="8001" dir="5400000">
                    <a:srgbClr val="FFFFFF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REVELACIÓN</a:t>
            </a:r>
          </a:p>
          <a:p>
            <a:pPr marL="349758" indent="-349758" defTabSz="368045">
              <a:spcBef>
                <a:spcPts val="1700"/>
              </a:spcBef>
              <a:buSzPct val="100000"/>
              <a:buAutoNum type="arabicPeriod" startAt="1"/>
              <a:defRPr sz="2200">
                <a:solidFill>
                  <a:srgbClr val="212121"/>
                </a:solidFill>
                <a:effectLst>
                  <a:outerShdw sx="100000" sy="100000" kx="0" ky="0" algn="b" rotWithShape="0" blurRad="12700" dist="8001" dir="5400000">
                    <a:srgbClr val="FFFFFF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Ya había existido una revelación, mas ahora Dios comienza a dar otra oportunidad.</a:t>
            </a:r>
          </a:p>
          <a:p>
            <a:pPr marL="349758" indent="-349758" defTabSz="368045">
              <a:spcBef>
                <a:spcPts val="1700"/>
              </a:spcBef>
              <a:buSzPct val="100000"/>
              <a:buAutoNum type="arabicPeriod" startAt="1"/>
              <a:defRPr sz="2200">
                <a:solidFill>
                  <a:srgbClr val="212121"/>
                </a:solidFill>
                <a:effectLst>
                  <a:outerShdw sx="100000" sy="100000" kx="0" ky="0" algn="b" rotWithShape="0" blurRad="12700" dist="8001" dir="5400000">
                    <a:srgbClr val="FFFFFF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Esta nueva revelación viene con una ayuda especial.</a:t>
            </a:r>
          </a:p>
          <a:p>
            <a:pPr marL="349758" indent="-349758" defTabSz="368045">
              <a:spcBef>
                <a:spcPts val="1700"/>
              </a:spcBef>
              <a:buSzPct val="100000"/>
              <a:buAutoNum type="alphaUcPeriod" startAt="1"/>
              <a:defRPr b="1" sz="2200">
                <a:solidFill>
                  <a:srgbClr val="212121"/>
                </a:solidFill>
                <a:effectLst>
                  <a:outerShdw sx="100000" sy="100000" kx="0" ky="0" algn="b" rotWithShape="0" blurRad="12700" dist="8001" dir="5400000">
                    <a:srgbClr val="FFFFFF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Cap 1</a:t>
            </a:r>
            <a:r>
              <a:rPr b="0"/>
              <a:t>…“Levántate y ve a Nínive, aquella gran ciudad, </a:t>
            </a:r>
            <a:r>
              <a:rPr>
                <a:solidFill>
                  <a:srgbClr val="FF2600"/>
                </a:solidFill>
              </a:rPr>
              <a:t>y pregona contra ella</a:t>
            </a:r>
            <a:r>
              <a:rPr b="0"/>
              <a:t>;”</a:t>
            </a:r>
          </a:p>
          <a:p>
            <a:pPr marL="349758" indent="-349758" defTabSz="368045">
              <a:spcBef>
                <a:spcPts val="1700"/>
              </a:spcBef>
              <a:buSzPct val="100000"/>
              <a:buAutoNum type="alphaUcPeriod" startAt="1"/>
              <a:defRPr b="1" sz="2200">
                <a:solidFill>
                  <a:srgbClr val="212121"/>
                </a:solidFill>
                <a:effectLst>
                  <a:outerShdw sx="100000" sy="100000" kx="0" ky="0" algn="b" rotWithShape="0" blurRad="12700" dist="8001" dir="5400000">
                    <a:srgbClr val="FFFFFF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Cap 3</a:t>
            </a:r>
            <a:r>
              <a:rPr b="0"/>
              <a:t>…“Levántate y ve a Nínive, aquella gran ciudad, y proclama en ella el </a:t>
            </a:r>
            <a:r>
              <a:rPr sz="2300">
                <a:solidFill>
                  <a:srgbClr val="0433FF"/>
                </a:solidFill>
              </a:rPr>
              <a:t>mensaje que yo te diré.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1270000" y="675517"/>
            <a:ext cx="10464800" cy="8304077"/>
          </a:xfrm>
          <a:prstGeom prst="rect">
            <a:avLst/>
          </a:prstGeom>
        </p:spPr>
        <p:txBody>
          <a:bodyPr/>
          <a:lstStyle/>
          <a:p>
            <a:pPr algn="l" defTabSz="457200">
              <a:defRPr b="1" sz="2600">
                <a:solidFill>
                  <a:srgbClr val="902C1F"/>
                </a:solidFill>
                <a:effectLst/>
                <a:latin typeface="+mj-lt"/>
                <a:ea typeface="+mj-ea"/>
                <a:cs typeface="+mj-cs"/>
                <a:sym typeface="Helvetica Neue"/>
              </a:defRPr>
            </a:pPr>
            <a:r>
              <a:t>ROMANOS 1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b="1" sz="26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algn="l" defTabSz="457200">
              <a:defRPr sz="26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sym typeface="Helvetica Neue"/>
              </a:defRPr>
            </a:pPr>
            <a:r>
              <a:t>16.Porque no me avergüenzo del </a:t>
            </a:r>
            <a:r>
              <a:rPr b="1"/>
              <a:t>evangelio</a:t>
            </a:r>
            <a:r>
              <a:t>, porque es poder de Dios para salvación a todo aquel que cree; al judío primeramente, y también al griego.</a:t>
            </a:r>
          </a:p>
          <a:p>
            <a:pPr algn="l" defTabSz="457200">
              <a:defRPr sz="26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sym typeface="Helvetica Neue"/>
              </a:defRPr>
            </a:pPr>
            <a:r>
              <a:t>17Porque en el </a:t>
            </a:r>
            <a:r>
              <a:rPr b="1"/>
              <a:t>evangelio</a:t>
            </a:r>
            <a:r>
              <a:t> la justicia de Dios se revela por fe y para fe, como está escrito: Mas el justo por la fe vivirá.</a:t>
            </a:r>
          </a:p>
          <a:p>
            <a:pPr algn="l" defTabSz="457200">
              <a:defRPr sz="26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algn="l" defTabSz="457200">
              <a:defRPr sz="26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algn="l" defTabSz="457200">
              <a:defRPr b="1" sz="2600">
                <a:solidFill>
                  <a:srgbClr val="902C1F"/>
                </a:solidFill>
                <a:effectLst/>
                <a:latin typeface="+mj-lt"/>
                <a:ea typeface="+mj-ea"/>
                <a:cs typeface="+mj-cs"/>
                <a:sym typeface="Helvetica Neue"/>
              </a:defRPr>
            </a:pPr>
            <a:r>
              <a:t>CORINTIOS 9</a:t>
            </a:r>
          </a:p>
          <a:p>
            <a:pPr algn="l" defTabSz="457200">
              <a:defRPr b="1" sz="2600">
                <a:solidFill>
                  <a:srgbClr val="902C1F"/>
                </a:solidFill>
                <a:effectLst/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algn="l" defTabSz="457200">
              <a:defRPr b="1" sz="26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14 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Así también ordenó el Señor a los que anuncian el evangelio, que vivan del evangelio.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457200">
              <a:defRPr b="1" sz="26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15 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Pero yo de nada de esto me he aprovechado, ni tampoco he escrito esto para que se haga así conmigo; porque prefiero morir, antes que nadie desvanezca esta mi gloria.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457200">
              <a:defRPr b="1" sz="26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16 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Pues si anuncio el evangelio, no tengo por qué gloriarme; porque me es impuesta necesidad; y !!ay de mí si no anunciare el evangelio!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457200">
              <a:defRPr b="1" sz="26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17 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Por lo cual, si lo hago de buena voluntad, recompensa tendré; pero si de mala voluntad, la comisión me ha sido encomendada.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7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29425" y="1473200"/>
            <a:ext cx="5216525" cy="6794500"/>
          </a:xfrm>
          <a:prstGeom prst="rect">
            <a:avLst/>
          </a:prstGeom>
        </p:spPr>
      </p:pic>
      <p:sp>
        <p:nvSpPr>
          <p:cNvPr id="144" name="Shape 144"/>
          <p:cNvSpPr/>
          <p:nvPr>
            <p:ph type="title"/>
          </p:nvPr>
        </p:nvSpPr>
        <p:spPr>
          <a:xfrm>
            <a:off x="774700" y="738619"/>
            <a:ext cx="6045200" cy="2386514"/>
          </a:xfrm>
          <a:prstGeom prst="rect">
            <a:avLst/>
          </a:prstGeom>
        </p:spPr>
        <p:txBody>
          <a:bodyPr/>
          <a:lstStyle/>
          <a:p>
            <a:pPr algn="l" defTabSz="214884">
              <a:defRPr b="1" sz="15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3 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Y se levantó Jonás, y fue a Nínive conforme a la palabra de Jehová. Y era Nínive ciudad grande en extremo, de tres días de camino.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214884">
              <a:defRPr b="1" sz="15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4 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Y comenzó Jonás a entrar por la ciudad, camino de un día, y predicaba diciendo: De aquí a cuarenta días Nínive será destruida.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214884">
              <a:defRPr b="1" sz="15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5 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Y los hombres de Nínive creyeron a Dios, y proclamaron ayuno, y se vistieron de cilicio desde el mayor hasta el menor de ellos.</a:t>
            </a:r>
          </a:p>
        </p:txBody>
      </p:sp>
      <p:sp>
        <p:nvSpPr>
          <p:cNvPr id="145" name="Shape 145"/>
          <p:cNvSpPr/>
          <p:nvPr>
            <p:ph type="body" sz="half" idx="1"/>
          </p:nvPr>
        </p:nvSpPr>
        <p:spPr>
          <a:xfrm>
            <a:off x="774700" y="3267585"/>
            <a:ext cx="6045200" cy="5752189"/>
          </a:xfrm>
          <a:prstGeom prst="rect">
            <a:avLst/>
          </a:prstGeom>
        </p:spPr>
        <p:txBody>
          <a:bodyPr/>
          <a:lstStyle/>
          <a:p>
            <a:pPr algn="l" defTabSz="385572">
              <a:defRPr b="1" sz="2300" u="sng">
                <a:solidFill>
                  <a:srgbClr val="212121"/>
                </a:solidFill>
                <a:effectLst>
                  <a:outerShdw sx="100000" sy="100000" kx="0" ky="0" algn="b" rotWithShape="0" blurRad="12700" dist="8382" dir="5400000">
                    <a:srgbClr val="FFFFFF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PRUEBAS</a:t>
            </a:r>
          </a:p>
          <a:p>
            <a:pPr marL="366413" indent="-366413" algn="l" defTabSz="385572">
              <a:buSzPct val="100000"/>
              <a:buAutoNum type="alphaUcPeriod" startAt="1"/>
              <a:defRPr sz="2300">
                <a:solidFill>
                  <a:srgbClr val="212121"/>
                </a:solidFill>
                <a:effectLst>
                  <a:outerShdw sx="100000" sy="100000" kx="0" ky="0" algn="b" rotWithShape="0" blurRad="12700" dist="8382" dir="5400000">
                    <a:srgbClr val="FFFFFF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Jonás </a:t>
            </a:r>
            <a:r>
              <a:rPr b="1" u="sng"/>
              <a:t>comienza</a:t>
            </a:r>
            <a:r>
              <a:t> su travesía por la cuidad y predica la palabra.</a:t>
            </a:r>
          </a:p>
          <a:p>
            <a:pPr marL="366413" indent="-366413" algn="l" defTabSz="385572">
              <a:buSzPct val="100000"/>
              <a:buAutoNum type="alphaUcPeriod" startAt="1"/>
              <a:defRPr sz="2300">
                <a:solidFill>
                  <a:srgbClr val="212121"/>
                </a:solidFill>
                <a:effectLst>
                  <a:outerShdw sx="100000" sy="100000" kx="0" ky="0" algn="b" rotWithShape="0" blurRad="12700" dist="8382" dir="5400000">
                    <a:srgbClr val="FFFFFF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Las </a:t>
            </a:r>
            <a:r>
              <a:rPr b="1" u="sng"/>
              <a:t>pruebas continuan</a:t>
            </a:r>
            <a:r>
              <a:t> por que esta cuidad era grande.</a:t>
            </a:r>
          </a:p>
          <a:p>
            <a:pPr marL="366413" indent="-366413" algn="l" defTabSz="385572">
              <a:buSzPct val="100000"/>
              <a:buAutoNum type="alphaUcPeriod" startAt="1"/>
              <a:defRPr sz="2300">
                <a:solidFill>
                  <a:srgbClr val="212121"/>
                </a:solidFill>
                <a:effectLst>
                  <a:outerShdw sx="100000" sy="100000" kx="0" ky="0" algn="b" rotWithShape="0" blurRad="12700" dist="8382" dir="5400000">
                    <a:srgbClr val="FFFFFF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Predica un </a:t>
            </a:r>
            <a:r>
              <a:rPr b="1" u="sng"/>
              <a:t>mensaje de tan solo 8 palabras </a:t>
            </a:r>
            <a:r>
              <a:t>( y todos se arrepienten ) pues Dios estaba en esto.</a:t>
            </a:r>
          </a:p>
          <a:p>
            <a:pPr marL="366413" indent="-366413" algn="l" defTabSz="385572">
              <a:buSzPct val="100000"/>
              <a:buAutoNum type="alphaUcPeriod" startAt="1"/>
              <a:defRPr sz="2300">
                <a:solidFill>
                  <a:srgbClr val="212121"/>
                </a:solidFill>
                <a:effectLst>
                  <a:outerShdw sx="100000" sy="100000" kx="0" ky="0" algn="b" rotWithShape="0" blurRad="12700" dist="8382" dir="5400000">
                    <a:srgbClr val="FFFFFF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Vemos que hay </a:t>
            </a:r>
            <a:r>
              <a:rPr b="1" u="sng"/>
              <a:t>evidencias de salvación</a:t>
            </a:r>
            <a:r>
              <a:t> en la forma que este pueblo celebro este mensaje ( </a:t>
            </a:r>
            <a:r>
              <a:rPr>
                <a:solidFill>
                  <a:srgbClr val="FF2600"/>
                </a:solidFill>
              </a:rPr>
              <a:t>creyeron</a:t>
            </a:r>
            <a:r>
              <a:t>, </a:t>
            </a:r>
            <a:r>
              <a:rPr>
                <a:solidFill>
                  <a:srgbClr val="009193"/>
                </a:solidFill>
              </a:rPr>
              <a:t>proclamaron ayuno</a:t>
            </a:r>
            <a:r>
              <a:t> y </a:t>
            </a:r>
            <a:r>
              <a:rPr>
                <a:solidFill>
                  <a:srgbClr val="0433FF"/>
                </a:solidFill>
              </a:rPr>
              <a:t>hasta su vestimenta cambio por completo</a:t>
            </a:r>
            <a:r>
              <a:t> ).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xfrm>
            <a:off x="1270000" y="891753"/>
            <a:ext cx="10464800" cy="7314666"/>
          </a:xfrm>
          <a:prstGeom prst="rect">
            <a:avLst/>
          </a:prstGeom>
        </p:spPr>
        <p:txBody>
          <a:bodyPr/>
          <a:lstStyle/>
          <a:p>
            <a:pPr algn="l" defTabSz="457200">
              <a:defRPr b="1" i="1" sz="2500" u="sng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sym typeface="Helvetica Neue"/>
              </a:defRPr>
            </a:pPr>
            <a:r>
              <a:t>1 CORINTIOS 1</a:t>
            </a:r>
          </a:p>
          <a:p>
            <a:pPr algn="l" defTabSz="457200">
              <a:defRPr sz="25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algn="l" defTabSz="457200">
              <a:defRPr b="1" sz="25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18 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Porque la palabra de la cruz es locura a los que se pierden; pero a los que se salvan, esto es, a nosotros, es poder de Dios.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457200">
              <a:defRPr b="1" sz="25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19 Pues está escrito:</a:t>
            </a:r>
          </a:p>
          <a:p>
            <a:pPr algn="l" defTabSz="457200">
              <a:defRPr sz="2500">
                <a:solidFill>
                  <a:srgbClr val="000000"/>
                </a:solidFill>
                <a:effectLst/>
                <a:latin typeface="Courier"/>
                <a:ea typeface="Courier"/>
                <a:cs typeface="Courier"/>
                <a:sym typeface="Courier"/>
              </a:defRPr>
            </a:pPr>
            <a:r>
              <a:t>    </a:t>
            </a:r>
            <a:r>
              <a:rPr>
                <a:latin typeface="+mj-lt"/>
                <a:ea typeface="+mj-ea"/>
                <a:cs typeface="+mj-cs"/>
                <a:sym typeface="Helvetica Neue"/>
              </a:rPr>
              <a:t>Destruiré la sabiduría de los sabios,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457200">
              <a:defRPr sz="2500">
                <a:solidFill>
                  <a:srgbClr val="000000"/>
                </a:solidFill>
                <a:effectLst/>
                <a:latin typeface="Courier"/>
                <a:ea typeface="Courier"/>
                <a:cs typeface="Courier"/>
                <a:sym typeface="Courier"/>
              </a:defRPr>
            </a:pPr>
            <a:r>
              <a:t>    </a:t>
            </a:r>
            <a:r>
              <a:rPr>
                <a:latin typeface="+mj-lt"/>
                <a:ea typeface="+mj-ea"/>
                <a:cs typeface="+mj-cs"/>
                <a:sym typeface="Helvetica Neue"/>
              </a:rPr>
              <a:t>Y desecharé el entendimiento de los entendidos.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457200">
              <a:defRPr b="1" sz="25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20 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¿Dónde está el sabio? ¿Dónde está el escriba? ¿Dónde está el disputador de este siglo? ¿No ha enloquecido Dios la sabiduría del mundo?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457200">
              <a:defRPr b="1" sz="25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21 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Pues ya que en la sabiduría de Dios, el mundo no conoció a Dios mediante la sabiduría, agradó a Dios salvar a los creyentes por la locura de la predicación.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457200">
              <a:defRPr b="1" sz="25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22 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Porque los judíos piden señales, y los griegos buscan sabiduría;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457200">
              <a:defRPr b="1" sz="25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23 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pero nosotros predicamos a Cristo crucificado, para los judíos ciertamente tropezadero, y para los gentiles locura;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algn="l" defTabSz="457200">
              <a:defRPr b="1" sz="25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24 </a:t>
            </a:r>
            <a:r>
              <a:rPr b="0">
                <a:latin typeface="+mj-lt"/>
                <a:ea typeface="+mj-ea"/>
                <a:cs typeface="+mj-cs"/>
                <a:sym typeface="Helvetica Neue"/>
              </a:rPr>
              <a:t>mas para los llamados, así judíos como griegos, Cristo poder de Dios, y sabiduría de Dios.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86837F"/>
      </a:dk1>
      <a:lt1>
        <a:srgbClr val="073E86"/>
      </a:lt1>
      <a:dk2>
        <a:srgbClr val="A7A7A7"/>
      </a:dk2>
      <a:lt2>
        <a:srgbClr val="535353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6837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073E86"/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073E86"/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6837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073E86"/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073E86"/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