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 b="def" i="def"/>
      <a:tcStyle>
        <a:tcBdr/>
        <a:fill>
          <a:solidFill>
            <a:srgbClr val="F9F9F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7" name="Shape 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body" sz="quarter" idx="1"/>
          </p:nvPr>
        </p:nvSpPr>
        <p:spPr>
          <a:xfrm>
            <a:off x="2860146" y="4238919"/>
            <a:ext cx="3415772" cy="39052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>
                <a:solidFill>
                  <a:srgbClr val="BEA85F"/>
                </a:solidFill>
              </a:defRPr>
            </a:lvl1pPr>
            <a:lvl2pPr marL="701040" indent="-243840">
              <a:spcBef>
                <a:spcPts val="300"/>
              </a:spcBef>
              <a:defRPr sz="1600">
                <a:solidFill>
                  <a:srgbClr val="BEA85F"/>
                </a:solidFill>
              </a:defRPr>
            </a:lvl2pPr>
            <a:lvl3pPr>
              <a:spcBef>
                <a:spcPts val="300"/>
              </a:spcBef>
              <a:defRPr sz="1600">
                <a:solidFill>
                  <a:srgbClr val="BEA85F"/>
                </a:solidFill>
              </a:defRPr>
            </a:lvl3pPr>
            <a:lvl4pPr>
              <a:spcBef>
                <a:spcPts val="300"/>
              </a:spcBef>
              <a:defRPr sz="1600">
                <a:solidFill>
                  <a:srgbClr val="BEA85F"/>
                </a:solidFill>
              </a:defRPr>
            </a:lvl4pPr>
            <a:lvl5pPr>
              <a:spcBef>
                <a:spcPts val="300"/>
              </a:spcBef>
              <a:defRPr sz="1600">
                <a:solidFill>
                  <a:srgbClr val="BEA85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hape 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1588511" y="3153833"/>
            <a:ext cx="6020906" cy="870659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7" name="Shape 27"/>
          <p:cNvSpPr/>
          <p:nvPr>
            <p:ph type="body" sz="quarter" idx="1"/>
          </p:nvPr>
        </p:nvSpPr>
        <p:spPr>
          <a:xfrm>
            <a:off x="2860146" y="4238919"/>
            <a:ext cx="3415772" cy="39052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>
                <a:solidFill>
                  <a:srgbClr val="BEA85F"/>
                </a:solidFill>
              </a:defRPr>
            </a:lvl1pPr>
            <a:lvl2pPr marL="701040" indent="-243840">
              <a:spcBef>
                <a:spcPts val="300"/>
              </a:spcBef>
              <a:defRPr sz="1600">
                <a:solidFill>
                  <a:srgbClr val="BEA85F"/>
                </a:solidFill>
              </a:defRPr>
            </a:lvl2pPr>
            <a:lvl3pPr>
              <a:spcBef>
                <a:spcPts val="300"/>
              </a:spcBef>
              <a:defRPr sz="1600">
                <a:solidFill>
                  <a:srgbClr val="BEA85F"/>
                </a:solidFill>
              </a:defRPr>
            </a:lvl3pPr>
            <a:lvl4pPr>
              <a:spcBef>
                <a:spcPts val="300"/>
              </a:spcBef>
              <a:defRPr sz="1600">
                <a:solidFill>
                  <a:srgbClr val="BEA85F"/>
                </a:solidFill>
              </a:defRPr>
            </a:lvl4pPr>
            <a:lvl5pPr>
              <a:spcBef>
                <a:spcPts val="300"/>
              </a:spcBef>
              <a:defRPr sz="1600">
                <a:solidFill>
                  <a:srgbClr val="BEA85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hape 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body" idx="1"/>
          </p:nvPr>
        </p:nvSpPr>
        <p:spPr>
          <a:xfrm>
            <a:off x="468312" y="1121832"/>
            <a:ext cx="8211826" cy="302169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body" idx="1"/>
          </p:nvPr>
        </p:nvSpPr>
        <p:spPr>
          <a:xfrm>
            <a:off x="468312" y="1121832"/>
            <a:ext cx="8211826" cy="302169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xfrm>
            <a:off x="3376085" y="4434416"/>
            <a:ext cx="2388809" cy="3205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/>
            <a:r>
              <a:t>Title Text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xfrm>
            <a:off x="468312" y="1121832"/>
            <a:ext cx="8211826" cy="302169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hape 5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criptur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body" idx="1"/>
          </p:nvPr>
        </p:nvSpPr>
        <p:spPr>
          <a:xfrm>
            <a:off x="526736" y="421372"/>
            <a:ext cx="8160064" cy="3365111"/>
          </a:xfrm>
          <a:prstGeom prst="rect">
            <a:avLst/>
          </a:prstGeom>
        </p:spPr>
        <p:txBody>
          <a:bodyPr/>
          <a:lstStyle>
            <a:lvl2pPr marL="0" indent="457200">
              <a:buSzTx/>
              <a:buNone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hape 61"/>
          <p:cNvSpPr/>
          <p:nvPr>
            <p:ph type="body" sz="quarter" idx="13"/>
          </p:nvPr>
        </p:nvSpPr>
        <p:spPr>
          <a:xfrm>
            <a:off x="527050" y="4021137"/>
            <a:ext cx="8159750" cy="74269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ackgroun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body" idx="1"/>
          </p:nvPr>
        </p:nvSpPr>
        <p:spPr>
          <a:xfrm>
            <a:off x="526736" y="421372"/>
            <a:ext cx="8160064" cy="4354160"/>
          </a:xfrm>
          <a:prstGeom prst="rect">
            <a:avLst/>
          </a:prstGeom>
        </p:spPr>
        <p:txBody>
          <a:bodyPr/>
          <a:lstStyle>
            <a:lvl2pPr marL="0" indent="457200">
              <a:buSzTx/>
              <a:buNone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168616"/>
            <a:ext cx="8229600" cy="931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100590"/>
            <a:ext cx="8229600" cy="3593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xfrm>
            <a:off x="1945743" y="4434416"/>
            <a:ext cx="5252514" cy="320525"/>
          </a:xfrm>
          <a:prstGeom prst="rect">
            <a:avLst/>
          </a:prstGeom>
        </p:spPr>
        <p:txBody>
          <a:bodyPr/>
          <a:lstStyle>
            <a:lvl1pPr defTabSz="877823">
              <a:defRPr sz="1536"/>
            </a:lvl1pPr>
          </a:lstStyle>
          <a:p>
            <a:pPr/>
            <a:r>
              <a:t>Que nos dice David en cuanto a este tema tan Mencionado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xfrm>
            <a:off x="468312" y="1121832"/>
            <a:ext cx="8211826" cy="2321558"/>
          </a:xfrm>
          <a:prstGeom prst="rect">
            <a:avLst/>
          </a:prstGeom>
        </p:spPr>
        <p:txBody>
          <a:bodyPr/>
          <a:lstStyle>
            <a:lvl1pPr>
              <a:defRPr sz="5300"/>
            </a:lvl1pPr>
          </a:lstStyle>
          <a:p>
            <a:pPr/>
            <a:r>
              <a:t>Que es una Relación con Dios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body" sz="quarter" idx="1"/>
          </p:nvPr>
        </p:nvSpPr>
        <p:spPr>
          <a:xfrm>
            <a:off x="526736" y="343534"/>
            <a:ext cx="8160064" cy="554622"/>
          </a:xfrm>
          <a:prstGeom prst="rect">
            <a:avLst/>
          </a:prstGeom>
        </p:spPr>
        <p:txBody>
          <a:bodyPr/>
          <a:lstStyle/>
          <a:p>
            <a:pPr/>
            <a:r>
              <a:t>NOTAS </a:t>
            </a:r>
          </a:p>
        </p:txBody>
      </p:sp>
      <p:sp>
        <p:nvSpPr>
          <p:cNvPr id="105" name="Shape 105"/>
          <p:cNvSpPr/>
          <p:nvPr>
            <p:ph type="body" idx="13"/>
          </p:nvPr>
        </p:nvSpPr>
        <p:spPr>
          <a:xfrm>
            <a:off x="527050" y="1004441"/>
            <a:ext cx="8159750" cy="37593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78606" indent="-78606" algn="l" defTabSz="384047">
              <a:spcBef>
                <a:spcPts val="100"/>
              </a:spcBef>
              <a:buSzPct val="100000"/>
              <a:buAutoNum type="arabicPeriod" startAt="1"/>
              <a:defRPr sz="1470"/>
            </a:pPr>
            <a:r>
              <a:t> La vida secreta de David era revelada al público en general debido a sus acciones públicas,… ( OOOHHHH no me entendió )… PERDÓN,… DÉJEME TRADUCIRLE LO QUE DIJE… ( Las reacciones que tenemos en lo Público, es lo que revela lo que hacemos en Privado )…ME ENTIENDE.</a:t>
            </a:r>
          </a:p>
          <a:p>
            <a:pPr algn="l" defTabSz="384047">
              <a:spcBef>
                <a:spcPts val="100"/>
              </a:spcBef>
              <a:defRPr sz="1470"/>
            </a:pPr>
          </a:p>
          <a:p>
            <a:pPr marL="78606" indent="-78606" algn="l" defTabSz="384047">
              <a:spcBef>
                <a:spcPts val="100"/>
              </a:spcBef>
              <a:buSzPct val="100000"/>
              <a:buAutoNum type="arabicPeriod" startAt="2"/>
              <a:defRPr sz="1470"/>
            </a:pPr>
            <a:r>
              <a:t> La confidencia de David era absoluta en el DIOS TODO PODEROSO, por que existía una relación personal con su creador ( que de hecho es el mismo creador tuyo y mío ) ósea que tenemos el mismo acceso DIRECTO,… no ocupamos un señor vestido de negro al cual debemos de confesarle lo que hacemos ( </a:t>
            </a:r>
            <a:r>
              <a:rPr b="1" u="sng"/>
              <a:t>1 Timoteo 2:5</a:t>
            </a:r>
            <a:r>
              <a:t> “Porque hay un solo Dios, y un solo </a:t>
            </a:r>
            <a:r>
              <a:rPr b="1"/>
              <a:t>mediador</a:t>
            </a:r>
            <a:r>
              <a:t> entre Dios y los hombres, Jesucristo hombre,..” )</a:t>
            </a:r>
          </a:p>
          <a:p>
            <a:pPr algn="l" defTabSz="384047">
              <a:spcBef>
                <a:spcPts val="100"/>
              </a:spcBef>
              <a:defRPr sz="1470"/>
            </a:pPr>
          </a:p>
          <a:p>
            <a:pPr algn="l" defTabSz="384047">
              <a:spcBef>
                <a:spcPts val="100"/>
              </a:spcBef>
              <a:defRPr sz="1470"/>
            </a:pPr>
            <a:r>
              <a:t>3. Cuando vemos los Salmos de David y los estudiamos, podemos ver el corazón de un hombre lleno de los mismos temores y preocupaciones por las cuales nosotros estamos pasando. Mas vemos una forma muy diferente de vivir la vida, pues sea como sea el falló y pecó constantemente,.. pero su relación con el Padre le permitió sobreponerse a sus carnalidad y vivir en obediencia.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82880">
              <a:spcBef>
                <a:spcPts val="0"/>
              </a:spcBef>
              <a:defRPr sz="168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u="sng"/>
              <a:t>Salmo 27</a:t>
            </a:r>
            <a:r>
              <a:t> ( d-e ) “Para contemplar la hermosura de Jehová, y para inquirir en su templo…”</a:t>
            </a:r>
          </a:p>
          <a:p>
            <a:pPr defTabSz="182880">
              <a:spcBef>
                <a:spcPts val="0"/>
              </a:spcBef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182880">
              <a:spcBef>
                <a:spcPts val="0"/>
              </a:spcBef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200526" indent="-200526" algn="l" defTabSz="182880">
              <a:spcBef>
                <a:spcPts val="0"/>
              </a:spcBef>
              <a:buSzPct val="100000"/>
              <a:buAutoNum type="alphaUcPeriod" startAt="1"/>
              <a:defRPr sz="156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Cuando David utiliza la palabra “contemplar” en este texto,… nos está tratando de educar a TODOS en cuanto a la forma de la cual deberíamos de pasar este tiempo con Dios ( aclaro que esto debe de llevar ( actitud = comportamiento /aptitud = cualidades ) de parte de nosotros ). Para poder contemplar, debemos de sacar un buen tiempo para orar y leer las palabras de Dios en la Biblia.</a:t>
            </a:r>
          </a:p>
          <a:p>
            <a:pPr marL="200526" indent="-200526" algn="l" defTabSz="182880">
              <a:spcBef>
                <a:spcPts val="0"/>
              </a:spcBef>
              <a:buSzPct val="100000"/>
              <a:buAutoNum type="alphaUcPeriod" startAt="1"/>
              <a:defRPr sz="156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Podemos conocer la hermosura de Dios al ver lo que la escritura enseña acerca de la persona de Dios y sus atributos ( pero hay que estudiar su palabra ).</a:t>
            </a:r>
          </a:p>
          <a:p>
            <a:pPr marL="200526" indent="-200526" algn="l" defTabSz="182880">
              <a:spcBef>
                <a:spcPts val="0"/>
              </a:spcBef>
              <a:buSzPct val="100000"/>
              <a:buAutoNum type="alphaUcPeriod" startAt="1"/>
              <a:defRPr sz="156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Notemos también que David usa la palabra inquirir en este versículo, y esta palabra significa o es un sinónimo de </a:t>
            </a:r>
            <a:r>
              <a:rPr b="1" u="sng"/>
              <a:t>escudriñar</a:t>
            </a:r>
            <a:r>
              <a:t>, este es el sentido de </a:t>
            </a:r>
            <a:r>
              <a:rPr b="1" u="sng"/>
              <a:t>indagar algo cuidadosamente</a:t>
            </a:r>
            <a:r>
              <a:t>. La palabra </a:t>
            </a:r>
            <a:r>
              <a:rPr b="1"/>
              <a:t>inquirir</a:t>
            </a:r>
            <a:r>
              <a:t> proviene del latín inquiere, ósea (</a:t>
            </a:r>
            <a:r>
              <a:rPr b="1" u="sng"/>
              <a:t>hacia dentro</a:t>
            </a:r>
            <a:r>
              <a:t>).</a:t>
            </a:r>
          </a:p>
          <a:p>
            <a:pPr algn="l" defTabSz="182880">
              <a:spcBef>
                <a:spcPts val="0"/>
              </a:spcBef>
              <a:defRPr sz="156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200526" indent="-200526" algn="l" defTabSz="182880">
              <a:spcBef>
                <a:spcPts val="0"/>
              </a:spcBef>
              <a:buSzPct val="100000"/>
              <a:buAutoNum type="alphaUcPeriod" startAt="4"/>
              <a:defRPr sz="156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Cuando David escribió este pasaje, el pudo a ver salido de una de sus tantas batallas ( pero nada le iba a asegurar la victoria final ) David, solo estaba descansando en la realidad de esta relación con Dios.</a:t>
            </a:r>
          </a:p>
          <a:p>
            <a:pPr marL="200526" indent="-200526" algn="l" defTabSz="182880">
              <a:spcBef>
                <a:spcPts val="0"/>
              </a:spcBef>
              <a:buSzPct val="100000"/>
              <a:buAutoNum type="alphaUcPeriod" startAt="4"/>
              <a:defRPr sz="156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200526" indent="-200526" algn="l" defTabSz="182880">
              <a:spcBef>
                <a:spcPts val="0"/>
              </a:spcBef>
              <a:buSzPct val="100000"/>
              <a:buAutoNum type="alphaUcPeriod" startAt="6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182880">
              <a:spcBef>
                <a:spcPts val="0"/>
              </a:spcBef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182880">
              <a:spcBef>
                <a:spcPts val="0"/>
              </a:spcBef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182880">
              <a:spcBef>
                <a:spcPts val="0"/>
              </a:spcBef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182880">
              <a:spcBef>
                <a:spcPts val="0"/>
              </a:spcBef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96111">
              <a:defRPr sz="1568"/>
            </a:lvl1pPr>
          </a:lstStyle>
          <a:p>
            <a:pPr/>
            <a:r>
              <a:t>APLICACIÓN </a:t>
            </a:r>
          </a:p>
        </p:txBody>
      </p:sp>
      <p:sp>
        <p:nvSpPr>
          <p:cNvPr id="110" name="Shape 11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ORACIÓN + LECTURA + APLICACIÓN</a:t>
            </a:r>
          </a:p>
          <a:p>
            <a:pPr/>
          </a:p>
          <a:p>
            <a:pPr algn="l" defTabSz="457200">
              <a:spcBef>
                <a:spcPts val="0"/>
              </a:spcBef>
              <a:defRPr b="1" sz="1600" u="sng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HECHOS 4:13</a:t>
            </a:r>
          </a:p>
          <a:p>
            <a:pPr algn="l" defTabSz="457200">
              <a:spcBef>
                <a:spcPts val="0"/>
              </a:spcBef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 defTabSz="457200">
              <a:spcBef>
                <a:spcPts val="0"/>
              </a:spcBef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 sz="1200">
                <a:latin typeface="Arial"/>
                <a:ea typeface="Arial"/>
                <a:cs typeface="Arial"/>
                <a:sym typeface="Arial"/>
              </a:rPr>
              <a:t>“</a:t>
            </a:r>
            <a:r>
              <a:t>Entonces viendo el denuedo de Pedro y de Juan, y sabiendo que eran hombres sin letras y del vulgo, se maravillaban; </a:t>
            </a:r>
            <a:r>
              <a:rPr sz="2500"/>
              <a:t>y les reconocían que habían estado con Jesús</a:t>
            </a:r>
            <a:r>
              <a:t>…”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3376085" y="4434416"/>
            <a:ext cx="2388809" cy="3205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/>
            <a:r>
              <a:t>SALMO 27:4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xfrm>
            <a:off x="468312" y="1121832"/>
            <a:ext cx="8211826" cy="3021696"/>
          </a:xfrm>
          <a:prstGeom prst="rect">
            <a:avLst/>
          </a:prstGeom>
        </p:spPr>
        <p:txBody>
          <a:bodyPr/>
          <a:lstStyle/>
          <a:p>
            <a:pPr defTabSz="457200">
              <a:spcBef>
                <a:spcPts val="0"/>
              </a:spcBef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“Una cosa he demandado a Jehová, ésta buscaré;</a:t>
            </a:r>
          </a:p>
          <a:p>
            <a:pPr defTabSz="457200">
              <a:spcBef>
                <a:spcPts val="0"/>
              </a:spcBef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Que esté yo en la casa de Jehová todos los días de mi vida,</a:t>
            </a:r>
          </a:p>
          <a:p>
            <a:pPr defTabSz="457200">
              <a:spcBef>
                <a:spcPts val="0"/>
              </a:spcBef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Para contemplar la hermosura de Jehová, y para inquirir en su templo…”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body" sz="quarter" idx="1"/>
          </p:nvPr>
        </p:nvSpPr>
        <p:spPr>
          <a:xfrm>
            <a:off x="491968" y="568381"/>
            <a:ext cx="8160064" cy="727957"/>
          </a:xfrm>
          <a:prstGeom prst="rect">
            <a:avLst/>
          </a:prstGeom>
        </p:spPr>
        <p:txBody>
          <a:bodyPr/>
          <a:lstStyle/>
          <a:p>
            <a:pPr/>
            <a:r>
              <a:t>QUE ESTABA PASANDO EN LA VIDA DE DAVID</a:t>
            </a:r>
          </a:p>
        </p:txBody>
      </p:sp>
      <p:sp>
        <p:nvSpPr>
          <p:cNvPr id="86" name="Shape 86"/>
          <p:cNvSpPr/>
          <p:nvPr>
            <p:ph type="body" idx="13"/>
          </p:nvPr>
        </p:nvSpPr>
        <p:spPr>
          <a:xfrm>
            <a:off x="538360" y="1691923"/>
            <a:ext cx="8067280" cy="30529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l" defTabSz="731520">
              <a:spcBef>
                <a:spcPts val="5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 Entendamos que David estaba siendo perseguido por Saúl cuando escribió este Salmo y su vida estaba en peligro.</a:t>
            </a:r>
          </a:p>
          <a:p>
            <a:pPr algn="l" defTabSz="731520">
              <a:spcBef>
                <a:spcPts val="5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Si tan solo leemos el pasaje vamos a notar la persecución de la cual estaba pasando David.</a:t>
            </a:r>
          </a:p>
          <a:p>
            <a:pPr algn="l" defTabSz="731520">
              <a:spcBef>
                <a:spcPts val="5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 Al mismo tiempo David nos está enseñando que cuando conocemos a Dios, el nos va a enseñar a sobreponernos de los temores que paralizan nuestras mentes y nuestras acciones cada día…( confidencia, coraje, temeridad etc ).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xfrm>
            <a:off x="2726896" y="4393637"/>
            <a:ext cx="3690208" cy="423861"/>
          </a:xfrm>
          <a:prstGeom prst="rect">
            <a:avLst/>
          </a:prstGeom>
        </p:spPr>
        <p:txBody>
          <a:bodyPr/>
          <a:lstStyle/>
          <a:p>
            <a:pPr/>
            <a:r>
              <a:t>LAS DIVICIONES DEL PASAJE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xfrm>
            <a:off x="468312" y="915954"/>
            <a:ext cx="8211826" cy="2916553"/>
          </a:xfrm>
          <a:prstGeom prst="rect">
            <a:avLst/>
          </a:prstGeom>
        </p:spPr>
        <p:txBody>
          <a:bodyPr/>
          <a:lstStyle/>
          <a:p>
            <a:pPr algn="just" defTabSz="722376">
              <a:spcBef>
                <a:spcPts val="500"/>
              </a:spcBef>
              <a:defRPr sz="2370"/>
            </a:pPr>
            <a:r>
              <a:t>                                </a:t>
            </a:r>
            <a:r>
              <a:rPr b="1" i="1" u="sng"/>
              <a:t> LEAMOS CON CUIDADO</a:t>
            </a:r>
            <a:endParaRPr b="1" i="1" u="sng"/>
          </a:p>
          <a:p>
            <a:pPr algn="just" defTabSz="722376">
              <a:spcBef>
                <a:spcPts val="500"/>
              </a:spcBef>
              <a:defRPr sz="2370"/>
            </a:pPr>
          </a:p>
          <a:p>
            <a:pPr algn="just" defTabSz="722376">
              <a:spcBef>
                <a:spcPts val="500"/>
              </a:spcBef>
              <a:defRPr sz="2370"/>
            </a:pPr>
            <a:r>
              <a:t>( V 1-6 ) Temor a las Circunstancias de la Vida.</a:t>
            </a:r>
          </a:p>
          <a:p>
            <a:pPr algn="just" defTabSz="722376">
              <a:spcBef>
                <a:spcPts val="500"/>
              </a:spcBef>
              <a:defRPr sz="2370"/>
            </a:pPr>
          </a:p>
          <a:p>
            <a:pPr algn="just" defTabSz="722376">
              <a:spcBef>
                <a:spcPts val="500"/>
              </a:spcBef>
              <a:defRPr sz="2370"/>
            </a:pPr>
            <a:r>
              <a:t>( V 7-10 ) Temor al Fracaso.</a:t>
            </a:r>
          </a:p>
          <a:p>
            <a:pPr algn="just" defTabSz="722376">
              <a:spcBef>
                <a:spcPts val="500"/>
              </a:spcBef>
              <a:defRPr sz="2370"/>
            </a:pPr>
          </a:p>
          <a:p>
            <a:pPr algn="just" defTabSz="722376">
              <a:spcBef>
                <a:spcPts val="500"/>
              </a:spcBef>
              <a:defRPr sz="2370"/>
            </a:pPr>
            <a:r>
              <a:t>( V 11-14 ) Temor al Futuro.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body" idx="1"/>
          </p:nvPr>
        </p:nvSpPr>
        <p:spPr>
          <a:xfrm>
            <a:off x="526735" y="421372"/>
            <a:ext cx="8160065" cy="4354160"/>
          </a:xfrm>
          <a:prstGeom prst="rect">
            <a:avLst/>
          </a:prstGeom>
        </p:spPr>
        <p:txBody>
          <a:bodyPr/>
          <a:lstStyle/>
          <a:p>
            <a:pPr defTabSz="182880">
              <a:spcBef>
                <a:spcPts val="0"/>
              </a:spcBef>
              <a:defRPr sz="252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u="sng"/>
              <a:t>Salmo 27</a:t>
            </a:r>
            <a:r>
              <a:t> (a-b) “Una cosa he demandado a Jehová, ésta buscaré”</a:t>
            </a:r>
          </a:p>
          <a:p>
            <a:pPr defTabSz="182880">
              <a:spcBef>
                <a:spcPts val="0"/>
              </a:spcBef>
              <a:defRPr sz="156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182880">
              <a:spcBef>
                <a:spcPts val="0"/>
              </a:spcBef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200526" indent="-200526" algn="l" defTabSz="182880">
              <a:spcBef>
                <a:spcPts val="0"/>
              </a:spcBef>
              <a:buSzPct val="100000"/>
              <a:buAutoNum type="alphaUcPeriod" startAt="1"/>
              <a:defRPr sz="188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Para David, había UNA sola cosa por sobre todo lo demás que el anhelaba. Osea que había una urgencia en su corazón (somos urgentes). </a:t>
            </a:r>
          </a:p>
          <a:p>
            <a:pPr marL="200526" indent="-200526" algn="l" defTabSz="182880">
              <a:spcBef>
                <a:spcPts val="0"/>
              </a:spcBef>
              <a:buSzPct val="100000"/>
              <a:buAutoNum type="alphaUcPeriod" startAt="1"/>
              <a:defRPr sz="188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David no solo deseaba ésta “UNA cosa” sino que nos habla de una demanda exclusiva y bien explicita pues explica este deseo ( es así usted ??? ). Le demandamos a Dios las cosas ( o no lo hacemos por pecado ).</a:t>
            </a:r>
          </a:p>
          <a:p>
            <a:pPr marL="200526" indent="-200526" algn="l" defTabSz="182880">
              <a:spcBef>
                <a:spcPts val="0"/>
              </a:spcBef>
              <a:buSzPct val="100000"/>
              <a:buAutoNum type="alphaUcPeriod" startAt="1"/>
              <a:defRPr sz="188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Es muy interesante el ver como el aclara que su deseo personal o como REY, no es acerca de las cosas que el podría obtener de los reyes, líderes, colegas o amigos de milicia,… sino que habla de una demanda a JEHOVÁ ( ven la relación con Dios / así es con los amigos ).</a:t>
            </a:r>
          </a:p>
          <a:p>
            <a:pPr marL="200526" indent="-200526" algn="l" defTabSz="182880">
              <a:spcBef>
                <a:spcPts val="0"/>
              </a:spcBef>
              <a:buSzPct val="100000"/>
              <a:buAutoNum type="alphaUcPeriod" startAt="1"/>
              <a:defRPr sz="188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David explica que para demandar hay que buscar ( verdad hermanos )… ósea que aveces queremos hacer o tener cosas que no buscamos.</a:t>
            </a:r>
          </a:p>
          <a:p>
            <a:pPr defTabSz="182880">
              <a:spcBef>
                <a:spcPts val="0"/>
              </a:spcBef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182880">
              <a:spcBef>
                <a:spcPts val="0"/>
              </a:spcBef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182880">
              <a:spcBef>
                <a:spcPts val="0"/>
              </a:spcBef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182880">
              <a:spcBef>
                <a:spcPts val="0"/>
              </a:spcBef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182880">
              <a:spcBef>
                <a:spcPts val="0"/>
              </a:spcBef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"/>
          </p:nvPr>
        </p:nvSpPr>
        <p:spPr>
          <a:xfrm>
            <a:off x="491968" y="315983"/>
            <a:ext cx="8160064" cy="602166"/>
          </a:xfrm>
          <a:prstGeom prst="rect">
            <a:avLst/>
          </a:prstGeom>
        </p:spPr>
        <p:txBody>
          <a:bodyPr/>
          <a:lstStyle/>
          <a:p>
            <a:pPr/>
            <a:r>
              <a:t>NOTAS</a:t>
            </a:r>
          </a:p>
        </p:txBody>
      </p:sp>
      <p:sp>
        <p:nvSpPr>
          <p:cNvPr id="94" name="Shape 94"/>
          <p:cNvSpPr/>
          <p:nvPr>
            <p:ph type="body" idx="13"/>
          </p:nvPr>
        </p:nvSpPr>
        <p:spPr>
          <a:xfrm>
            <a:off x="492125" y="1230759"/>
            <a:ext cx="8159750" cy="33171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l" defTabSz="896111">
              <a:spcBef>
                <a:spcPts val="300"/>
              </a:spcBef>
              <a:defRPr sz="1568"/>
            </a:pPr>
            <a:r>
              <a:t>1. David nos está hablando de un deseo como el de buscar algo de mucho VALOR.</a:t>
            </a:r>
          </a:p>
          <a:p>
            <a:pPr algn="l" defTabSz="896111">
              <a:spcBef>
                <a:spcPts val="300"/>
              </a:spcBef>
              <a:defRPr sz="1568"/>
            </a:pPr>
          </a:p>
          <a:p>
            <a:pPr algn="l" defTabSz="896111">
              <a:spcBef>
                <a:spcPts val="300"/>
              </a:spcBef>
              <a:defRPr sz="1568"/>
            </a:pPr>
            <a:r>
              <a:t>2. Dios ya nos extendió su mano y nos hizo sentar en su trono ( de acuerdo con el Libro de Efesios ) ósea que YA estamos en Cristo. Y lo que Dios desea es que entremos en su presencia y pongamos en nuestras mentes sus palabras dadas en las escrituras a nosotros.</a:t>
            </a:r>
          </a:p>
          <a:p>
            <a:pPr algn="l" defTabSz="896111">
              <a:spcBef>
                <a:spcPts val="300"/>
              </a:spcBef>
              <a:defRPr sz="1568"/>
            </a:pPr>
          </a:p>
          <a:p>
            <a:pPr algn="l" defTabSz="896111">
              <a:spcBef>
                <a:spcPts val="300"/>
              </a:spcBef>
              <a:defRPr sz="1568"/>
            </a:pPr>
            <a:r>
              <a:t>3. El tiempo a solas con Dios depende de una disciplina basada en el TEMOR y la OBEDIENCIA a DIOS en todo y no solo en lo que queremos ( como cuando vamos a un Bufete ) ósea, que Dios está esperando que le DEMANDEMOS este deseo a ÉL , pero ÉL desea que lo BUSQUEMOS. ( Salmo 88:13 )</a:t>
            </a:r>
          </a:p>
          <a:p>
            <a:pPr algn="l" defTabSz="896111">
              <a:spcBef>
                <a:spcPts val="300"/>
              </a:spcBef>
              <a:defRPr sz="1568"/>
            </a:pPr>
          </a:p>
          <a:p>
            <a:pPr algn="l" defTabSz="896111">
              <a:spcBef>
                <a:spcPts val="300"/>
              </a:spcBef>
              <a:defRPr sz="1568" u="sng"/>
            </a:pPr>
            <a:r>
              <a:t>SALMO 5:3 “ Oh Jehová, </a:t>
            </a:r>
            <a:r>
              <a:rPr b="1"/>
              <a:t>de</a:t>
            </a:r>
            <a:r>
              <a:t> </a:t>
            </a:r>
            <a:r>
              <a:rPr b="1"/>
              <a:t>mañana</a:t>
            </a:r>
            <a:r>
              <a:t> oirás mi voz; </a:t>
            </a:r>
            <a:r>
              <a:rPr b="1"/>
              <a:t>De</a:t>
            </a:r>
            <a:r>
              <a:t> </a:t>
            </a:r>
            <a:r>
              <a:rPr b="1"/>
              <a:t>mañana</a:t>
            </a:r>
            <a:r>
              <a:t> me presentaré </a:t>
            </a:r>
            <a:r>
              <a:rPr b="1"/>
              <a:t>de</a:t>
            </a:r>
            <a:r>
              <a:t>lante </a:t>
            </a:r>
            <a:r>
              <a:rPr b="1"/>
              <a:t>de</a:t>
            </a:r>
            <a:r>
              <a:t> ti, y esperaré…”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82880">
              <a:spcBef>
                <a:spcPts val="0"/>
              </a:spcBef>
              <a:defRPr sz="216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u="sng"/>
              <a:t>Salmo 27</a:t>
            </a:r>
            <a:r>
              <a:t> ( c ) “Que esté yo en la casa de Jehová todos los días de mi vida,…”</a:t>
            </a:r>
          </a:p>
          <a:p>
            <a:pPr defTabSz="182880">
              <a:spcBef>
                <a:spcPts val="0"/>
              </a:spcBef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182880">
              <a:spcBef>
                <a:spcPts val="0"/>
              </a:spcBef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182880">
              <a:spcBef>
                <a:spcPts val="0"/>
              </a:spcBef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200526" indent="-200526" algn="l" defTabSz="182880">
              <a:spcBef>
                <a:spcPts val="0"/>
              </a:spcBef>
              <a:buSzPct val="100000"/>
              <a:buAutoNum type="alphaUcPeriod" startAt="1"/>
              <a:defRPr sz="176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Que esté ( YO ) ósea que está escribiendo en primera persona ( osea que nos esta mostrando su celo por Dios )… No como algunos que están orando por que todas las demás personas cambien pero no ellos mismos.</a:t>
            </a:r>
          </a:p>
          <a:p>
            <a:pPr marL="200526" indent="-200526" algn="l" defTabSz="182880">
              <a:spcBef>
                <a:spcPts val="0"/>
              </a:spcBef>
              <a:buSzPct val="100000"/>
              <a:buAutoNum type="alphaUcPeriod" startAt="1"/>
              <a:defRPr sz="176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Note la dirección de como llegar a la destinación final ( EN LA CASA DE JEHOVÁ ), y no dice “ de la esquina camina siguiente, camina mas o menos 3 cuadras y cuando veas un edificio azul,.. dobla a la mano derecha y creo que la casa es la número 1900 que te importa…” sino mas bien señala ( QUE ESTE YO EN LA CASA DE DIOS ).</a:t>
            </a:r>
          </a:p>
          <a:p>
            <a:pPr marL="200526" indent="-200526" algn="l" defTabSz="182880">
              <a:spcBef>
                <a:spcPts val="0"/>
              </a:spcBef>
              <a:buSzPct val="100000"/>
              <a:buAutoNum type="alphaUcPeriod" startAt="1"/>
              <a:defRPr sz="176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Y como si fuera poco, David señala de una manera bien directa el plazo de la visita a la dirección ya mencionada anteriormente,… Osea que no habla de “algunos días” sino mas bien habla de “TODOS LOS DIAS DE MI VIDA”.</a:t>
            </a:r>
          </a:p>
          <a:p>
            <a:pPr marL="200526" indent="-200526" algn="l" defTabSz="182880">
              <a:spcBef>
                <a:spcPts val="0"/>
              </a:spcBef>
              <a:buSzPct val="100000"/>
              <a:buAutoNum type="alphaUcPeriod" startAt="1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182880">
              <a:spcBef>
                <a:spcPts val="0"/>
              </a:spcBef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182880">
              <a:spcBef>
                <a:spcPts val="0"/>
              </a:spcBef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182880">
              <a:spcBef>
                <a:spcPts val="0"/>
              </a:spcBef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182880">
              <a:spcBef>
                <a:spcPts val="0"/>
              </a:spcBef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182880">
              <a:spcBef>
                <a:spcPts val="0"/>
              </a:spcBef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182880">
              <a:spcBef>
                <a:spcPts val="0"/>
              </a:spcBef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xfrm>
            <a:off x="3059696" y="4434416"/>
            <a:ext cx="3024608" cy="320525"/>
          </a:xfrm>
          <a:prstGeom prst="rect">
            <a:avLst/>
          </a:prstGeom>
        </p:spPr>
        <p:txBody>
          <a:bodyPr/>
          <a:lstStyle>
            <a:lvl1pPr defTabSz="896111">
              <a:defRPr sz="1568"/>
            </a:lvl1pPr>
          </a:lstStyle>
          <a:p>
            <a:pPr/>
            <a:r>
              <a:t>QUE HACEMOS EN LO SECRETO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sz="5000"/>
              <a:t>T</a:t>
            </a:r>
            <a:r>
              <a:t>iempo </a:t>
            </a:r>
            <a:r>
              <a:rPr sz="5000"/>
              <a:t>T</a:t>
            </a:r>
            <a:r>
              <a:t>alentos  </a:t>
            </a:r>
            <a:r>
              <a:rPr sz="5000"/>
              <a:t>T</a:t>
            </a:r>
            <a:r>
              <a:t>esoros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3045210" y="4434416"/>
            <a:ext cx="3053580" cy="320525"/>
          </a:xfrm>
          <a:prstGeom prst="rect">
            <a:avLst/>
          </a:prstGeom>
        </p:spPr>
        <p:txBody>
          <a:bodyPr/>
          <a:lstStyle>
            <a:lvl1pPr defTabSz="896111">
              <a:defRPr sz="1568"/>
            </a:lvl1pPr>
          </a:lstStyle>
          <a:p>
            <a:pPr/>
            <a:r>
              <a:t>QUE HACEMOS EN LO PRIVADO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457200">
              <a:spcBef>
                <a:spcPts val="0"/>
              </a:spcBef>
              <a:defRPr b="1" sz="2400" u="sng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 TIMOTEO 2:</a:t>
            </a:r>
            <a:r>
              <a:rPr>
                <a:latin typeface="Arial"/>
                <a:ea typeface="Arial"/>
                <a:cs typeface="Arial"/>
                <a:sym typeface="Arial"/>
              </a:rPr>
              <a:t>15 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457200">
              <a:spcBef>
                <a:spcPts val="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algn="l" defTabSz="457200">
              <a:spcBef>
                <a:spcPts val="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“</a:t>
            </a:r>
            <a:r>
              <a:t>Procura con diligencia presentarte a Dios aprobado, como obrero que no tiene de qué avergonzarse, que </a:t>
            </a:r>
            <a:r>
              <a:rPr sz="4200">
                <a:solidFill>
                  <a:srgbClr val="FF2600"/>
                </a:solidFill>
              </a:rPr>
              <a:t>usa</a:t>
            </a:r>
            <a:r>
              <a:t> bien la palabra de verdad…”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