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67" r:id="rId5"/>
    <p:sldId id="261" r:id="rId6"/>
    <p:sldId id="268" r:id="rId7"/>
    <p:sldId id="269" r:id="rId8"/>
    <p:sldId id="270" r:id="rId9"/>
    <p:sldId id="27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11/27/2016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11/27/2016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10600270" cy="3329581"/>
          </a:xfrm>
        </p:spPr>
        <p:txBody>
          <a:bodyPr/>
          <a:lstStyle/>
          <a:p>
            <a:r>
              <a:rPr lang="en-US" sz="6600" dirty="0"/>
              <a:t>A Sanctified Minister, Pt. 2</a:t>
            </a:r>
          </a:p>
        </p:txBody>
      </p:sp>
      <p:sp>
        <p:nvSpPr>
          <p:cNvPr id="3" name="Subtitle 2"/>
          <p:cNvSpPr>
            <a:spLocks noGrp="1"/>
          </p:cNvSpPr>
          <p:nvPr>
            <p:ph type="subTitle" idx="1"/>
          </p:nvPr>
        </p:nvSpPr>
        <p:spPr/>
        <p:txBody>
          <a:bodyPr>
            <a:normAutofit/>
          </a:bodyPr>
          <a:lstStyle/>
          <a:p>
            <a:r>
              <a:rPr lang="en-US" sz="3200" dirty="0"/>
              <a:t>1 Thessalonians 2:7-9</a:t>
            </a:r>
          </a:p>
        </p:txBody>
      </p:sp>
    </p:spTree>
    <p:extLst>
      <p:ext uri="{BB962C8B-B14F-4D97-AF65-F5344CB8AC3E}">
        <p14:creationId xmlns:p14="http://schemas.microsoft.com/office/powerpoint/2010/main" val="2601922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3022"/>
          </a:xfrm>
        </p:spPr>
        <p:txBody>
          <a:bodyPr/>
          <a:lstStyle/>
          <a:p>
            <a:r>
              <a:rPr lang="en-US" dirty="0"/>
              <a:t>A Sanctified Minister</a:t>
            </a:r>
          </a:p>
        </p:txBody>
      </p:sp>
      <p:pic>
        <p:nvPicPr>
          <p:cNvPr id="1026" name="Picture 2" descr="Image result for gulfstream g6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9841" y="1220470"/>
            <a:ext cx="5715634" cy="55460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1857080"/>
            <a:ext cx="6202837" cy="3785652"/>
          </a:xfrm>
          <a:prstGeom prst="rect">
            <a:avLst/>
          </a:prstGeom>
        </p:spPr>
        <p:txBody>
          <a:bodyPr wrap="square">
            <a:spAutoFit/>
          </a:bodyPr>
          <a:lstStyle/>
          <a:p>
            <a:pPr algn="ctr"/>
            <a:r>
              <a:rPr lang="en-US" sz="4000" dirty="0"/>
              <a:t>“</a:t>
            </a:r>
            <a:r>
              <a:rPr lang="en-US" sz="4000" i="1" dirty="0"/>
              <a:t>A long-range, high-speed, intercontinental jet aircraft is a tool that is necessary in order to fulfill the mission of the ministry</a:t>
            </a:r>
            <a:r>
              <a:rPr lang="en-US" sz="4000" dirty="0"/>
              <a:t>,”</a:t>
            </a:r>
            <a:endParaRPr lang="en-US" sz="4000" dirty="0"/>
          </a:p>
        </p:txBody>
      </p:sp>
    </p:spTree>
    <p:extLst>
      <p:ext uri="{BB962C8B-B14F-4D97-AF65-F5344CB8AC3E}">
        <p14:creationId xmlns:p14="http://schemas.microsoft.com/office/powerpoint/2010/main" val="213057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319" y="167708"/>
            <a:ext cx="9404723" cy="933022"/>
          </a:xfrm>
        </p:spPr>
        <p:txBody>
          <a:bodyPr/>
          <a:lstStyle/>
          <a:p>
            <a:r>
              <a:rPr lang="en-US" dirty="0"/>
              <a:t>A Sanctified Minister</a:t>
            </a:r>
          </a:p>
        </p:txBody>
      </p:sp>
      <p:pic>
        <p:nvPicPr>
          <p:cNvPr id="1026" name="Picture 2" descr="Image result for gulfstream g6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9841" y="1220470"/>
            <a:ext cx="5715634" cy="55460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876692"/>
            <a:ext cx="6339841" cy="5632311"/>
          </a:xfrm>
          <a:prstGeom prst="rect">
            <a:avLst/>
          </a:prstGeom>
        </p:spPr>
        <p:txBody>
          <a:bodyPr wrap="square">
            <a:spAutoFit/>
          </a:bodyPr>
          <a:lstStyle/>
          <a:p>
            <a:pPr lvl="0" algn="ctr" defTabSz="914400"/>
            <a:r>
              <a:rPr kumimoji="0" lang="en-US" sz="4000" b="0" i="0" u="none" strike="noStrike" kern="0" cap="none" spc="0" normalizeH="0" baseline="0" noProof="0" dirty="0">
                <a:ln>
                  <a:noFill/>
                </a:ln>
                <a:effectLst/>
                <a:uLnTx/>
                <a:uFillTx/>
              </a:rPr>
              <a:t>“</a:t>
            </a:r>
            <a:r>
              <a:rPr lang="en-US" sz="3200" i="1" kern="0" dirty="0"/>
              <a:t>We respectfully request that those who are not involved respect our right to practice what we believe, and only ask of the press that they report facts, and not fictional reports or biased perspectives. We encourage our community, and our pastors, to dream big, because we know that God loves us just that much</a:t>
            </a:r>
            <a:r>
              <a:rPr kumimoji="0" lang="en-US" sz="3200" b="0" i="0" u="none" strike="noStrike" kern="0" cap="none" spc="0" normalizeH="0" baseline="0" noProof="0" dirty="0">
                <a:ln>
                  <a:noFill/>
                </a:ln>
                <a:effectLst/>
                <a:uLnTx/>
                <a:uFillTx/>
              </a:rPr>
              <a:t>,”</a:t>
            </a:r>
            <a:endParaRPr kumimoji="0" lang="en-US" sz="40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136816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319" y="167708"/>
            <a:ext cx="9404723" cy="933022"/>
          </a:xfrm>
        </p:spPr>
        <p:txBody>
          <a:bodyPr/>
          <a:lstStyle/>
          <a:p>
            <a:r>
              <a:rPr lang="en-US" dirty="0"/>
              <a:t>A Sanctified Minister</a:t>
            </a:r>
          </a:p>
        </p:txBody>
      </p:sp>
      <p:sp>
        <p:nvSpPr>
          <p:cNvPr id="4" name="Rectangle 3"/>
          <p:cNvSpPr/>
          <p:nvPr/>
        </p:nvSpPr>
        <p:spPr>
          <a:xfrm>
            <a:off x="0" y="876692"/>
            <a:ext cx="12192000" cy="5816977"/>
          </a:xfrm>
          <a:prstGeom prst="rect">
            <a:avLst/>
          </a:prstGeom>
        </p:spPr>
        <p:txBody>
          <a:bodyPr wrap="square">
            <a:spAutoFit/>
          </a:bodyPr>
          <a:lstStyle/>
          <a:p>
            <a:pPr lvl="0" algn="ctr" defTabSz="914400"/>
            <a:r>
              <a:rPr lang="en-US" sz="3100" kern="0" dirty="0"/>
              <a:t>“</a:t>
            </a:r>
            <a:r>
              <a:rPr lang="en-US" sz="3100" i="1" kern="0" dirty="0"/>
              <a:t>For all of us involved in preaching the gospel, performing music, publishing Christian materials, and all the rest, there is an uncomfortable message here: Jesus is not terribly impressed with religious commercialism (Mark 11:15-18). I am dismayed by the contracts required by some contemporary musical groups. To perform a concert at your church, the stated fee will be so much (in either four or five figures) plus round trip airfare--often first class, not coach. Every detail of the accommodations is spelled out, down to "sushi for twenty persons" waiting at the hotel, in one case. All this is done so that the group can stand before an inner-city audience and exhort the people to "just trust the Lord for all your needs</a:t>
            </a:r>
            <a:r>
              <a:rPr lang="en-US" sz="3100" kern="0" dirty="0"/>
              <a:t>." </a:t>
            </a:r>
          </a:p>
        </p:txBody>
      </p:sp>
    </p:spTree>
    <p:extLst>
      <p:ext uri="{BB962C8B-B14F-4D97-AF65-F5344CB8AC3E}">
        <p14:creationId xmlns:p14="http://schemas.microsoft.com/office/powerpoint/2010/main" val="148174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3022"/>
          </a:xfrm>
        </p:spPr>
        <p:txBody>
          <a:bodyPr/>
          <a:lstStyle/>
          <a:p>
            <a:r>
              <a:rPr lang="en-US" dirty="0"/>
              <a:t>A Sanctified Minister</a:t>
            </a:r>
          </a:p>
        </p:txBody>
      </p:sp>
      <p:sp>
        <p:nvSpPr>
          <p:cNvPr id="5" name="Rectangle 4"/>
          <p:cNvSpPr/>
          <p:nvPr/>
        </p:nvSpPr>
        <p:spPr>
          <a:xfrm>
            <a:off x="1106078" y="1455425"/>
            <a:ext cx="8556396" cy="2246769"/>
          </a:xfrm>
          <a:prstGeom prst="rect">
            <a:avLst/>
          </a:prstGeom>
        </p:spPr>
        <p:txBody>
          <a:bodyPr wrap="square">
            <a:spAutoFit/>
          </a:bodyPr>
          <a:lstStyle/>
          <a:p>
            <a:r>
              <a:rPr lang="en-US" sz="2800" b="1" dirty="0"/>
              <a:t>Rev 2:6 </a:t>
            </a:r>
            <a:r>
              <a:rPr lang="en-US" sz="2800" dirty="0"/>
              <a:t>But this thou hast, that thou </a:t>
            </a:r>
            <a:r>
              <a:rPr lang="en-US" sz="2800" dirty="0" err="1"/>
              <a:t>hatest</a:t>
            </a:r>
            <a:r>
              <a:rPr lang="en-US" sz="2800" dirty="0"/>
              <a:t> the deeds of the Nicolaitans, which I also hate. </a:t>
            </a:r>
          </a:p>
          <a:p>
            <a:endParaRPr lang="en-US" sz="2800" dirty="0"/>
          </a:p>
          <a:p>
            <a:r>
              <a:rPr lang="en-US" sz="2800" b="1" dirty="0"/>
              <a:t>Rev 2:15 </a:t>
            </a:r>
            <a:r>
              <a:rPr lang="en-US" sz="2800" dirty="0"/>
              <a:t>So hast thou also them that hold the doctrine of the Nicolaitans, which thing I hate. </a:t>
            </a:r>
          </a:p>
        </p:txBody>
      </p:sp>
      <p:sp>
        <p:nvSpPr>
          <p:cNvPr id="4" name="Rectangle 3"/>
          <p:cNvSpPr/>
          <p:nvPr/>
        </p:nvSpPr>
        <p:spPr>
          <a:xfrm>
            <a:off x="1106078" y="3771879"/>
            <a:ext cx="8556396" cy="2246769"/>
          </a:xfrm>
          <a:prstGeom prst="rect">
            <a:avLst/>
          </a:prstGeom>
        </p:spPr>
        <p:txBody>
          <a:bodyPr wrap="square">
            <a:spAutoFit/>
          </a:bodyPr>
          <a:lstStyle/>
          <a:p>
            <a:r>
              <a:rPr lang="en-US" sz="2800" b="1" dirty="0"/>
              <a:t>2 Cor. 13:10 </a:t>
            </a:r>
            <a:r>
              <a:rPr lang="en-US" sz="2800" dirty="0"/>
              <a:t>Therefore I write these things being absent, lest being present I should use sharpness, according to the power which the Lord hath given me to edification, and not to destruction. </a:t>
            </a:r>
          </a:p>
        </p:txBody>
      </p:sp>
    </p:spTree>
    <p:extLst>
      <p:ext uri="{BB962C8B-B14F-4D97-AF65-F5344CB8AC3E}">
        <p14:creationId xmlns:p14="http://schemas.microsoft.com/office/powerpoint/2010/main" val="64445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58" y="0"/>
            <a:ext cx="9404723" cy="933022"/>
          </a:xfrm>
        </p:spPr>
        <p:txBody>
          <a:bodyPr/>
          <a:lstStyle/>
          <a:p>
            <a:r>
              <a:rPr lang="en-US" dirty="0"/>
              <a:t>A Sanctified Minister</a:t>
            </a:r>
          </a:p>
        </p:txBody>
      </p:sp>
      <p:sp>
        <p:nvSpPr>
          <p:cNvPr id="3" name="Rectangle 2"/>
          <p:cNvSpPr/>
          <p:nvPr/>
        </p:nvSpPr>
        <p:spPr>
          <a:xfrm>
            <a:off x="1256907" y="924240"/>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1.	Possesses a Burden for the Gospel.</a:t>
            </a:r>
          </a:p>
        </p:txBody>
      </p:sp>
      <p:sp>
        <p:nvSpPr>
          <p:cNvPr id="7" name="Rectangle 6"/>
          <p:cNvSpPr/>
          <p:nvPr/>
        </p:nvSpPr>
        <p:spPr>
          <a:xfrm>
            <a:off x="1256907" y="1595652"/>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2.	Possesses a Burden for the Glory of God.</a:t>
            </a:r>
          </a:p>
        </p:txBody>
      </p:sp>
      <p:sp>
        <p:nvSpPr>
          <p:cNvPr id="6" name="Rectangle 5"/>
          <p:cNvSpPr/>
          <p:nvPr/>
        </p:nvSpPr>
        <p:spPr>
          <a:xfrm>
            <a:off x="1256907" y="2267064"/>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t>3</a:t>
            </a:r>
            <a:r>
              <a:rPr kumimoji="0" lang="en-US" sz="2800" b="1" i="0" u="none" strike="noStrike" kern="0" cap="none" spc="0" normalizeH="0" baseline="0" noProof="0" dirty="0">
                <a:ln>
                  <a:noFill/>
                </a:ln>
                <a:effectLst/>
                <a:uLnTx/>
                <a:uFillTx/>
              </a:rPr>
              <a:t>.	Possesses a Burden for Giving.</a:t>
            </a:r>
          </a:p>
        </p:txBody>
      </p:sp>
      <p:sp>
        <p:nvSpPr>
          <p:cNvPr id="4" name="Rectangle 3"/>
          <p:cNvSpPr/>
          <p:nvPr/>
        </p:nvSpPr>
        <p:spPr>
          <a:xfrm>
            <a:off x="1256907" y="2938476"/>
            <a:ext cx="10130672" cy="3780907"/>
          </a:xfrm>
          <a:prstGeom prst="rect">
            <a:avLst/>
          </a:prstGeom>
        </p:spPr>
        <p:txBody>
          <a:bodyPr wrap="square">
            <a:spAutoFit/>
          </a:bodyPr>
          <a:lstStyle/>
          <a:p>
            <a:pPr marL="914400" marR="0">
              <a:lnSpc>
                <a:spcPct val="107000"/>
              </a:lnSpc>
              <a:spcBef>
                <a:spcPts val="0"/>
              </a:spcBef>
              <a:spcAft>
                <a:spcPts val="800"/>
              </a:spcAft>
            </a:pPr>
            <a:r>
              <a:rPr lang="en-US" sz="3200" b="1" dirty="0">
                <a:latin typeface="Sitka Heading" panose="02000505000000020004" pitchFamily="2" charset="0"/>
                <a:ea typeface="Calibri" panose="020F0502020204030204" pitchFamily="34" charset="0"/>
                <a:cs typeface="Times New Roman" panose="02020603050405020304" pitchFamily="18" charset="0"/>
              </a:rPr>
              <a:t>2 Cor. 12:14</a:t>
            </a:r>
            <a:r>
              <a:rPr lang="en-US" sz="3200" dirty="0">
                <a:latin typeface="Sitka Heading" panose="02000505000000020004" pitchFamily="2" charset="0"/>
                <a:ea typeface="Calibri" panose="020F0502020204030204" pitchFamily="34" charset="0"/>
                <a:cs typeface="Times New Roman" panose="02020603050405020304" pitchFamily="18" charset="0"/>
              </a:rPr>
              <a:t> Behold, the third time I am ready to come to you; and I will not be burdensome to you: for I seek not yours, but you: for the children ought not to lay up for the parents, but the parents for the children. </a:t>
            </a:r>
            <a:r>
              <a:rPr lang="en-US" sz="3200" b="1" dirty="0">
                <a:latin typeface="Sitka Heading" panose="02000505000000020004" pitchFamily="2" charset="0"/>
                <a:ea typeface="Calibri" panose="020F0502020204030204" pitchFamily="34" charset="0"/>
                <a:cs typeface="Times New Roman" panose="02020603050405020304" pitchFamily="18" charset="0"/>
              </a:rPr>
              <a:t>12:15</a:t>
            </a:r>
            <a:r>
              <a:rPr lang="en-US" sz="3200" dirty="0">
                <a:latin typeface="Sitka Heading" panose="02000505000000020004" pitchFamily="2" charset="0"/>
                <a:ea typeface="Calibri" panose="020F0502020204030204" pitchFamily="34" charset="0"/>
                <a:cs typeface="Times New Roman" panose="02020603050405020304" pitchFamily="18" charset="0"/>
              </a:rPr>
              <a:t> And I will very gladly spend and be spent for you; though the more abundantly I love you, the less I be loved.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721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58" y="0"/>
            <a:ext cx="9404723" cy="933022"/>
          </a:xfrm>
        </p:spPr>
        <p:txBody>
          <a:bodyPr/>
          <a:lstStyle/>
          <a:p>
            <a:r>
              <a:rPr lang="en-US" dirty="0"/>
              <a:t>A Sanctified Minister</a:t>
            </a:r>
          </a:p>
        </p:txBody>
      </p:sp>
      <p:sp>
        <p:nvSpPr>
          <p:cNvPr id="3" name="Rectangle 2"/>
          <p:cNvSpPr/>
          <p:nvPr/>
        </p:nvSpPr>
        <p:spPr>
          <a:xfrm>
            <a:off x="1256907" y="924240"/>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1.	Possesses a Burden for the Gospel.</a:t>
            </a:r>
          </a:p>
        </p:txBody>
      </p:sp>
      <p:sp>
        <p:nvSpPr>
          <p:cNvPr id="7" name="Rectangle 6"/>
          <p:cNvSpPr/>
          <p:nvPr/>
        </p:nvSpPr>
        <p:spPr>
          <a:xfrm>
            <a:off x="1256907" y="1595652"/>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2.	Possesses a Burden for the Glory of God.</a:t>
            </a:r>
          </a:p>
        </p:txBody>
      </p:sp>
      <p:sp>
        <p:nvSpPr>
          <p:cNvPr id="6" name="Rectangle 5"/>
          <p:cNvSpPr/>
          <p:nvPr/>
        </p:nvSpPr>
        <p:spPr>
          <a:xfrm>
            <a:off x="1256907" y="2267064"/>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3.	Possesses a Burden for Giving.</a:t>
            </a:r>
          </a:p>
        </p:txBody>
      </p:sp>
      <p:sp>
        <p:nvSpPr>
          <p:cNvPr id="4" name="Rectangle 3"/>
          <p:cNvSpPr/>
          <p:nvPr/>
        </p:nvSpPr>
        <p:spPr>
          <a:xfrm>
            <a:off x="1256907" y="2938476"/>
            <a:ext cx="10130672" cy="1647118"/>
          </a:xfrm>
          <a:prstGeom prst="rect">
            <a:avLst/>
          </a:prstGeom>
        </p:spPr>
        <p:txBody>
          <a:bodyPr wrap="square">
            <a:spAutoFit/>
          </a:bodyPr>
          <a:lstStyle/>
          <a:p>
            <a:pPr marL="914400" lvl="0" defTabSz="914400">
              <a:lnSpc>
                <a:spcPct val="107000"/>
              </a:lnSpc>
              <a:spcAft>
                <a:spcPts val="800"/>
              </a:spcAft>
            </a:pPr>
            <a:r>
              <a:rPr lang="en-US" sz="3200" b="1" kern="0" dirty="0">
                <a:latin typeface="Sitka Heading" panose="02000505000000020004" pitchFamily="2" charset="0"/>
                <a:ea typeface="Calibri" panose="020F0502020204030204" pitchFamily="34" charset="0"/>
                <a:cs typeface="Times New Roman" panose="02020603050405020304" pitchFamily="18" charset="0"/>
              </a:rPr>
              <a:t>1 Tim. 5:17 </a:t>
            </a:r>
            <a:r>
              <a:rPr lang="en-US" sz="3200" kern="0" dirty="0">
                <a:latin typeface="Sitka Heading" panose="02000505000000020004" pitchFamily="2" charset="0"/>
                <a:ea typeface="Calibri" panose="020F0502020204030204" pitchFamily="34" charset="0"/>
                <a:cs typeface="Times New Roman" panose="02020603050405020304" pitchFamily="18" charset="0"/>
              </a:rPr>
              <a:t>Let the elders that rule well be counted worthy of double </a:t>
            </a:r>
            <a:r>
              <a:rPr lang="en-US" sz="3200" kern="0" dirty="0" err="1">
                <a:latin typeface="Sitka Heading" panose="02000505000000020004" pitchFamily="2" charset="0"/>
                <a:ea typeface="Calibri" panose="020F0502020204030204" pitchFamily="34" charset="0"/>
                <a:cs typeface="Times New Roman" panose="02020603050405020304" pitchFamily="18" charset="0"/>
              </a:rPr>
              <a:t>honour</a:t>
            </a:r>
            <a:r>
              <a:rPr lang="en-US" sz="3200" kern="0" dirty="0">
                <a:latin typeface="Sitka Heading" panose="02000505000000020004" pitchFamily="2" charset="0"/>
                <a:ea typeface="Calibri" panose="020F0502020204030204" pitchFamily="34" charset="0"/>
                <a:cs typeface="Times New Roman" panose="02020603050405020304" pitchFamily="18" charset="0"/>
              </a:rPr>
              <a:t>, especially they who </a:t>
            </a:r>
            <a:r>
              <a:rPr lang="en-US" sz="3200" kern="0" dirty="0" err="1">
                <a:latin typeface="Sitka Heading" panose="02000505000000020004" pitchFamily="2" charset="0"/>
                <a:ea typeface="Calibri" panose="020F0502020204030204" pitchFamily="34" charset="0"/>
                <a:cs typeface="Times New Roman" panose="02020603050405020304" pitchFamily="18" charset="0"/>
              </a:rPr>
              <a:t>labour</a:t>
            </a:r>
            <a:r>
              <a:rPr lang="en-US" sz="3200" kern="0" dirty="0">
                <a:latin typeface="Sitka Heading" panose="02000505000000020004" pitchFamily="2" charset="0"/>
                <a:ea typeface="Calibri" panose="020F0502020204030204" pitchFamily="34" charset="0"/>
                <a:cs typeface="Times New Roman" panose="02020603050405020304" pitchFamily="18" charset="0"/>
              </a:rPr>
              <a:t> in the word and doctrine.</a:t>
            </a:r>
            <a:endParaRPr kumimoji="0" lang="en-US" sz="2400" i="0" u="none" strike="noStrike" kern="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1256907" y="4581639"/>
            <a:ext cx="10130672" cy="1647118"/>
          </a:xfrm>
          <a:prstGeom prst="rect">
            <a:avLst/>
          </a:prstGeom>
        </p:spPr>
        <p:txBody>
          <a:bodyPr wrap="square">
            <a:spAutoFit/>
          </a:bodyPr>
          <a:lstStyle/>
          <a:p>
            <a:pPr marL="914400" lvl="0" defTabSz="914400">
              <a:lnSpc>
                <a:spcPct val="107000"/>
              </a:lnSpc>
              <a:spcAft>
                <a:spcPts val="800"/>
              </a:spcAft>
            </a:pPr>
            <a:r>
              <a:rPr lang="en-US" sz="3200" b="1" kern="0" dirty="0" err="1">
                <a:latin typeface="Sitka Heading" panose="02000505000000020004" pitchFamily="2" charset="0"/>
                <a:ea typeface="Calibri" panose="020F0502020204030204" pitchFamily="34" charset="0"/>
                <a:cs typeface="Times New Roman" panose="02020603050405020304" pitchFamily="18" charset="0"/>
              </a:rPr>
              <a:t>Php</a:t>
            </a:r>
            <a:r>
              <a:rPr lang="en-US" sz="3200" b="1" kern="0" dirty="0">
                <a:latin typeface="Sitka Heading" panose="02000505000000020004" pitchFamily="2" charset="0"/>
                <a:ea typeface="Calibri" panose="020F0502020204030204" pitchFamily="34" charset="0"/>
                <a:cs typeface="Times New Roman" panose="02020603050405020304" pitchFamily="18" charset="0"/>
              </a:rPr>
              <a:t> 2:17 </a:t>
            </a:r>
            <a:r>
              <a:rPr lang="en-US" sz="3200" kern="0" dirty="0">
                <a:latin typeface="Sitka Heading" panose="02000505000000020004" pitchFamily="2" charset="0"/>
                <a:ea typeface="Calibri" panose="020F0502020204030204" pitchFamily="34" charset="0"/>
                <a:cs typeface="Times New Roman" panose="02020603050405020304" pitchFamily="18" charset="0"/>
              </a:rPr>
              <a:t>Yea, and if I be offered upon the sacrifice and service of your faith, I joy, and rejoice with you all. </a:t>
            </a:r>
            <a:endParaRPr kumimoji="0" lang="en-US" sz="2400" i="0" u="none" strike="noStrike" kern="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490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58" y="0"/>
            <a:ext cx="9404723" cy="933022"/>
          </a:xfrm>
        </p:spPr>
        <p:txBody>
          <a:bodyPr/>
          <a:lstStyle/>
          <a:p>
            <a:r>
              <a:rPr lang="en-US" dirty="0"/>
              <a:t>A Sanctified Minister</a:t>
            </a:r>
          </a:p>
        </p:txBody>
      </p:sp>
      <p:sp>
        <p:nvSpPr>
          <p:cNvPr id="3" name="Rectangle 2"/>
          <p:cNvSpPr/>
          <p:nvPr/>
        </p:nvSpPr>
        <p:spPr>
          <a:xfrm>
            <a:off x="1256907" y="924240"/>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1.	Possesses a Burden for the Gospel.</a:t>
            </a:r>
          </a:p>
        </p:txBody>
      </p:sp>
      <p:sp>
        <p:nvSpPr>
          <p:cNvPr id="7" name="Rectangle 6"/>
          <p:cNvSpPr/>
          <p:nvPr/>
        </p:nvSpPr>
        <p:spPr>
          <a:xfrm>
            <a:off x="1256907" y="1595652"/>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2.	Possesses a Burden for the Glory of God.</a:t>
            </a:r>
          </a:p>
        </p:txBody>
      </p:sp>
      <p:sp>
        <p:nvSpPr>
          <p:cNvPr id="6" name="Rectangle 5"/>
          <p:cNvSpPr/>
          <p:nvPr/>
        </p:nvSpPr>
        <p:spPr>
          <a:xfrm>
            <a:off x="1256907" y="2267064"/>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3.	Possesses a Burden for Giving.</a:t>
            </a:r>
          </a:p>
        </p:txBody>
      </p:sp>
      <p:sp>
        <p:nvSpPr>
          <p:cNvPr id="4" name="Rectangle 3"/>
          <p:cNvSpPr/>
          <p:nvPr/>
        </p:nvSpPr>
        <p:spPr>
          <a:xfrm>
            <a:off x="1256907" y="2938476"/>
            <a:ext cx="10460611" cy="3319498"/>
          </a:xfrm>
          <a:prstGeom prst="rect">
            <a:avLst/>
          </a:prstGeom>
        </p:spPr>
        <p:txBody>
          <a:bodyPr wrap="square">
            <a:spAutoFit/>
          </a:bodyPr>
          <a:lstStyle/>
          <a:p>
            <a:pPr marL="914400" lvl="0" defTabSz="914400">
              <a:lnSpc>
                <a:spcPct val="107000"/>
              </a:lnSpc>
              <a:spcAft>
                <a:spcPts val="800"/>
              </a:spcAft>
            </a:pPr>
            <a:r>
              <a:rPr lang="en-US" sz="2800" b="1" kern="0" dirty="0">
                <a:latin typeface="Sitka Heading" panose="02000505000000020004" pitchFamily="2" charset="0"/>
                <a:ea typeface="Calibri" panose="020F0502020204030204" pitchFamily="34" charset="0"/>
                <a:cs typeface="Times New Roman" panose="02020603050405020304" pitchFamily="18" charset="0"/>
              </a:rPr>
              <a:t>Acts 6:2 </a:t>
            </a:r>
            <a:r>
              <a:rPr lang="en-US" sz="2800" kern="0" dirty="0">
                <a:latin typeface="Sitka Heading" panose="02000505000000020004" pitchFamily="2" charset="0"/>
                <a:ea typeface="Calibri" panose="020F0502020204030204" pitchFamily="34" charset="0"/>
                <a:cs typeface="Times New Roman" panose="02020603050405020304" pitchFamily="18" charset="0"/>
              </a:rPr>
              <a:t>Then the twelve called the multitude of the disciples unto them, and said, It is not reason that we should leave the word of God, and serve tables. </a:t>
            </a:r>
            <a:r>
              <a:rPr lang="en-US" sz="2800" b="1" kern="0" dirty="0">
                <a:latin typeface="Sitka Heading" panose="02000505000000020004" pitchFamily="2" charset="0"/>
                <a:ea typeface="Calibri" panose="020F0502020204030204" pitchFamily="34" charset="0"/>
                <a:cs typeface="Times New Roman" panose="02020603050405020304" pitchFamily="18" charset="0"/>
              </a:rPr>
              <a:t>6:3 </a:t>
            </a:r>
            <a:r>
              <a:rPr lang="en-US" sz="2800" kern="0" dirty="0">
                <a:latin typeface="Sitka Heading" panose="02000505000000020004" pitchFamily="2" charset="0"/>
                <a:ea typeface="Calibri" panose="020F0502020204030204" pitchFamily="34" charset="0"/>
                <a:cs typeface="Times New Roman" panose="02020603050405020304" pitchFamily="18" charset="0"/>
              </a:rPr>
              <a:t>Wherefore, brethren, look ye out among you seven men of honest report, full of the Holy Ghost and wisdom, whom we may appoint over this business.</a:t>
            </a:r>
            <a:r>
              <a:rPr lang="en-US" sz="2800" b="1" kern="0" dirty="0">
                <a:latin typeface="Sitka Heading" panose="02000505000000020004" pitchFamily="2" charset="0"/>
                <a:ea typeface="Calibri" panose="020F0502020204030204" pitchFamily="34" charset="0"/>
                <a:cs typeface="Times New Roman" panose="02020603050405020304" pitchFamily="18" charset="0"/>
              </a:rPr>
              <a:t> 6:4 </a:t>
            </a:r>
            <a:r>
              <a:rPr lang="en-US" sz="2800" kern="0" dirty="0">
                <a:latin typeface="Sitka Heading" panose="02000505000000020004" pitchFamily="2" charset="0"/>
                <a:ea typeface="Calibri" panose="020F0502020204030204" pitchFamily="34" charset="0"/>
                <a:cs typeface="Times New Roman" panose="02020603050405020304" pitchFamily="18" charset="0"/>
              </a:rPr>
              <a:t>But we will give ourselves continually to prayer, and to the ministry of the word. </a:t>
            </a:r>
            <a:endParaRPr kumimoji="0" lang="en-US" sz="2000" i="0" u="none" strike="noStrike" kern="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1343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58" y="0"/>
            <a:ext cx="9404723" cy="933022"/>
          </a:xfrm>
        </p:spPr>
        <p:txBody>
          <a:bodyPr/>
          <a:lstStyle/>
          <a:p>
            <a:r>
              <a:rPr lang="en-US" dirty="0"/>
              <a:t>A Sanctified Minister</a:t>
            </a:r>
          </a:p>
        </p:txBody>
      </p:sp>
      <p:sp>
        <p:nvSpPr>
          <p:cNvPr id="3" name="Rectangle 2"/>
          <p:cNvSpPr/>
          <p:nvPr/>
        </p:nvSpPr>
        <p:spPr>
          <a:xfrm>
            <a:off x="1256907" y="924240"/>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1.	Possesses a Burden for the Gospel.</a:t>
            </a:r>
          </a:p>
        </p:txBody>
      </p:sp>
      <p:sp>
        <p:nvSpPr>
          <p:cNvPr id="7" name="Rectangle 6"/>
          <p:cNvSpPr/>
          <p:nvPr/>
        </p:nvSpPr>
        <p:spPr>
          <a:xfrm>
            <a:off x="1256907" y="1595652"/>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2.	Possesses a Burden for the Glory of God.</a:t>
            </a:r>
          </a:p>
        </p:txBody>
      </p:sp>
      <p:sp>
        <p:nvSpPr>
          <p:cNvPr id="6" name="Rectangle 5"/>
          <p:cNvSpPr/>
          <p:nvPr/>
        </p:nvSpPr>
        <p:spPr>
          <a:xfrm>
            <a:off x="1256907" y="2267064"/>
            <a:ext cx="946136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effectLst/>
                <a:uLnTx/>
                <a:uFillTx/>
              </a:rPr>
              <a:t>3.	Possesses a Burden for Giving.</a:t>
            </a:r>
          </a:p>
        </p:txBody>
      </p:sp>
      <p:sp>
        <p:nvSpPr>
          <p:cNvPr id="4" name="Rectangle 3"/>
          <p:cNvSpPr/>
          <p:nvPr/>
        </p:nvSpPr>
        <p:spPr>
          <a:xfrm>
            <a:off x="627258" y="3607779"/>
            <a:ext cx="10460611" cy="2141612"/>
          </a:xfrm>
          <a:prstGeom prst="rect">
            <a:avLst/>
          </a:prstGeom>
        </p:spPr>
        <p:txBody>
          <a:bodyPr wrap="square">
            <a:spAutoFit/>
          </a:bodyPr>
          <a:lstStyle/>
          <a:p>
            <a:pPr marL="914400" lvl="0" algn="ctr" defTabSz="914400">
              <a:lnSpc>
                <a:spcPct val="107000"/>
              </a:lnSpc>
              <a:spcAft>
                <a:spcPts val="800"/>
              </a:spcAft>
            </a:pPr>
            <a:r>
              <a:rPr lang="en-US" sz="2800" b="1" kern="0" dirty="0">
                <a:latin typeface="Sitka Heading" panose="02000505000000020004" pitchFamily="2" charset="0"/>
                <a:ea typeface="Calibri" panose="020F0502020204030204" pitchFamily="34" charset="0"/>
                <a:cs typeface="Times New Roman" panose="02020603050405020304" pitchFamily="18" charset="0"/>
              </a:rPr>
              <a:t>“</a:t>
            </a:r>
            <a:r>
              <a:rPr lang="en-US" sz="2800" b="1" i="1" kern="0" dirty="0">
                <a:latin typeface="Sitka Heading" panose="02000505000000020004" pitchFamily="2" charset="0"/>
                <a:ea typeface="Calibri" panose="020F0502020204030204" pitchFamily="34" charset="0"/>
                <a:cs typeface="Times New Roman" panose="02020603050405020304" pitchFamily="18" charset="0"/>
              </a:rPr>
              <a:t>Nothing causes a congregation to dry up like carelessness in the feeding of the sheep</a:t>
            </a:r>
            <a:r>
              <a:rPr lang="en-US" sz="2800" b="1" kern="0" dirty="0">
                <a:latin typeface="Sitka Heading" panose="02000505000000020004" pitchFamily="2" charset="0"/>
                <a:ea typeface="Calibri" panose="020F0502020204030204" pitchFamily="34" charset="0"/>
                <a:cs typeface="Times New Roman" panose="02020603050405020304" pitchFamily="18" charset="0"/>
              </a:rPr>
              <a:t>.”</a:t>
            </a:r>
          </a:p>
          <a:p>
            <a:pPr marL="914400" lvl="0" algn="ctr" defTabSz="914400">
              <a:lnSpc>
                <a:spcPct val="107000"/>
              </a:lnSpc>
              <a:spcAft>
                <a:spcPts val="800"/>
              </a:spcAft>
            </a:pPr>
            <a:endParaRPr kumimoji="0" lang="en-US" sz="2800" b="1" i="0" u="none" strike="noStrike" kern="0" cap="none" spc="0" normalizeH="0" baseline="0" noProof="0" dirty="0">
              <a:ln>
                <a:noFill/>
              </a:ln>
              <a:effectLst/>
              <a:uLnTx/>
              <a:uFillTx/>
              <a:latin typeface="Sitka Heading" panose="02000505000000020004" pitchFamily="2" charset="0"/>
              <a:ea typeface="Calibri" panose="020F0502020204030204" pitchFamily="34" charset="0"/>
              <a:cs typeface="Times New Roman" panose="02020603050405020304" pitchFamily="18" charset="0"/>
            </a:endParaRPr>
          </a:p>
          <a:p>
            <a:pPr marL="914400" lvl="0" algn="ctr" defTabSz="914400">
              <a:lnSpc>
                <a:spcPct val="107000"/>
              </a:lnSpc>
              <a:spcAft>
                <a:spcPts val="800"/>
              </a:spcAft>
            </a:pPr>
            <a:r>
              <a:rPr lang="en-US" sz="2800" b="1" kern="0" dirty="0">
                <a:latin typeface="Sitka Heading" panose="02000505000000020004" pitchFamily="2" charset="0"/>
                <a:ea typeface="Calibri" panose="020F0502020204030204" pitchFamily="34" charset="0"/>
                <a:cs typeface="Times New Roman" panose="02020603050405020304" pitchFamily="18" charset="0"/>
              </a:rPr>
              <a:t>Dr. Weldon Adams</a:t>
            </a:r>
            <a:endParaRPr kumimoji="0" lang="en-US" sz="2000" b="0" i="0" u="none" strike="noStrike" kern="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629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1271</TotalTime>
  <Words>532</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Sitka Heading</vt:lpstr>
      <vt:lpstr>Times New Roman</vt:lpstr>
      <vt:lpstr>Wingdings 3</vt:lpstr>
      <vt:lpstr>Ion</vt:lpstr>
      <vt:lpstr>A Sanctified Minister, Pt. 2</vt:lpstr>
      <vt:lpstr>A Sanctified Minister</vt:lpstr>
      <vt:lpstr>A Sanctified Minister</vt:lpstr>
      <vt:lpstr>A Sanctified Minister</vt:lpstr>
      <vt:lpstr>A Sanctified Minister</vt:lpstr>
      <vt:lpstr>A Sanctified Minister</vt:lpstr>
      <vt:lpstr>A Sanctified Minister</vt:lpstr>
      <vt:lpstr>A Sanctified Minister</vt:lpstr>
      <vt:lpstr>A Sanctified Minister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Sanctified Minister</dc:title>
  <dc:creator>Kenny Morgan</dc:creator>
  <cp:lastModifiedBy>Kenny Morgan</cp:lastModifiedBy>
  <cp:revision>16</cp:revision>
  <dcterms:created xsi:type="dcterms:W3CDTF">2016-11-12T12:44:54Z</dcterms:created>
  <dcterms:modified xsi:type="dcterms:W3CDTF">2016-11-27T14:22:16Z</dcterms:modified>
</cp:coreProperties>
</file>